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audio1.bin" ContentType="audio/unknown"/>
  <Override PartName="/ppt/media/audio2.bin" ContentType="audio/unknown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41"/>
  </p:notesMasterIdLst>
  <p:handoutMasterIdLst>
    <p:handoutMasterId r:id="rId42"/>
  </p:handoutMasterIdLst>
  <p:sldIdLst>
    <p:sldId id="494" r:id="rId5"/>
    <p:sldId id="332" r:id="rId6"/>
    <p:sldId id="1442" r:id="rId7"/>
    <p:sldId id="1471" r:id="rId8"/>
    <p:sldId id="1517" r:id="rId9"/>
    <p:sldId id="1443" r:id="rId10"/>
    <p:sldId id="1518" r:id="rId11"/>
    <p:sldId id="266" r:id="rId12"/>
    <p:sldId id="267" r:id="rId13"/>
    <p:sldId id="270" r:id="rId14"/>
    <p:sldId id="1459" r:id="rId15"/>
    <p:sldId id="1444" r:id="rId16"/>
    <p:sldId id="1445" r:id="rId17"/>
    <p:sldId id="1519" r:id="rId18"/>
    <p:sldId id="1472" r:id="rId19"/>
    <p:sldId id="351" r:id="rId20"/>
    <p:sldId id="1446" r:id="rId21"/>
    <p:sldId id="1447" r:id="rId22"/>
    <p:sldId id="1451" r:id="rId23"/>
    <p:sldId id="272" r:id="rId24"/>
    <p:sldId id="1460" r:id="rId25"/>
    <p:sldId id="1473" r:id="rId26"/>
    <p:sldId id="287" r:id="rId27"/>
    <p:sldId id="283" r:id="rId28"/>
    <p:sldId id="286" r:id="rId29"/>
    <p:sldId id="288" r:id="rId30"/>
    <p:sldId id="289" r:id="rId31"/>
    <p:sldId id="1448" r:id="rId32"/>
    <p:sldId id="353" r:id="rId33"/>
    <p:sldId id="1450" r:id="rId34"/>
    <p:sldId id="1474" r:id="rId35"/>
    <p:sldId id="293" r:id="rId36"/>
    <p:sldId id="296" r:id="rId37"/>
    <p:sldId id="297" r:id="rId38"/>
    <p:sldId id="298" r:id="rId39"/>
    <p:sldId id="285" r:id="rId40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  <a:srgbClr val="003366"/>
    <a:srgbClr val="990000"/>
    <a:srgbClr val="006666"/>
    <a:srgbClr val="3399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FA521-EF42-B413-2834-B137C9386373}" v="5" dt="2024-06-27T07:45:18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oàn Mạnh Đức" userId="S::22520264@ms.uit.edu.vn::b45abb79-7c38-4057-9b58-b9fa035673a4" providerId="AD" clId="Web-{230C1D99-58BD-C5B3-D500-388B3C519816}"/>
    <pc:docChg chg="modSld">
      <pc:chgData name="Đoàn Mạnh Đức" userId="S::22520264@ms.uit.edu.vn::b45abb79-7c38-4057-9b58-b9fa035673a4" providerId="AD" clId="Web-{230C1D99-58BD-C5B3-D500-388B3C519816}" dt="2024-04-23T02:00:34.157" v="5"/>
      <pc:docMkLst>
        <pc:docMk/>
      </pc:docMkLst>
      <pc:sldChg chg="modSp">
        <pc:chgData name="Đoàn Mạnh Đức" userId="S::22520264@ms.uit.edu.vn::b45abb79-7c38-4057-9b58-b9fa035673a4" providerId="AD" clId="Web-{230C1D99-58BD-C5B3-D500-388B3C519816}" dt="2024-04-23T02:00:34.157" v="5"/>
        <pc:sldMkLst>
          <pc:docMk/>
          <pc:sldMk cId="2525142266" sldId="1459"/>
        </pc:sldMkLst>
        <pc:graphicFrameChg chg="mod modGraphic">
          <ac:chgData name="Đoàn Mạnh Đức" userId="S::22520264@ms.uit.edu.vn::b45abb79-7c38-4057-9b58-b9fa035673a4" providerId="AD" clId="Web-{230C1D99-58BD-C5B3-D500-388B3C519816}" dt="2024-04-23T02:00:34.157" v="5"/>
          <ac:graphicFrameMkLst>
            <pc:docMk/>
            <pc:sldMk cId="2525142266" sldId="1459"/>
            <ac:graphicFrameMk id="4" creationId="{5CFDBBF3-9028-3E5A-93D0-15F86A3D49D0}"/>
          </ac:graphicFrameMkLst>
        </pc:graphicFrameChg>
      </pc:sldChg>
    </pc:docChg>
  </pc:docChgLst>
  <pc:docChgLst>
    <pc:chgData name="Lê Hiệp Thuận" userId="S::22521446@ms.uit.edu.vn::9d0d4da2-f0e6-4d9b-8ae7-10ad5a0d73d0" providerId="AD" clId="Web-{5ADFA521-EF42-B413-2834-B137C9386373}"/>
    <pc:docChg chg="modSld sldOrd">
      <pc:chgData name="Lê Hiệp Thuận" userId="S::22521446@ms.uit.edu.vn::9d0d4da2-f0e6-4d9b-8ae7-10ad5a0d73d0" providerId="AD" clId="Web-{5ADFA521-EF42-B413-2834-B137C9386373}" dt="2024-06-27T07:45:18.471" v="4" actId="1076"/>
      <pc:docMkLst>
        <pc:docMk/>
      </pc:docMkLst>
      <pc:sldChg chg="ord">
        <pc:chgData name="Lê Hiệp Thuận" userId="S::22521446@ms.uit.edu.vn::9d0d4da2-f0e6-4d9b-8ae7-10ad5a0d73d0" providerId="AD" clId="Web-{5ADFA521-EF42-B413-2834-B137C9386373}" dt="2024-06-27T07:39:13.727" v="1"/>
        <pc:sldMkLst>
          <pc:docMk/>
          <pc:sldMk cId="0" sldId="270"/>
        </pc:sldMkLst>
      </pc:sldChg>
      <pc:sldChg chg="modSp">
        <pc:chgData name="Lê Hiệp Thuận" userId="S::22521446@ms.uit.edu.vn::9d0d4da2-f0e6-4d9b-8ae7-10ad5a0d73d0" providerId="AD" clId="Web-{5ADFA521-EF42-B413-2834-B137C9386373}" dt="2024-06-27T07:45:18.471" v="4" actId="1076"/>
        <pc:sldMkLst>
          <pc:docMk/>
          <pc:sldMk cId="3051805876" sldId="1450"/>
        </pc:sldMkLst>
        <pc:spChg chg="mod">
          <ac:chgData name="Lê Hiệp Thuận" userId="S::22521446@ms.uit.edu.vn::9d0d4da2-f0e6-4d9b-8ae7-10ad5a0d73d0" providerId="AD" clId="Web-{5ADFA521-EF42-B413-2834-B137C9386373}" dt="2024-06-27T07:45:18.471" v="4" actId="1076"/>
          <ac:spMkLst>
            <pc:docMk/>
            <pc:sldMk cId="3051805876" sldId="1450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3B8324-793C-4590-BC48-CD8C1618D1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B7428-7240-459B-A630-0FBEB4D2686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D196CA01-F1BD-400E-8051-B7D02C671F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C77AC9C-D092-411F-8633-B0661F7D8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88740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46009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843A82-8B42-455A-963F-ECDF52CC3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66795-4E5F-4182-AB8F-1EB32D2EB70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3AC5205-A7C2-4966-9EB0-7D8CA683FA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FE27244-61D0-49E1-864E-FFBCB0522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49F4ED-591B-487C-ACC5-6C69A90A06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E6A65-E16A-4976-8D2E-C8A31A7B4E0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83BB1AC4-CB9B-447A-A480-300B377BE8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5328325D-760E-4291-B02D-AE37BB899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96D2AEB-40FE-4E3E-BA14-D83129E4C9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99922-17B0-49BC-A827-6D4A82B7027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33C8185B-DEB6-45BE-8351-1D18FB887B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D378F48-4A85-4667-A7DD-D3E3846B8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1A1369-0822-4E30-942B-A4DA9BA76F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8AEDAC-9DD9-4BD1-B60B-64A7CA260491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CFD2F729-8210-4EA7-BDD5-8322551789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11C5C9A-288A-41B9-A351-FF20EF959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143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69975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15009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1161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7E2E4C-EDA8-43EB-8852-7CDDE6B88A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286CC-0C04-4C85-BD4E-F653CD22E9E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0647E0D6-CC5F-4F6C-9FBF-007EA143A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7BD607-6FFB-4484-BFE0-23373BF40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C933E2-40C4-4B62-925E-BDEE38435A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D0954-5847-47AC-B8CA-FE3798C02FC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612953A-E24B-4289-A506-8CC5018C1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DE3FC2B-8206-433A-84F8-86C0E24C8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1FF9BA-0914-433E-9DFB-66914CE43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96DFC-E4B6-49F0-906A-95F3A94CC31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7A92AD5B-BBAB-429B-8D9E-90C1B580BA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BAE5A16-B03E-46DD-9B91-FE08E74C0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782429-D084-4256-8329-8B9612EF38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63C844-5186-4F60-94F6-224540FA00F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A6BA5FC2-52C9-48A5-99C8-D05A3C217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277F726-97E2-434D-92E5-B7839930A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9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04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55D8-ADFF-455C-83F7-4FCFC7C2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1AB68-E9FA-4FC9-9A9B-EF51530E06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B5706-113B-4071-9C90-2E3BD9264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8C75C-5B0C-40C2-B4AB-9035108D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6F5C4-7605-45DA-BA8D-6AFEA0F4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46A99-11D5-465E-BC21-7BBA5E54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1339005-14BD-4DCC-9588-257F27DCFA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79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0574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14996" y="200795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76123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980728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9: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544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05-2023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NT219–Cryptography</a:t>
            </a:r>
            <a:endParaRPr lang="en-US" sz="1600" b="1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7329" y="59161"/>
            <a:ext cx="1440159" cy="88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s://safecurves.cr.yp.to/" TargetMode="External"/><Relationship Id="rId4" Type="http://schemas.openxmlformats.org/officeDocument/2006/relationships/image" Target="../media/image43.png"/><Relationship Id="rId9" Type="http://schemas.openxmlformats.org/officeDocument/2006/relationships/image" Target="../media/image4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5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s://safecurves.cr.yp.to/" TargetMode="Externa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44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hyperlink" Target="http://www.secg.org/sec2-v2.pdf" TargetMode="External"/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4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3.wmf"/><Relationship Id="rId7" Type="http://schemas.openxmlformats.org/officeDocument/2006/relationships/image" Target="../media/image86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4.emf"/><Relationship Id="rId9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audio" Target="../media/audio2.bin"/><Relationship Id="rId7" Type="http://schemas.openxmlformats.org/officeDocument/2006/relationships/image" Target="../media/image9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3.jp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4.jp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13.jp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18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4" Type="http://schemas.openxmlformats.org/officeDocument/2006/relationships/image" Target="../media/image14.jp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nvlpubs.nist.gov/nistpubs/SpecialPublications/NIST.SP.800-57pt1r5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3.jp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4.jp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7628" y="163133"/>
            <a:ext cx="6984775" cy="792162"/>
          </a:xfrm>
        </p:spPr>
        <p:txBody>
          <a:bodyPr/>
          <a:lstStyle/>
          <a:p>
            <a:pPr algn="ctr"/>
            <a:br>
              <a:rPr lang="en-US"/>
            </a:br>
            <a:r>
              <a:rPr lang="en-US"/>
              <a:t> NT219-Cryptography  	</a:t>
            </a:r>
            <a:br>
              <a:rPr lang="en-US"/>
            </a:b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940691"/>
            <a:ext cx="10945216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3600" kern="0"/>
              <a:t>Week 09: </a:t>
            </a:r>
            <a:r>
              <a:rPr lang="en-US" altLang="en-US" sz="3600" kern="0"/>
              <a:t>As</a:t>
            </a:r>
            <a:r>
              <a:rPr lang="en-US" sz="3600"/>
              <a:t>ymmetric Cryptography  (P4)</a:t>
            </a:r>
            <a:endParaRPr lang="de-DE" altLang="en-US" sz="3600" kern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704538" y="2258101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561" y="229852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pc="-74"/>
              <a:t>Elliptic </a:t>
            </a:r>
            <a:r>
              <a:rPr spc="-37"/>
              <a:t>curves</a:t>
            </a:r>
            <a:endParaRPr spc="-74"/>
          </a:p>
        </p:txBody>
      </p:sp>
      <p:sp>
        <p:nvSpPr>
          <p:cNvPr id="3" name="object 3"/>
          <p:cNvSpPr/>
          <p:nvPr/>
        </p:nvSpPr>
        <p:spPr>
          <a:xfrm>
            <a:off x="2382947" y="2692122"/>
            <a:ext cx="2110129" cy="3172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4" name="object 4"/>
          <p:cNvSpPr/>
          <p:nvPr/>
        </p:nvSpPr>
        <p:spPr>
          <a:xfrm>
            <a:off x="7333590" y="2771476"/>
            <a:ext cx="1835558" cy="32900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 txBox="1"/>
          <p:nvPr/>
        </p:nvSpPr>
        <p:spPr>
          <a:xfrm>
            <a:off x="2376341" y="5855387"/>
            <a:ext cx="2759545" cy="348883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2463" algn="l"/>
              </a:tabLst>
            </a:pPr>
            <a:r>
              <a:rPr sz="2206" spc="26">
                <a:latin typeface="Cambria Math"/>
                <a:cs typeface="Cambria Math"/>
              </a:rPr>
              <a:t>𝐸</a:t>
            </a:r>
            <a:r>
              <a:rPr sz="2206" spc="26">
                <a:latin typeface="Segoe UI"/>
                <a:cs typeface="Segoe UI"/>
              </a:rPr>
              <a:t>/</a:t>
            </a:r>
            <a:r>
              <a:rPr sz="2206" spc="26">
                <a:latin typeface="Cambria Math"/>
                <a:cs typeface="Cambria Math"/>
              </a:rPr>
              <a:t>ℝ</a:t>
            </a:r>
            <a:r>
              <a:rPr sz="2206" spc="11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:	</a:t>
            </a:r>
            <a:r>
              <a:rPr sz="2206" spc="70">
                <a:latin typeface="Cambria Math"/>
                <a:cs typeface="Cambria Math"/>
              </a:rPr>
              <a:t>𝑦</a:t>
            </a:r>
            <a:r>
              <a:rPr sz="2427" spc="104" baseline="27777">
                <a:latin typeface="Cambria Math"/>
                <a:cs typeface="Cambria Math"/>
              </a:rPr>
              <a:t>2 </a:t>
            </a:r>
            <a:r>
              <a:rPr sz="2206">
                <a:latin typeface="Cambria Math"/>
                <a:cs typeface="Cambria Math"/>
              </a:rPr>
              <a:t>= </a:t>
            </a:r>
            <a:r>
              <a:rPr sz="2206" spc="77">
                <a:latin typeface="Cambria Math"/>
                <a:cs typeface="Cambria Math"/>
              </a:rPr>
              <a:t>𝑥</a:t>
            </a:r>
            <a:r>
              <a:rPr sz="2427" spc="115" baseline="27777">
                <a:latin typeface="Cambria Math"/>
                <a:cs typeface="Cambria Math"/>
              </a:rPr>
              <a:t>3 </a:t>
            </a:r>
            <a:r>
              <a:rPr sz="2206">
                <a:latin typeface="Cambria Math"/>
                <a:cs typeface="Cambria Math"/>
              </a:rPr>
              <a:t>+ 𝑥 +</a:t>
            </a:r>
            <a:r>
              <a:rPr sz="2206" spc="-316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20279" y="5887090"/>
            <a:ext cx="2262183" cy="348883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1996" algn="l"/>
              </a:tabLst>
            </a:pPr>
            <a:r>
              <a:rPr sz="2206" spc="26">
                <a:latin typeface="Cambria Math"/>
                <a:cs typeface="Cambria Math"/>
              </a:rPr>
              <a:t>𝐸</a:t>
            </a:r>
            <a:r>
              <a:rPr sz="2206" spc="26">
                <a:latin typeface="Segoe UI"/>
                <a:cs typeface="Segoe UI"/>
              </a:rPr>
              <a:t>/</a:t>
            </a:r>
            <a:r>
              <a:rPr sz="2206" spc="26">
                <a:latin typeface="Cambria Math"/>
                <a:cs typeface="Cambria Math"/>
              </a:rPr>
              <a:t>ℝ</a:t>
            </a:r>
            <a:r>
              <a:rPr sz="2206" spc="11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:	</a:t>
            </a:r>
            <a:r>
              <a:rPr sz="2206" spc="70">
                <a:latin typeface="Cambria Math"/>
                <a:cs typeface="Cambria Math"/>
              </a:rPr>
              <a:t>𝑦</a:t>
            </a:r>
            <a:r>
              <a:rPr sz="2427" spc="104" baseline="27777">
                <a:latin typeface="Cambria Math"/>
                <a:cs typeface="Cambria Math"/>
              </a:rPr>
              <a:t>2 </a:t>
            </a:r>
            <a:r>
              <a:rPr sz="2206">
                <a:latin typeface="Cambria Math"/>
                <a:cs typeface="Cambria Math"/>
              </a:rPr>
              <a:t>= </a:t>
            </a:r>
            <a:r>
              <a:rPr sz="2206" spc="77">
                <a:latin typeface="Cambria Math"/>
                <a:cs typeface="Cambria Math"/>
              </a:rPr>
              <a:t>𝑥</a:t>
            </a:r>
            <a:r>
              <a:rPr sz="2427" spc="115" baseline="27777">
                <a:latin typeface="Cambria Math"/>
                <a:cs typeface="Cambria Math"/>
              </a:rPr>
              <a:t>3 </a:t>
            </a:r>
            <a:r>
              <a:rPr sz="2206">
                <a:latin typeface="Cambria Math"/>
                <a:cs typeface="Cambria Math"/>
              </a:rPr>
              <a:t>−</a:t>
            </a:r>
            <a:r>
              <a:rPr sz="2206" spc="48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𝑥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19C9695-89B2-4E1E-8F6B-381B812BE8FA}"/>
              </a:ext>
            </a:extLst>
          </p:cNvPr>
          <p:cNvSpPr txBox="1"/>
          <p:nvPr/>
        </p:nvSpPr>
        <p:spPr>
          <a:xfrm>
            <a:off x="7649501" y="1568842"/>
            <a:ext cx="212153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>
                <a:solidFill>
                  <a:srgbClr val="00AF50"/>
                </a:solidFill>
                <a:latin typeface="Cambria Math"/>
                <a:cs typeface="Cambria Math"/>
              </a:rPr>
              <a:t>𝐸 </a:t>
            </a:r>
            <a:r>
              <a:rPr sz="3600" spc="-5">
                <a:solidFill>
                  <a:srgbClr val="00AF50"/>
                </a:solidFill>
                <a:latin typeface="Segoe UI Light"/>
                <a:cs typeface="Segoe UI Light"/>
              </a:rPr>
              <a:t>specified  by </a:t>
            </a:r>
            <a:r>
              <a:rPr sz="3600" spc="55">
                <a:solidFill>
                  <a:srgbClr val="00AF50"/>
                </a:solidFill>
                <a:latin typeface="Cambria Math"/>
                <a:cs typeface="Cambria Math"/>
              </a:rPr>
              <a:t>𝐾, </a:t>
            </a:r>
            <a:r>
              <a:rPr sz="3600" spc="40">
                <a:solidFill>
                  <a:srgbClr val="00AF50"/>
                </a:solidFill>
                <a:latin typeface="Cambria Math"/>
                <a:cs typeface="Cambria Math"/>
              </a:rPr>
              <a:t>𝑎,</a:t>
            </a:r>
            <a:r>
              <a:rPr sz="3600" spc="-49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3600">
                <a:solidFill>
                  <a:srgbClr val="00AF50"/>
                </a:solidFill>
                <a:latin typeface="Cambria Math"/>
                <a:cs typeface="Cambria Math"/>
              </a:rPr>
              <a:t>𝑏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52924982-726D-4AEF-8FED-6D438289041F}"/>
              </a:ext>
            </a:extLst>
          </p:cNvPr>
          <p:cNvSpPr/>
          <p:nvPr/>
        </p:nvSpPr>
        <p:spPr>
          <a:xfrm>
            <a:off x="6663078" y="1805557"/>
            <a:ext cx="914400" cy="422275"/>
          </a:xfrm>
          <a:custGeom>
            <a:avLst/>
            <a:gdLst/>
            <a:ahLst/>
            <a:cxnLst/>
            <a:rect l="l" t="t" r="r" b="b"/>
            <a:pathLst>
              <a:path w="914400" h="422275">
                <a:moveTo>
                  <a:pt x="211074" y="0"/>
                </a:moveTo>
                <a:lnTo>
                  <a:pt x="0" y="211074"/>
                </a:lnTo>
                <a:lnTo>
                  <a:pt x="211074" y="422148"/>
                </a:lnTo>
                <a:lnTo>
                  <a:pt x="211074" y="316611"/>
                </a:lnTo>
                <a:lnTo>
                  <a:pt x="914400" y="316611"/>
                </a:lnTo>
                <a:lnTo>
                  <a:pt x="914400" y="105537"/>
                </a:lnTo>
                <a:lnTo>
                  <a:pt x="211074" y="105537"/>
                </a:lnTo>
                <a:lnTo>
                  <a:pt x="211074" y="0"/>
                </a:lnTo>
                <a:close/>
              </a:path>
            </a:pathLst>
          </a:custGeom>
          <a:solidFill>
            <a:srgbClr val="009E48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/>
              <p:nvPr/>
            </p:nvSpPr>
            <p:spPr>
              <a:xfrm>
                <a:off x="1941081" y="1710580"/>
                <a:ext cx="4730654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𝐸/𝐾: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b="1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81" y="1710580"/>
                <a:ext cx="4730654" cy="595932"/>
              </a:xfrm>
              <a:prstGeom prst="rect">
                <a:avLst/>
              </a:prstGeom>
              <a:blipFill>
                <a:blip r:embed="rId4"/>
                <a:stretch>
                  <a:fillRect l="-3222" t="-12371" b="-3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90700E8-A5C5-45BE-8323-795BF2EF4A8D}"/>
              </a:ext>
            </a:extLst>
          </p:cNvPr>
          <p:cNvSpPr/>
          <p:nvPr/>
        </p:nvSpPr>
        <p:spPr>
          <a:xfrm>
            <a:off x="1856564" y="1113801"/>
            <a:ext cx="2824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err="1"/>
              <a:t>Weierstrass</a:t>
            </a:r>
            <a:r>
              <a:rPr lang="en-US" b="1"/>
              <a:t> form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923" y="216239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pc="-74"/>
              <a:t>Elliptic </a:t>
            </a:r>
            <a:r>
              <a:rPr spc="-37"/>
              <a:t>curves</a:t>
            </a:r>
            <a:endParaRPr spc="-74"/>
          </a:p>
        </p:txBody>
      </p:sp>
      <p:sp>
        <p:nvSpPr>
          <p:cNvPr id="3" name="object 3"/>
          <p:cNvSpPr/>
          <p:nvPr/>
        </p:nvSpPr>
        <p:spPr>
          <a:xfrm>
            <a:off x="1839039" y="2358285"/>
            <a:ext cx="2110129" cy="3172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 txBox="1"/>
          <p:nvPr/>
        </p:nvSpPr>
        <p:spPr>
          <a:xfrm>
            <a:off x="1905602" y="1660387"/>
            <a:ext cx="2759545" cy="348883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2463" algn="l"/>
              </a:tabLst>
            </a:pPr>
            <a:r>
              <a:rPr sz="2206" spc="26">
                <a:latin typeface="Cambria Math"/>
                <a:cs typeface="Cambria Math"/>
              </a:rPr>
              <a:t>𝐸</a:t>
            </a:r>
            <a:r>
              <a:rPr sz="2206" spc="26">
                <a:latin typeface="Segoe UI"/>
                <a:cs typeface="Segoe UI"/>
              </a:rPr>
              <a:t>/</a:t>
            </a:r>
            <a:r>
              <a:rPr sz="2206" spc="26">
                <a:latin typeface="Cambria Math"/>
                <a:cs typeface="Cambria Math"/>
              </a:rPr>
              <a:t>ℝ</a:t>
            </a:r>
            <a:r>
              <a:rPr sz="2206" spc="11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:	</a:t>
            </a:r>
            <a:r>
              <a:rPr sz="2206" spc="70">
                <a:latin typeface="Cambria Math"/>
                <a:cs typeface="Cambria Math"/>
              </a:rPr>
              <a:t>𝑦</a:t>
            </a:r>
            <a:r>
              <a:rPr sz="2427" spc="104" baseline="27777">
                <a:latin typeface="Cambria Math"/>
                <a:cs typeface="Cambria Math"/>
              </a:rPr>
              <a:t>2 </a:t>
            </a:r>
            <a:r>
              <a:rPr sz="2206">
                <a:latin typeface="Cambria Math"/>
                <a:cs typeface="Cambria Math"/>
              </a:rPr>
              <a:t>= </a:t>
            </a:r>
            <a:r>
              <a:rPr sz="2206" spc="77">
                <a:latin typeface="Cambria Math"/>
                <a:cs typeface="Cambria Math"/>
              </a:rPr>
              <a:t>𝑥</a:t>
            </a:r>
            <a:r>
              <a:rPr sz="2427" spc="115" baseline="27777">
                <a:latin typeface="Cambria Math"/>
                <a:cs typeface="Cambria Math"/>
              </a:rPr>
              <a:t>3 </a:t>
            </a:r>
            <a:r>
              <a:rPr sz="2206">
                <a:latin typeface="Cambria Math"/>
                <a:cs typeface="Cambria Math"/>
              </a:rPr>
              <a:t>+ 𝑥 +</a:t>
            </a:r>
            <a:r>
              <a:rPr sz="2206" spc="-316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700E8-A5C5-45BE-8323-795BF2EF4A8D}"/>
              </a:ext>
            </a:extLst>
          </p:cNvPr>
          <p:cNvSpPr/>
          <p:nvPr/>
        </p:nvSpPr>
        <p:spPr>
          <a:xfrm>
            <a:off x="1856564" y="980728"/>
            <a:ext cx="2824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err="1"/>
              <a:t>Weierstrass</a:t>
            </a:r>
            <a:r>
              <a:rPr lang="en-US" b="1"/>
              <a:t>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D53AABCE-8776-4177-8AD5-0E0711C0A018}"/>
                  </a:ext>
                </a:extLst>
              </p:cNvPr>
              <p:cNvSpPr txBox="1"/>
              <p:nvPr/>
            </p:nvSpPr>
            <p:spPr>
              <a:xfrm>
                <a:off x="6100498" y="1561420"/>
                <a:ext cx="4820038" cy="348883"/>
              </a:xfrm>
              <a:prstGeom prst="rect">
                <a:avLst/>
              </a:prstGeom>
            </p:spPr>
            <p:txBody>
              <a:bodyPr vert="horz" wrap="square" lIns="0" tIns="9340" rIns="0" bIns="0" rtlCol="0">
                <a:spAutoFit/>
              </a:bodyPr>
              <a:lstStyle/>
              <a:p>
                <a:pPr marL="28019">
                  <a:spcBef>
                    <a:spcPts val="74"/>
                  </a:spcBef>
                  <a:tabLst>
                    <a:tab pos="7924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6" i="1" spc="26" smtClean="0">
                          <a:latin typeface="Cambria Math" panose="02040503050406030204" pitchFamily="18" charset="0"/>
                          <a:cs typeface="Cambria Math"/>
                        </a:rPr>
                        <m:t>𝐸</m:t>
                      </m:r>
                      <m:r>
                        <a:rPr lang="en-US" sz="2206" i="1" spc="26" smtClean="0">
                          <a:latin typeface="Cambria Math" panose="02040503050406030204" pitchFamily="18" charset="0"/>
                          <a:cs typeface="Cambria Math"/>
                        </a:rPr>
                        <m:t> /</m:t>
                      </m:r>
                      <m:sSub>
                        <m:sSubPr>
                          <m:ctrlPr>
                            <a:rPr lang="en-US" sz="2206" i="1" spc="1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/>
                            </a:rPr>
                          </m:ctrlPr>
                        </m:sSubPr>
                        <m:e>
                          <m:r>
                            <a:rPr lang="en-US" sz="2206" i="1" spc="26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/>
                            </a:rPr>
                            <m:t>ℤ</m:t>
                          </m:r>
                        </m:e>
                        <m:sub>
                          <m:r>
                            <a:rPr lang="en-US" sz="2206" i="1" spc="11">
                              <a:latin typeface="Cambria Math" panose="02040503050406030204" pitchFamily="18" charset="0"/>
                              <a:cs typeface="Cambria Math"/>
                            </a:rPr>
                            <m:t>7</m:t>
                          </m:r>
                        </m:sub>
                      </m:sSub>
                      <m:r>
                        <a:rPr lang="en-US" sz="2206" i="1" spc="11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:	</m:t>
                      </m:r>
                      <m:r>
                        <a:rPr lang="en-US" sz="2206" i="1" spc="70" dirty="0">
                          <a:latin typeface="Cambria Math" panose="02040503050406030204" pitchFamily="18" charset="0"/>
                          <a:cs typeface="Cambria Math"/>
                        </a:rPr>
                        <m:t>𝑦</m:t>
                      </m:r>
                      <m:r>
                        <a:rPr lang="en-US" sz="2427" i="1" spc="104" baseline="27777" dirty="0">
                          <a:latin typeface="Cambria Math" panose="02040503050406030204" pitchFamily="18" charset="0"/>
                          <a:cs typeface="Cambria Math"/>
                        </a:rPr>
                        <m:t>2 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= </m:t>
                      </m:r>
                      <m:r>
                        <a:rPr lang="en-US" sz="2206" i="1" spc="77" dirty="0">
                          <a:latin typeface="Cambria Math" panose="02040503050406030204" pitchFamily="18" charset="0"/>
                          <a:cs typeface="Cambria Math"/>
                        </a:rPr>
                        <m:t>𝑥</m:t>
                      </m:r>
                      <m:r>
                        <a:rPr lang="en-US" sz="2427" i="1" spc="115" baseline="27777" dirty="0">
                          <a:latin typeface="Cambria Math" panose="02040503050406030204" pitchFamily="18" charset="0"/>
                          <a:cs typeface="Cambria Math"/>
                        </a:rPr>
                        <m:t>3 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+ 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𝑥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 + 1(</m:t>
                      </m:r>
                      <m:r>
                        <a:rPr lang="en-US" sz="2206" b="0" i="1" dirty="0" smtClean="0"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sz="2206" b="0" i="1" dirty="0" smtClean="0">
                          <a:latin typeface="Cambria Math" panose="02040503050406030204" pitchFamily="18" charset="0"/>
                          <a:cs typeface="Cambria Math"/>
                        </a:rPr>
                        <m:t> 7)</m:t>
                      </m:r>
                    </m:oMath>
                  </m:oMathPara>
                </a14:m>
                <a:endParaRPr sz="2206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D53AABCE-8776-4177-8AD5-0E0711C0A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498" y="1561420"/>
                <a:ext cx="4820038" cy="348883"/>
              </a:xfrm>
              <a:prstGeom prst="rect">
                <a:avLst/>
              </a:prstGeom>
              <a:blipFill>
                <a:blip r:embed="rId4"/>
                <a:stretch>
                  <a:fillRect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CFDBBF3-9028-3E5A-93D0-15F86A3D49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7977350"/>
                  </p:ext>
                </p:extLst>
              </p:nvPr>
            </p:nvGraphicFramePr>
            <p:xfrm>
              <a:off x="4986145" y="2326138"/>
              <a:ext cx="5949053" cy="3622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5765">
                      <a:extLst>
                        <a:ext uri="{9D8B030D-6E8A-4147-A177-3AD203B41FA5}">
                          <a16:colId xmlns:a16="http://schemas.microsoft.com/office/drawing/2014/main" val="460226667"/>
                        </a:ext>
                      </a:extLst>
                    </a:gridCol>
                    <a:gridCol w="2797523">
                      <a:extLst>
                        <a:ext uri="{9D8B030D-6E8A-4147-A177-3AD203B41FA5}">
                          <a16:colId xmlns:a16="http://schemas.microsoft.com/office/drawing/2014/main" val="3614778094"/>
                        </a:ext>
                      </a:extLst>
                    </a:gridCol>
                    <a:gridCol w="1575765">
                      <a:extLst>
                        <a:ext uri="{9D8B030D-6E8A-4147-A177-3AD203B41FA5}">
                          <a16:colId xmlns:a16="http://schemas.microsoft.com/office/drawing/2014/main" val="3243484583"/>
                        </a:ext>
                      </a:extLst>
                    </a:gridCol>
                  </a:tblGrid>
                  <a:tr h="700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77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pc="77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mbria Math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400" b="1" i="1" spc="77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400" b="1" i="1" spc="77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=</m:t>
                                </m:r>
                                <m:r>
                                  <a:rPr lang="en-US" sz="2400" b="1" i="1" spc="77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𝒙</m:t>
                                </m:r>
                                <m:r>
                                  <a:rPr lang="en-US" sz="2800" b="1" i="1" spc="115" baseline="27777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𝟑</m:t>
                                </m:r>
                                <m:r>
                                  <a:rPr lang="en-US" sz="2800" b="1" i="1" spc="115" baseline="27777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 </m:t>
                                </m:r>
                                <m:r>
                                  <a:rPr lang="en-US" sz="2400" b="1" i="1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+ </m:t>
                                </m:r>
                                <m:r>
                                  <a:rPr lang="en-US" sz="2400" b="1" i="1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𝒙</m:t>
                                </m:r>
                                <m:r>
                                  <a:rPr lang="en-US" sz="2400" b="1" i="1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 + </m:t>
                                </m:r>
                                <m:r>
                                  <a:rPr lang="en-US" sz="2400" b="1" i="1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6028623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84654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2942602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3611008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1072438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2068053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25047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CFDBBF3-9028-3E5A-93D0-15F86A3D49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7977350"/>
                  </p:ext>
                </p:extLst>
              </p:nvPr>
            </p:nvGraphicFramePr>
            <p:xfrm>
              <a:off x="4986145" y="2326138"/>
              <a:ext cx="5949053" cy="3622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5765">
                      <a:extLst>
                        <a:ext uri="{9D8B030D-6E8A-4147-A177-3AD203B41FA5}">
                          <a16:colId xmlns:a16="http://schemas.microsoft.com/office/drawing/2014/main" val="460226667"/>
                        </a:ext>
                      </a:extLst>
                    </a:gridCol>
                    <a:gridCol w="2797523">
                      <a:extLst>
                        <a:ext uri="{9D8B030D-6E8A-4147-A177-3AD203B41FA5}">
                          <a16:colId xmlns:a16="http://schemas.microsoft.com/office/drawing/2014/main" val="3614778094"/>
                        </a:ext>
                      </a:extLst>
                    </a:gridCol>
                    <a:gridCol w="1575765">
                      <a:extLst>
                        <a:ext uri="{9D8B030D-6E8A-4147-A177-3AD203B41FA5}">
                          <a16:colId xmlns:a16="http://schemas.microsoft.com/office/drawing/2014/main" val="3243484583"/>
                        </a:ext>
                      </a:extLst>
                    </a:gridCol>
                  </a:tblGrid>
                  <a:tr h="700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6645" t="-5217" r="-56863" b="-42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6028623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84654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2942602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3611008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1072438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2068053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25047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2514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8201" y="209441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pc="-74"/>
              <a:t>Elliptic </a:t>
            </a:r>
            <a:r>
              <a:rPr spc="-37"/>
              <a:t>curves</a:t>
            </a:r>
            <a:endParaRPr spc="-74"/>
          </a:p>
        </p:txBody>
      </p:sp>
      <p:sp>
        <p:nvSpPr>
          <p:cNvPr id="6" name="object 6"/>
          <p:cNvSpPr txBox="1"/>
          <p:nvPr/>
        </p:nvSpPr>
        <p:spPr>
          <a:xfrm>
            <a:off x="7166369" y="3580818"/>
            <a:ext cx="3222037" cy="440318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1996" algn="l"/>
              </a:tabLst>
            </a:pPr>
            <a:r>
              <a:rPr spc="26">
                <a:latin typeface="Cambria Math"/>
                <a:cs typeface="Cambria Math"/>
              </a:rPr>
              <a:t>𝐸</a:t>
            </a:r>
            <a:r>
              <a:rPr spc="26">
                <a:latin typeface="Segoe UI"/>
                <a:cs typeface="Segoe UI"/>
              </a:rPr>
              <a:t>/</a:t>
            </a:r>
            <a:r>
              <a:rPr spc="26">
                <a:latin typeface="Cambria Math"/>
                <a:cs typeface="Cambria Math"/>
              </a:rPr>
              <a:t>ℝ</a:t>
            </a:r>
            <a:r>
              <a:rPr spc="11">
                <a:latin typeface="Cambria Math"/>
                <a:cs typeface="Cambria Math"/>
              </a:rPr>
              <a:t> </a:t>
            </a:r>
            <a:r>
              <a:rPr>
                <a:latin typeface="Cambria Math"/>
                <a:cs typeface="Cambria Math"/>
              </a:rPr>
              <a:t>:</a:t>
            </a:r>
            <a:endParaRPr lang="en-US">
              <a:latin typeface="Cambria Math"/>
              <a:cs typeface="Cambria Math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19C9695-89B2-4E1E-8F6B-381B812BE8FA}"/>
              </a:ext>
            </a:extLst>
          </p:cNvPr>
          <p:cNvSpPr txBox="1"/>
          <p:nvPr/>
        </p:nvSpPr>
        <p:spPr>
          <a:xfrm>
            <a:off x="8228711" y="1528964"/>
            <a:ext cx="212153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>
                <a:solidFill>
                  <a:srgbClr val="00AF50"/>
                </a:solidFill>
                <a:latin typeface="Cambria Math"/>
                <a:cs typeface="Cambria Math"/>
              </a:rPr>
              <a:t>𝐸 </a:t>
            </a:r>
            <a:r>
              <a:rPr sz="3600" spc="-5">
                <a:solidFill>
                  <a:srgbClr val="00AF50"/>
                </a:solidFill>
                <a:latin typeface="Segoe UI Light"/>
                <a:cs typeface="Segoe UI Light"/>
              </a:rPr>
              <a:t>specified  by </a:t>
            </a:r>
            <a:r>
              <a:rPr sz="3600" spc="55">
                <a:solidFill>
                  <a:srgbClr val="00AF50"/>
                </a:solidFill>
                <a:latin typeface="Cambria Math"/>
                <a:cs typeface="Cambria Math"/>
              </a:rPr>
              <a:t>𝐾, </a:t>
            </a:r>
            <a:r>
              <a:rPr lang="en-US" sz="3600" spc="40">
                <a:solidFill>
                  <a:srgbClr val="00AF50"/>
                </a:solidFill>
                <a:latin typeface="Cambria Math"/>
                <a:cs typeface="Cambria Math"/>
              </a:rPr>
              <a:t>A</a:t>
            </a:r>
            <a:r>
              <a:rPr sz="3600" spc="40">
                <a:solidFill>
                  <a:srgbClr val="00AF50"/>
                </a:solidFill>
                <a:latin typeface="Cambria Math"/>
                <a:cs typeface="Cambria Math"/>
              </a:rPr>
              <a:t>,</a:t>
            </a:r>
            <a:r>
              <a:rPr sz="3600" spc="-49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lang="en-US" sz="3600" spc="-490">
                <a:solidFill>
                  <a:srgbClr val="00AF50"/>
                </a:solidFill>
                <a:latin typeface="Cambria Math"/>
                <a:cs typeface="Cambria Math"/>
              </a:rPr>
              <a:t>B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52924982-726D-4AEF-8FED-6D438289041F}"/>
              </a:ext>
            </a:extLst>
          </p:cNvPr>
          <p:cNvSpPr/>
          <p:nvPr/>
        </p:nvSpPr>
        <p:spPr>
          <a:xfrm>
            <a:off x="7120278" y="1797409"/>
            <a:ext cx="914400" cy="422275"/>
          </a:xfrm>
          <a:custGeom>
            <a:avLst/>
            <a:gdLst/>
            <a:ahLst/>
            <a:cxnLst/>
            <a:rect l="l" t="t" r="r" b="b"/>
            <a:pathLst>
              <a:path w="914400" h="422275">
                <a:moveTo>
                  <a:pt x="211074" y="0"/>
                </a:moveTo>
                <a:lnTo>
                  <a:pt x="0" y="211074"/>
                </a:lnTo>
                <a:lnTo>
                  <a:pt x="211074" y="422148"/>
                </a:lnTo>
                <a:lnTo>
                  <a:pt x="211074" y="316611"/>
                </a:lnTo>
                <a:lnTo>
                  <a:pt x="914400" y="316611"/>
                </a:lnTo>
                <a:lnTo>
                  <a:pt x="914400" y="105537"/>
                </a:lnTo>
                <a:lnTo>
                  <a:pt x="211074" y="105537"/>
                </a:lnTo>
                <a:lnTo>
                  <a:pt x="211074" y="0"/>
                </a:lnTo>
                <a:close/>
              </a:path>
            </a:pathLst>
          </a:custGeom>
          <a:solidFill>
            <a:srgbClr val="009E48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/>
              <p:nvPr/>
            </p:nvSpPr>
            <p:spPr>
              <a:xfrm>
                <a:off x="1941082" y="1628800"/>
                <a:ext cx="5099729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𝐸/𝐾: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𝐵𝑦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82" y="1628800"/>
                <a:ext cx="5099729" cy="595932"/>
              </a:xfrm>
              <a:prstGeom prst="rect">
                <a:avLst/>
              </a:prstGeom>
              <a:blipFill>
                <a:blip r:embed="rId2"/>
                <a:stretch>
                  <a:fillRect l="-2987" t="-14286" b="-2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90700E8-A5C5-45BE-8323-795BF2EF4A8D}"/>
              </a:ext>
            </a:extLst>
          </p:cNvPr>
          <p:cNvSpPr/>
          <p:nvPr/>
        </p:nvSpPr>
        <p:spPr>
          <a:xfrm>
            <a:off x="1856564" y="1113801"/>
            <a:ext cx="3026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Montgomery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B57A7-8FD5-416D-AE32-D36814F5F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154" y="2219684"/>
            <a:ext cx="5191125" cy="4257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A38CD4-1D6D-4517-8629-A686493BA990}"/>
                  </a:ext>
                </a:extLst>
              </p:cNvPr>
              <p:cNvSpPr/>
              <p:nvPr/>
            </p:nvSpPr>
            <p:spPr>
              <a:xfrm>
                <a:off x="7032105" y="4145652"/>
                <a:ext cx="3821559" cy="13386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pc="7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i="1" spc="7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A38CD4-1D6D-4517-8629-A686493BA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5" y="4145652"/>
                <a:ext cx="3821559" cy="1338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33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61" y="164242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pc="-37"/>
              <a:t>C</a:t>
            </a:r>
            <a:r>
              <a:rPr spc="-37"/>
              <a:t>urve</a:t>
            </a:r>
            <a:r>
              <a:rPr lang="en-US" spc="-37"/>
              <a:t>25519</a:t>
            </a:r>
            <a:endParaRPr spc="-74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/>
              <p:nvPr/>
            </p:nvSpPr>
            <p:spPr>
              <a:xfrm>
                <a:off x="1919536" y="1268761"/>
                <a:ext cx="58751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𝐸/𝐾: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+486662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268761"/>
                <a:ext cx="5875198" cy="584775"/>
              </a:xfrm>
              <a:prstGeom prst="rect">
                <a:avLst/>
              </a:prstGeom>
              <a:blipFill>
                <a:blip r:embed="rId2"/>
                <a:stretch>
                  <a:fillRect l="-2697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CE7939-F4CA-45F2-A4E7-DF42B696A895}"/>
                  </a:ext>
                </a:extLst>
              </p:cNvPr>
              <p:cNvSpPr txBox="1"/>
              <p:nvPr/>
            </p:nvSpPr>
            <p:spPr>
              <a:xfrm>
                <a:off x="1919536" y="1988841"/>
                <a:ext cx="4767972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/>
                  <a:t>where field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255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−19</m:t>
                        </m:r>
                      </m:sub>
                    </m:sSub>
                  </m:oMath>
                </a14:m>
                <a:endParaRPr lang="en-US" sz="36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CE7939-F4CA-45F2-A4E7-DF42B696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988841"/>
                <a:ext cx="4767972" cy="567143"/>
              </a:xfrm>
              <a:prstGeom prst="rect">
                <a:avLst/>
              </a:prstGeom>
              <a:blipFill>
                <a:blip r:embed="rId3"/>
                <a:stretch>
                  <a:fillRect l="-5882" t="-25806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3B411E5-6F0A-403C-927A-AA4CC2D81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940" y="2708577"/>
            <a:ext cx="7926461" cy="368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4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8201" y="209441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pc="-74"/>
              <a:t>Elliptic </a:t>
            </a:r>
            <a:r>
              <a:rPr spc="-37"/>
              <a:t>curves</a:t>
            </a:r>
            <a:endParaRPr spc="-74"/>
          </a:p>
        </p:txBody>
      </p:sp>
      <p:sp>
        <p:nvSpPr>
          <p:cNvPr id="6" name="object 6"/>
          <p:cNvSpPr txBox="1"/>
          <p:nvPr/>
        </p:nvSpPr>
        <p:spPr>
          <a:xfrm>
            <a:off x="7166369" y="3580818"/>
            <a:ext cx="3222037" cy="440318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1996" algn="l"/>
              </a:tabLst>
            </a:pPr>
            <a:r>
              <a:rPr spc="26">
                <a:latin typeface="Cambria Math"/>
                <a:cs typeface="Cambria Math"/>
              </a:rPr>
              <a:t>𝐸</a:t>
            </a:r>
            <a:r>
              <a:rPr spc="26">
                <a:latin typeface="Segoe UI"/>
                <a:cs typeface="Segoe UI"/>
              </a:rPr>
              <a:t>/</a:t>
            </a:r>
            <a:r>
              <a:rPr spc="26">
                <a:latin typeface="Cambria Math"/>
                <a:cs typeface="Cambria Math"/>
              </a:rPr>
              <a:t>ℝ</a:t>
            </a:r>
            <a:r>
              <a:rPr spc="11">
                <a:latin typeface="Cambria Math"/>
                <a:cs typeface="Cambria Math"/>
              </a:rPr>
              <a:t> </a:t>
            </a:r>
            <a:r>
              <a:rPr>
                <a:latin typeface="Cambria Math"/>
                <a:cs typeface="Cambria Math"/>
              </a:rPr>
              <a:t>:</a:t>
            </a:r>
            <a:endParaRPr lang="en-US">
              <a:latin typeface="Cambria Math"/>
              <a:cs typeface="Cambria Math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19C9695-89B2-4E1E-8F6B-381B812BE8FA}"/>
              </a:ext>
            </a:extLst>
          </p:cNvPr>
          <p:cNvSpPr txBox="1"/>
          <p:nvPr/>
        </p:nvSpPr>
        <p:spPr>
          <a:xfrm>
            <a:off x="8228711" y="1705106"/>
            <a:ext cx="2979857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>
                <a:solidFill>
                  <a:srgbClr val="00AF50"/>
                </a:solidFill>
                <a:latin typeface="Cambria Math"/>
                <a:cs typeface="Cambria Math"/>
              </a:rPr>
              <a:t>𝐸 </a:t>
            </a:r>
            <a:r>
              <a:rPr sz="3600" spc="-5">
                <a:solidFill>
                  <a:srgbClr val="00AF50"/>
                </a:solidFill>
                <a:latin typeface="Segoe UI Light"/>
                <a:cs typeface="Segoe UI Light"/>
              </a:rPr>
              <a:t>specified by</a:t>
            </a:r>
            <a:r>
              <a:rPr lang="en-US" sz="3600" spc="-5">
                <a:solidFill>
                  <a:srgbClr val="00AF50"/>
                </a:solidFill>
                <a:latin typeface="Segoe UI Light"/>
                <a:cs typeface="Segoe UI Light"/>
              </a:rPr>
              <a:t>:</a:t>
            </a:r>
            <a:r>
              <a:rPr sz="3600" spc="-5">
                <a:solidFill>
                  <a:srgbClr val="00AF50"/>
                </a:solidFill>
                <a:latin typeface="Segoe UI Light"/>
                <a:cs typeface="Segoe UI Light"/>
              </a:rPr>
              <a:t> </a:t>
            </a:r>
            <a:r>
              <a:rPr sz="3600" spc="55">
                <a:solidFill>
                  <a:srgbClr val="00AF50"/>
                </a:solidFill>
                <a:latin typeface="Cambria Math"/>
                <a:cs typeface="Cambria Math"/>
              </a:rPr>
              <a:t>𝐾, </a:t>
            </a:r>
            <a:r>
              <a:rPr sz="3600" spc="-49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lang="en-US" sz="3600" spc="-490">
                <a:solidFill>
                  <a:srgbClr val="00AF50"/>
                </a:solidFill>
                <a:latin typeface="Cambria Math"/>
                <a:cs typeface="Cambria Math"/>
              </a:rPr>
              <a:t>d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52924982-726D-4AEF-8FED-6D438289041F}"/>
              </a:ext>
            </a:extLst>
          </p:cNvPr>
          <p:cNvSpPr/>
          <p:nvPr/>
        </p:nvSpPr>
        <p:spPr>
          <a:xfrm>
            <a:off x="7120278" y="1797409"/>
            <a:ext cx="914400" cy="422275"/>
          </a:xfrm>
          <a:custGeom>
            <a:avLst/>
            <a:gdLst/>
            <a:ahLst/>
            <a:cxnLst/>
            <a:rect l="l" t="t" r="r" b="b"/>
            <a:pathLst>
              <a:path w="914400" h="422275">
                <a:moveTo>
                  <a:pt x="211074" y="0"/>
                </a:moveTo>
                <a:lnTo>
                  <a:pt x="0" y="211074"/>
                </a:lnTo>
                <a:lnTo>
                  <a:pt x="211074" y="422148"/>
                </a:lnTo>
                <a:lnTo>
                  <a:pt x="211074" y="316611"/>
                </a:lnTo>
                <a:lnTo>
                  <a:pt x="914400" y="316611"/>
                </a:lnTo>
                <a:lnTo>
                  <a:pt x="914400" y="105537"/>
                </a:lnTo>
                <a:lnTo>
                  <a:pt x="211074" y="105537"/>
                </a:lnTo>
                <a:lnTo>
                  <a:pt x="211074" y="0"/>
                </a:lnTo>
                <a:close/>
              </a:path>
            </a:pathLst>
          </a:custGeom>
          <a:solidFill>
            <a:srgbClr val="009E48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/>
              <p:nvPr/>
            </p:nvSpPr>
            <p:spPr>
              <a:xfrm>
                <a:off x="1942896" y="1484461"/>
                <a:ext cx="50803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𝐸/𝐾: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96" y="1484461"/>
                <a:ext cx="5080365" cy="584775"/>
              </a:xfrm>
              <a:prstGeom prst="rect">
                <a:avLst/>
              </a:prstGeom>
              <a:blipFill>
                <a:blip r:embed="rId3"/>
                <a:stretch>
                  <a:fillRect l="-3121" t="-14737" b="-3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90700E8-A5C5-45BE-8323-795BF2EF4A8D}"/>
              </a:ext>
            </a:extLst>
          </p:cNvPr>
          <p:cNvSpPr/>
          <p:nvPr/>
        </p:nvSpPr>
        <p:spPr>
          <a:xfrm>
            <a:off x="839416" y="980728"/>
            <a:ext cx="3179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Edwards form (Ed)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A38CD4-1D6D-4517-8629-A686493BA990}"/>
                  </a:ext>
                </a:extLst>
              </p:cNvPr>
              <p:cNvSpPr/>
              <p:nvPr/>
            </p:nvSpPr>
            <p:spPr>
              <a:xfrm>
                <a:off x="7032105" y="4145652"/>
                <a:ext cx="3941335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pc="70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pc="7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1+6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A38CD4-1D6D-4517-8629-A686493BA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5" y="4145652"/>
                <a:ext cx="3941335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AF25A44-B183-48FB-B96F-068973DC792D}"/>
              </a:ext>
            </a:extLst>
          </p:cNvPr>
          <p:cNvSpPr/>
          <p:nvPr/>
        </p:nvSpPr>
        <p:spPr>
          <a:xfrm>
            <a:off x="7183773" y="5784646"/>
            <a:ext cx="3959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https://safecurves.cr.yp.to/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12" name="Graphic 11" descr="Books">
            <a:extLst>
              <a:ext uri="{FF2B5EF4-FFF2-40B4-BE49-F238E27FC236}">
                <a16:creationId xmlns:a16="http://schemas.microsoft.com/office/drawing/2014/main" id="{6A9665C2-F578-4A42-A673-0B6224BED9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9348" y="5589056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87F9A05-752C-D891-0CAF-DB1AF678C1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9959" y="2070040"/>
            <a:ext cx="4433416" cy="44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70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8201" y="209441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pc="-74"/>
              <a:t>Elliptic </a:t>
            </a:r>
            <a:r>
              <a:rPr spc="-37"/>
              <a:t>curves</a:t>
            </a:r>
            <a:endParaRPr spc="-74"/>
          </a:p>
        </p:txBody>
      </p:sp>
      <p:sp>
        <p:nvSpPr>
          <p:cNvPr id="6" name="object 6"/>
          <p:cNvSpPr txBox="1"/>
          <p:nvPr/>
        </p:nvSpPr>
        <p:spPr>
          <a:xfrm>
            <a:off x="7166369" y="3580818"/>
            <a:ext cx="3222037" cy="440318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1996" algn="l"/>
              </a:tabLst>
            </a:pPr>
            <a:r>
              <a:rPr spc="26">
                <a:latin typeface="Cambria Math"/>
                <a:cs typeface="Cambria Math"/>
              </a:rPr>
              <a:t>𝐸</a:t>
            </a:r>
            <a:r>
              <a:rPr spc="26">
                <a:latin typeface="Segoe UI"/>
                <a:cs typeface="Segoe UI"/>
              </a:rPr>
              <a:t>/</a:t>
            </a:r>
            <a:r>
              <a:rPr spc="26">
                <a:latin typeface="Cambria Math"/>
                <a:cs typeface="Cambria Math"/>
              </a:rPr>
              <a:t>ℝ</a:t>
            </a:r>
            <a:r>
              <a:rPr spc="11">
                <a:latin typeface="Cambria Math"/>
                <a:cs typeface="Cambria Math"/>
              </a:rPr>
              <a:t> </a:t>
            </a:r>
            <a:r>
              <a:rPr>
                <a:latin typeface="Cambria Math"/>
                <a:cs typeface="Cambria Math"/>
              </a:rPr>
              <a:t>:</a:t>
            </a:r>
            <a:endParaRPr lang="en-US">
              <a:latin typeface="Cambria Math"/>
              <a:cs typeface="Cambria Math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19C9695-89B2-4E1E-8F6B-381B812BE8FA}"/>
              </a:ext>
            </a:extLst>
          </p:cNvPr>
          <p:cNvSpPr txBox="1"/>
          <p:nvPr/>
        </p:nvSpPr>
        <p:spPr>
          <a:xfrm>
            <a:off x="8228711" y="1705106"/>
            <a:ext cx="2979857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>
                <a:solidFill>
                  <a:srgbClr val="00AF50"/>
                </a:solidFill>
                <a:latin typeface="Cambria Math"/>
                <a:cs typeface="Cambria Math"/>
              </a:rPr>
              <a:t>𝐸 </a:t>
            </a:r>
            <a:r>
              <a:rPr sz="3600" spc="-5">
                <a:solidFill>
                  <a:srgbClr val="00AF50"/>
                </a:solidFill>
                <a:latin typeface="Segoe UI Light"/>
                <a:cs typeface="Segoe UI Light"/>
              </a:rPr>
              <a:t>specified by</a:t>
            </a:r>
            <a:r>
              <a:rPr lang="en-US" sz="3600" spc="-5">
                <a:solidFill>
                  <a:srgbClr val="00AF50"/>
                </a:solidFill>
                <a:latin typeface="Segoe UI Light"/>
                <a:cs typeface="Segoe UI Light"/>
              </a:rPr>
              <a:t>:</a:t>
            </a:r>
            <a:r>
              <a:rPr sz="3600" spc="-5">
                <a:solidFill>
                  <a:srgbClr val="00AF50"/>
                </a:solidFill>
                <a:latin typeface="Segoe UI Light"/>
                <a:cs typeface="Segoe UI Light"/>
              </a:rPr>
              <a:t> </a:t>
            </a:r>
            <a:r>
              <a:rPr sz="3600" spc="55">
                <a:solidFill>
                  <a:srgbClr val="00AF50"/>
                </a:solidFill>
                <a:latin typeface="Cambria Math"/>
                <a:cs typeface="Cambria Math"/>
              </a:rPr>
              <a:t>𝐾, </a:t>
            </a:r>
            <a:r>
              <a:rPr lang="en-US" sz="3600" spc="40">
                <a:solidFill>
                  <a:srgbClr val="00AF50"/>
                </a:solidFill>
                <a:latin typeface="Cambria Math"/>
                <a:cs typeface="Cambria Math"/>
              </a:rPr>
              <a:t>a</a:t>
            </a:r>
            <a:r>
              <a:rPr sz="3600" spc="40">
                <a:solidFill>
                  <a:srgbClr val="00AF50"/>
                </a:solidFill>
                <a:latin typeface="Cambria Math"/>
                <a:cs typeface="Cambria Math"/>
              </a:rPr>
              <a:t>,</a:t>
            </a:r>
            <a:r>
              <a:rPr sz="3600" spc="-49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lang="en-US" sz="3600" spc="-490">
                <a:solidFill>
                  <a:srgbClr val="00AF50"/>
                </a:solidFill>
                <a:latin typeface="Cambria Math"/>
                <a:cs typeface="Cambria Math"/>
              </a:rPr>
              <a:t>d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52924982-726D-4AEF-8FED-6D438289041F}"/>
              </a:ext>
            </a:extLst>
          </p:cNvPr>
          <p:cNvSpPr/>
          <p:nvPr/>
        </p:nvSpPr>
        <p:spPr>
          <a:xfrm>
            <a:off x="7120278" y="1797409"/>
            <a:ext cx="914400" cy="422275"/>
          </a:xfrm>
          <a:custGeom>
            <a:avLst/>
            <a:gdLst/>
            <a:ahLst/>
            <a:cxnLst/>
            <a:rect l="l" t="t" r="r" b="b"/>
            <a:pathLst>
              <a:path w="914400" h="422275">
                <a:moveTo>
                  <a:pt x="211074" y="0"/>
                </a:moveTo>
                <a:lnTo>
                  <a:pt x="0" y="211074"/>
                </a:lnTo>
                <a:lnTo>
                  <a:pt x="211074" y="422148"/>
                </a:lnTo>
                <a:lnTo>
                  <a:pt x="211074" y="316611"/>
                </a:lnTo>
                <a:lnTo>
                  <a:pt x="914400" y="316611"/>
                </a:lnTo>
                <a:lnTo>
                  <a:pt x="914400" y="105537"/>
                </a:lnTo>
                <a:lnTo>
                  <a:pt x="211074" y="105537"/>
                </a:lnTo>
                <a:lnTo>
                  <a:pt x="211074" y="0"/>
                </a:lnTo>
                <a:close/>
              </a:path>
            </a:pathLst>
          </a:custGeom>
          <a:solidFill>
            <a:srgbClr val="009E48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/>
              <p:nvPr/>
            </p:nvSpPr>
            <p:spPr>
              <a:xfrm>
                <a:off x="1941082" y="1628800"/>
                <a:ext cx="53095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𝐸/𝐾: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82" y="1628800"/>
                <a:ext cx="5309595" cy="584775"/>
              </a:xfrm>
              <a:prstGeom prst="rect">
                <a:avLst/>
              </a:prstGeom>
              <a:blipFill>
                <a:blip r:embed="rId2"/>
                <a:stretch>
                  <a:fillRect l="-2870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90700E8-A5C5-45BE-8323-795BF2EF4A8D}"/>
              </a:ext>
            </a:extLst>
          </p:cNvPr>
          <p:cNvSpPr/>
          <p:nvPr/>
        </p:nvSpPr>
        <p:spPr>
          <a:xfrm>
            <a:off x="820731" y="1015677"/>
            <a:ext cx="3689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Twisted Edwards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A38CD4-1D6D-4517-8629-A686493BA990}"/>
                  </a:ext>
                </a:extLst>
              </p:cNvPr>
              <p:cNvSpPr/>
              <p:nvPr/>
            </p:nvSpPr>
            <p:spPr>
              <a:xfrm>
                <a:off x="7032105" y="4145652"/>
                <a:ext cx="4193584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70" dirty="0" smtClean="0">
                          <a:latin typeface="Cambria Math" panose="02040503050406030204" pitchFamily="18" charset="0"/>
                        </a:rPr>
                        <m:t>10</m:t>
                      </m:r>
                      <m:sSup>
                        <m:sSupPr>
                          <m:ctrlP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pc="70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pc="7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1+6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A38CD4-1D6D-4517-8629-A686493BA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5" y="4145652"/>
                <a:ext cx="4193584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D5DFB37-4383-4652-A085-E1D9406EF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2243370"/>
            <a:ext cx="5309595" cy="42302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F25A44-B183-48FB-B96F-068973DC792D}"/>
              </a:ext>
            </a:extLst>
          </p:cNvPr>
          <p:cNvSpPr/>
          <p:nvPr/>
        </p:nvSpPr>
        <p:spPr>
          <a:xfrm>
            <a:off x="7183773" y="5784646"/>
            <a:ext cx="3959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https://safecurves.cr.yp.to/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12" name="Graphic 11" descr="Books">
            <a:extLst>
              <a:ext uri="{FF2B5EF4-FFF2-40B4-BE49-F238E27FC236}">
                <a16:creationId xmlns:a16="http://schemas.microsoft.com/office/drawing/2014/main" id="{6A9665C2-F578-4A42-A673-0B6224BED9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9348" y="55890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4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2">
            <a:extLst>
              <a:ext uri="{FF2B5EF4-FFF2-40B4-BE49-F238E27FC236}">
                <a16:creationId xmlns:a16="http://schemas.microsoft.com/office/drawing/2014/main" id="{D6A6BF3A-E1BC-45A4-B15B-7E286CAC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28956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6612" name="Rectangle 4">
                <a:extLst>
                  <a:ext uri="{FF2B5EF4-FFF2-40B4-BE49-F238E27FC236}">
                    <a16:creationId xmlns:a16="http://schemas.microsoft.com/office/drawing/2014/main" id="{22A9F284-375F-4539-993A-980F3863944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451475" y="1992313"/>
                <a:ext cx="5029200" cy="3581400"/>
              </a:xfrm>
              <a:noFill/>
              <a:ln/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800"/>
                  <a:t>If </a:t>
                </a:r>
                <a:r>
                  <a:rPr lang="en-US" altLang="en-US" sz="2800">
                    <a:latin typeface="Courier" pitchFamily="49" charset="0"/>
                  </a:rPr>
                  <a:t>P</a:t>
                </a:r>
                <a:r>
                  <a:rPr lang="en-US" altLang="en-US" sz="2800" baseline="-25000">
                    <a:latin typeface="Courier" pitchFamily="49" charset="0"/>
                  </a:rPr>
                  <a:t>1</a:t>
                </a:r>
                <a:r>
                  <a:rPr lang="en-US" altLang="en-US" sz="2800"/>
                  <a:t> and </a:t>
                </a:r>
                <a:r>
                  <a:rPr lang="en-US" altLang="en-US" sz="2800">
                    <a:latin typeface="Courier" pitchFamily="49" charset="0"/>
                  </a:rPr>
                  <a:t>P</a:t>
                </a:r>
                <a:r>
                  <a:rPr lang="en-US" altLang="en-US" sz="2800" baseline="-25000">
                    <a:latin typeface="Courier" pitchFamily="49" charset="0"/>
                  </a:rPr>
                  <a:t>2</a:t>
                </a:r>
                <a:r>
                  <a:rPr lang="en-US" altLang="en-US" sz="2800"/>
                  <a:t> are on </a:t>
                </a:r>
                <a:r>
                  <a:rPr lang="en-US" altLang="en-US" sz="2800">
                    <a:latin typeface="Courier" pitchFamily="49" charset="0"/>
                  </a:rPr>
                  <a:t>E</a:t>
                </a:r>
                <a:r>
                  <a:rPr lang="en-US" altLang="en-US" sz="2800"/>
                  <a:t>, we can define sum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Courier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≝</m:t>
                    </m:r>
                    <m:sSub>
                      <m:sSubPr>
                        <m:ctrlP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en-US" sz="2800">
                  <a:solidFill>
                    <a:srgbClr val="FF0000"/>
                  </a:solidFill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800"/>
                  <a:t>	as shown in picture</a:t>
                </a:r>
              </a:p>
            </p:txBody>
          </p:sp>
        </mc:Choice>
        <mc:Fallback>
          <p:sp>
            <p:nvSpPr>
              <p:cNvPr id="196612" name="Rectangle 4">
                <a:extLst>
                  <a:ext uri="{FF2B5EF4-FFF2-40B4-BE49-F238E27FC236}">
                    <a16:creationId xmlns:a16="http://schemas.microsoft.com/office/drawing/2014/main" id="{22A9F284-375F-4539-993A-980F38639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51475" y="1992313"/>
                <a:ext cx="5029200" cy="3581400"/>
              </a:xfrm>
              <a:blipFill>
                <a:blip r:embed="rId3"/>
                <a:stretch>
                  <a:fillRect l="-3152" t="-545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613" name="Line 5">
            <a:extLst>
              <a:ext uri="{FF2B5EF4-FFF2-40B4-BE49-F238E27FC236}">
                <a16:creationId xmlns:a16="http://schemas.microsoft.com/office/drawing/2014/main" id="{F1FECA86-6482-408B-A260-4D71FE3B1D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276600"/>
            <a:ext cx="2971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4" name="Oval 6">
            <a:extLst>
              <a:ext uri="{FF2B5EF4-FFF2-40B4-BE49-F238E27FC236}">
                <a16:creationId xmlns:a16="http://schemas.microsoft.com/office/drawing/2014/main" id="{9BB5DCA4-624A-4A1B-A793-7FD93583D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9" y="3673475"/>
            <a:ext cx="109537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5" name="Oval 7">
            <a:extLst>
              <a:ext uri="{FF2B5EF4-FFF2-40B4-BE49-F238E27FC236}">
                <a16:creationId xmlns:a16="http://schemas.microsoft.com/office/drawing/2014/main" id="{757417D9-DF53-4174-8972-298EFA0A2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14" y="3471864"/>
            <a:ext cx="109537" cy="1095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6" name="Oval 8">
            <a:extLst>
              <a:ext uri="{FF2B5EF4-FFF2-40B4-BE49-F238E27FC236}">
                <a16:creationId xmlns:a16="http://schemas.microsoft.com/office/drawing/2014/main" id="{C02F1064-1D89-4FB1-900B-59584242F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4" y="3352800"/>
            <a:ext cx="109537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7" name="Line 9">
            <a:extLst>
              <a:ext uri="{FF2B5EF4-FFF2-40B4-BE49-F238E27FC236}">
                <a16:creationId xmlns:a16="http://schemas.microsoft.com/office/drawing/2014/main" id="{D461C791-0AA8-4A08-A594-6C2505F80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1450" y="2362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8" name="Oval 10">
            <a:extLst>
              <a:ext uri="{FF2B5EF4-FFF2-40B4-BE49-F238E27FC236}">
                <a16:creationId xmlns:a16="http://schemas.microsoft.com/office/drawing/2014/main" id="{13514B72-AEE0-48F5-84E4-D4095F5C2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4" y="4572000"/>
            <a:ext cx="109537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9" name="Rectangle 11">
            <a:extLst>
              <a:ext uri="{FF2B5EF4-FFF2-40B4-BE49-F238E27FC236}">
                <a16:creationId xmlns:a16="http://schemas.microsoft.com/office/drawing/2014/main" id="{9B47BCDC-5D98-4A4C-9FDC-071ED39FF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7660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P</a:t>
            </a:r>
            <a:r>
              <a:rPr lang="en-US" altLang="en-US" sz="2000" baseline="-25000">
                <a:latin typeface="Courier" pitchFamily="49" charset="0"/>
              </a:rPr>
              <a:t>1</a:t>
            </a:r>
          </a:p>
        </p:txBody>
      </p:sp>
      <p:sp>
        <p:nvSpPr>
          <p:cNvPr id="196620" name="Rectangle 12">
            <a:extLst>
              <a:ext uri="{FF2B5EF4-FFF2-40B4-BE49-F238E27FC236}">
                <a16:creationId xmlns:a16="http://schemas.microsoft.com/office/drawing/2014/main" id="{C50EB1E7-B7C4-4FEB-8E2E-20A928FC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4800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P</a:t>
            </a:r>
            <a:r>
              <a:rPr lang="en-US" altLang="en-US" sz="2000" baseline="-25000">
                <a:latin typeface="Courier" pitchFamily="49" charset="0"/>
              </a:rPr>
              <a:t>2</a:t>
            </a:r>
          </a:p>
        </p:txBody>
      </p:sp>
      <p:sp>
        <p:nvSpPr>
          <p:cNvPr id="196621" name="Rectangle 13">
            <a:extLst>
              <a:ext uri="{FF2B5EF4-FFF2-40B4-BE49-F238E27FC236}">
                <a16:creationId xmlns:a16="http://schemas.microsoft.com/office/drawing/2014/main" id="{077C8CD2-E1B2-4EB6-AEE6-0CDF5BCE7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P</a:t>
            </a:r>
            <a:r>
              <a:rPr lang="en-US" altLang="en-US" sz="2000" baseline="-25000">
                <a:latin typeface="Courier" pitchFamily="49" charset="0"/>
              </a:rPr>
              <a:t>3</a:t>
            </a:r>
          </a:p>
        </p:txBody>
      </p:sp>
      <p:sp>
        <p:nvSpPr>
          <p:cNvPr id="196622" name="Line 14">
            <a:extLst>
              <a:ext uri="{FF2B5EF4-FFF2-40B4-BE49-F238E27FC236}">
                <a16:creationId xmlns:a16="http://schemas.microsoft.com/office/drawing/2014/main" id="{EF026604-B6FD-4A56-ACE1-9E45CB8BE7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3984625"/>
            <a:ext cx="3352800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23" name="Line 15">
            <a:extLst>
              <a:ext uri="{FF2B5EF4-FFF2-40B4-BE49-F238E27FC236}">
                <a16:creationId xmlns:a16="http://schemas.microsoft.com/office/drawing/2014/main" id="{BDE25743-E010-4297-A416-8CF6735C8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362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24" name="Rectangle 16">
            <a:extLst>
              <a:ext uri="{FF2B5EF4-FFF2-40B4-BE49-F238E27FC236}">
                <a16:creationId xmlns:a16="http://schemas.microsoft.com/office/drawing/2014/main" id="{9E8DF6B8-6579-4C03-8A3D-FC895005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3746501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x</a:t>
            </a:r>
            <a:endParaRPr lang="en-US" altLang="en-US" sz="2000" baseline="-25000">
              <a:latin typeface="Courier" pitchFamily="49" charset="0"/>
            </a:endParaRPr>
          </a:p>
        </p:txBody>
      </p:sp>
      <p:sp>
        <p:nvSpPr>
          <p:cNvPr id="196625" name="Rectangle 17">
            <a:extLst>
              <a:ext uri="{FF2B5EF4-FFF2-40B4-BE49-F238E27FC236}">
                <a16:creationId xmlns:a16="http://schemas.microsoft.com/office/drawing/2014/main" id="{2684DE06-4B7A-408B-8604-8B7D4B0B1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81201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y</a:t>
            </a:r>
            <a:endParaRPr lang="en-US" altLang="en-US" sz="2000" baseline="-25000">
              <a:latin typeface="Courier" pitchFamily="49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7229" y="165783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680FD5-DCF8-4FF9-B684-833B9E834F03}"/>
              </a:ext>
            </a:extLst>
          </p:cNvPr>
          <p:cNvSpPr/>
          <p:nvPr/>
        </p:nvSpPr>
        <p:spPr>
          <a:xfrm>
            <a:off x="5257800" y="1141359"/>
            <a:ext cx="4642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arial" panose="020B0604020202020204" pitchFamily="34" charset="0"/>
              </a:rPr>
              <a:t>Addition of two points:</a:t>
            </a:r>
            <a:endParaRPr 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entr" presetSubtype="3406911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0" presetClass="entr" presetSubtype="34068995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9" grpId="0" autoUpdateAnimBg="0"/>
      <p:bldP spid="196620" grpId="0" autoUpdateAnimBg="0"/>
      <p:bldP spid="19662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9657" y="188640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2AEE9C49-458C-453D-BEBD-7BF257B2EAA1}"/>
              </a:ext>
            </a:extLst>
          </p:cNvPr>
          <p:cNvSpPr/>
          <p:nvPr/>
        </p:nvSpPr>
        <p:spPr>
          <a:xfrm>
            <a:off x="1986318" y="1844825"/>
            <a:ext cx="4104456" cy="4181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BBE9FE09-B1AA-4790-8AC4-F15932CF8113}"/>
              </a:ext>
            </a:extLst>
          </p:cNvPr>
          <p:cNvSpPr txBox="1"/>
          <p:nvPr/>
        </p:nvSpPr>
        <p:spPr>
          <a:xfrm>
            <a:off x="2451334" y="1225084"/>
            <a:ext cx="263655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b="1" spc="-5">
                <a:latin typeface="Arial"/>
                <a:cs typeface="Arial"/>
              </a:rPr>
              <a:t>Point</a:t>
            </a:r>
            <a:r>
              <a:rPr sz="2200" b="1" spc="-155">
                <a:latin typeface="Arial"/>
                <a:cs typeface="Arial"/>
              </a:rPr>
              <a:t> </a:t>
            </a:r>
            <a:r>
              <a:rPr sz="2200" b="1">
                <a:latin typeface="Arial"/>
                <a:cs typeface="Arial"/>
              </a:rPr>
              <a:t>Doubling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CE26F7F2-B693-4C8C-85B1-398A7C18F9B4}"/>
              </a:ext>
            </a:extLst>
          </p:cNvPr>
          <p:cNvSpPr txBox="1"/>
          <p:nvPr/>
        </p:nvSpPr>
        <p:spPr>
          <a:xfrm>
            <a:off x="5106211" y="4995247"/>
            <a:ext cx="10129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i="1">
                <a:latin typeface="Times New Roman"/>
                <a:cs typeface="Times New Roman"/>
              </a:rPr>
              <a:t>=P+P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8AB6359D-CC5A-48A1-92C6-BC29DD143447}"/>
              </a:ext>
            </a:extLst>
          </p:cNvPr>
          <p:cNvSpPr txBox="1"/>
          <p:nvPr/>
        </p:nvSpPr>
        <p:spPr>
          <a:xfrm>
            <a:off x="6571952" y="1277135"/>
            <a:ext cx="263655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200" b="1" spc="-5">
                <a:latin typeface="Arial"/>
                <a:cs typeface="Arial"/>
              </a:rPr>
              <a:t>Special case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B9350-F715-4932-80C8-45BF10149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51" y="1899070"/>
            <a:ext cx="2952328" cy="3122655"/>
          </a:xfrm>
          <a:prstGeom prst="rect">
            <a:avLst/>
          </a:prstGeom>
        </p:spPr>
      </p:pic>
      <p:sp>
        <p:nvSpPr>
          <p:cNvPr id="27" name="object 11">
            <a:extLst>
              <a:ext uri="{FF2B5EF4-FFF2-40B4-BE49-F238E27FC236}">
                <a16:creationId xmlns:a16="http://schemas.microsoft.com/office/drawing/2014/main" id="{5E8107DE-9217-4C08-9789-8BC01A84988A}"/>
              </a:ext>
            </a:extLst>
          </p:cNvPr>
          <p:cNvSpPr txBox="1"/>
          <p:nvPr/>
        </p:nvSpPr>
        <p:spPr>
          <a:xfrm>
            <a:off x="7100717" y="5374398"/>
            <a:ext cx="2595683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b="1" i="1">
                <a:latin typeface="Times New Roman"/>
                <a:cs typeface="Times New Roman"/>
              </a:rPr>
              <a:t>P+P</a:t>
            </a:r>
            <a:r>
              <a:rPr lang="en-US" sz="2600" b="1" i="1">
                <a:latin typeface="Times New Roman"/>
                <a:cs typeface="Times New Roman"/>
              </a:rPr>
              <a:t>= </a:t>
            </a:r>
            <a:r>
              <a:rPr lang="en-US" sz="2600" b="1" i="1">
                <a:latin typeface="Times New Roman"/>
                <a:cs typeface="Times New Roman"/>
                <a:sym typeface="Euclid Math One" panose="05050601010101010101" pitchFamily="18" charset="2"/>
              </a:rPr>
              <a:t>O (infinity)</a:t>
            </a:r>
            <a:endParaRPr sz="26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5084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5520" y="36678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278169-B69C-4FDF-9548-673588A2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7" y="1196752"/>
            <a:ext cx="5760640" cy="5029200"/>
          </a:xfrm>
          <a:prstGeom prst="rect">
            <a:avLst/>
          </a:prstGeom>
        </p:spPr>
      </p:pic>
      <p:sp>
        <p:nvSpPr>
          <p:cNvPr id="10" name="object 11">
            <a:extLst>
              <a:ext uri="{FF2B5EF4-FFF2-40B4-BE49-F238E27FC236}">
                <a16:creationId xmlns:a16="http://schemas.microsoft.com/office/drawing/2014/main" id="{9772CA50-4F63-4C4A-8602-51DF880B9B51}"/>
              </a:ext>
            </a:extLst>
          </p:cNvPr>
          <p:cNvSpPr txBox="1"/>
          <p:nvPr/>
        </p:nvSpPr>
        <p:spPr>
          <a:xfrm>
            <a:off x="6744072" y="5661248"/>
            <a:ext cx="302433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b="1" i="1">
                <a:latin typeface="Times New Roman"/>
                <a:cs typeface="Times New Roman"/>
              </a:rPr>
              <a:t>P+</a:t>
            </a:r>
            <a:r>
              <a:rPr lang="en-US" sz="2600" b="1" i="1">
                <a:latin typeface="Times New Roman"/>
                <a:cs typeface="Times New Roman"/>
              </a:rPr>
              <a:t>(-</a:t>
            </a:r>
            <a:r>
              <a:rPr sz="2600" b="1" i="1">
                <a:latin typeface="Times New Roman"/>
                <a:cs typeface="Times New Roman"/>
              </a:rPr>
              <a:t>P</a:t>
            </a:r>
            <a:r>
              <a:rPr lang="en-US" sz="2600" b="1" i="1">
                <a:latin typeface="Times New Roman"/>
                <a:cs typeface="Times New Roman"/>
              </a:rPr>
              <a:t>)= </a:t>
            </a:r>
            <a:r>
              <a:rPr lang="en-US" sz="2600" b="1" i="1">
                <a:latin typeface="Times New Roman"/>
                <a:cs typeface="Times New Roman"/>
                <a:sym typeface="Euclid Math One" panose="05050601010101010101" pitchFamily="18" charset="2"/>
              </a:rPr>
              <a:t>O (infinity)</a:t>
            </a:r>
            <a:endParaRPr sz="2600" b="1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1BAC3D-918F-4526-8000-ADDCD3EA0BAB}"/>
              </a:ext>
            </a:extLst>
          </p:cNvPr>
          <p:cNvSpPr txBox="1"/>
          <p:nvPr/>
        </p:nvSpPr>
        <p:spPr>
          <a:xfrm>
            <a:off x="5879976" y="2132856"/>
            <a:ext cx="2376264" cy="1296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8A083C3B-2A3C-48E6-A51C-C2B8F4A64CA8}"/>
              </a:ext>
            </a:extLst>
          </p:cNvPr>
          <p:cNvSpPr txBox="1"/>
          <p:nvPr/>
        </p:nvSpPr>
        <p:spPr>
          <a:xfrm>
            <a:off x="6838528" y="3711352"/>
            <a:ext cx="302433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b="1" i="1">
                <a:latin typeface="Times New Roman"/>
                <a:cs typeface="Times New Roman"/>
              </a:rPr>
              <a:t>P+</a:t>
            </a:r>
            <a:r>
              <a:rPr lang="en-US" sz="2600" b="1" i="1">
                <a:latin typeface="Times New Roman"/>
                <a:cs typeface="Times New Roman"/>
                <a:sym typeface="Euclid Math One" panose="05050601010101010101" pitchFamily="18" charset="2"/>
              </a:rPr>
              <a:t> O </a:t>
            </a:r>
            <a:r>
              <a:rPr lang="en-US" sz="2600" b="1" i="1">
                <a:latin typeface="Times New Roman"/>
                <a:cs typeface="Times New Roman"/>
              </a:rPr>
              <a:t>= P</a:t>
            </a:r>
            <a:endParaRPr sz="2600" b="1">
              <a:latin typeface="Times New Roman"/>
              <a:cs typeface="Times New Roman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A5576D28-5738-425D-A371-76D913D9E46C}"/>
              </a:ext>
            </a:extLst>
          </p:cNvPr>
          <p:cNvSpPr txBox="1"/>
          <p:nvPr/>
        </p:nvSpPr>
        <p:spPr>
          <a:xfrm>
            <a:off x="6838528" y="4621009"/>
            <a:ext cx="302433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600" b="1" i="1">
                <a:latin typeface="Times New Roman"/>
                <a:cs typeface="Times New Roman"/>
                <a:sym typeface="Euclid Math One" panose="05050601010101010101" pitchFamily="18" charset="2"/>
              </a:rPr>
              <a:t>O </a:t>
            </a:r>
            <a:r>
              <a:rPr lang="en-US" sz="2600" b="1" i="1">
                <a:latin typeface="Times New Roman"/>
                <a:cs typeface="Times New Roman"/>
              </a:rPr>
              <a:t>+  </a:t>
            </a:r>
            <a:r>
              <a:rPr sz="2600" b="1" i="1">
                <a:latin typeface="Times New Roman"/>
                <a:cs typeface="Times New Roman"/>
              </a:rPr>
              <a:t>P</a:t>
            </a:r>
            <a:r>
              <a:rPr lang="en-US" sz="2600" b="1" i="1">
                <a:latin typeface="Times New Roman"/>
                <a:cs typeface="Times New Roman"/>
                <a:sym typeface="Euclid Math One" panose="05050601010101010101" pitchFamily="18" charset="2"/>
              </a:rPr>
              <a:t> </a:t>
            </a:r>
            <a:r>
              <a:rPr lang="en-US" sz="2600" b="1" i="1">
                <a:latin typeface="Times New Roman"/>
                <a:cs typeface="Times New Roman"/>
              </a:rPr>
              <a:t>= P</a:t>
            </a:r>
            <a:endParaRPr sz="26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5542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9657" y="188640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pic>
        <p:nvPicPr>
          <p:cNvPr id="2050" name="Picture 2" descr="https://www.esat.kuleuven.be/cosic/wp-content/uploads/2017/05/ellcurve_anim.gif">
            <a:extLst>
              <a:ext uri="{FF2B5EF4-FFF2-40B4-BE49-F238E27FC236}">
                <a16:creationId xmlns:a16="http://schemas.microsoft.com/office/drawing/2014/main" id="{41A99462-F874-4530-B85B-EE9F6A5328A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1185323"/>
            <a:ext cx="6336703" cy="506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78EEB3-3335-4A00-BA1E-3C3DF22DF14C}"/>
              </a:ext>
            </a:extLst>
          </p:cNvPr>
          <p:cNvSpPr txBox="1"/>
          <p:nvPr/>
        </p:nvSpPr>
        <p:spPr>
          <a:xfrm>
            <a:off x="695400" y="1124744"/>
            <a:ext cx="15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3241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3432" y="1268760"/>
            <a:ext cx="827868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Factoring Based Cryptography (P1)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RSA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i="1"/>
              <a:t>Rabin</a:t>
            </a:r>
            <a:endParaRPr lang="en-US"/>
          </a:p>
          <a:p>
            <a:pPr eaLnBrk="1" hangingPunct="1">
              <a:spcBef>
                <a:spcPct val="25000"/>
              </a:spcBef>
            </a:pPr>
            <a:r>
              <a:rPr lang="en-GB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Logarithm Based Cryptography (P2)</a:t>
            </a:r>
          </a:p>
          <a:p>
            <a:pPr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>
                <a:solidFill>
                  <a:srgbClr val="FF0000"/>
                </a:solidFill>
              </a:rPr>
              <a:t>Some advanced c</a:t>
            </a:r>
            <a:r>
              <a:rPr lang="en-US">
                <a:solidFill>
                  <a:srgbClr val="FF0000"/>
                </a:solidFill>
              </a:rPr>
              <a:t>ryptography system (quantum resistance)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endParaRPr lang="en-GB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45864081-E66E-40DC-87A5-7B0560299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7401" y="2429215"/>
            <a:ext cx="8229600" cy="3306763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 altLang="en-US" sz="2800" i="1"/>
              <a:t>P</a:t>
            </a:r>
            <a:r>
              <a:rPr lang="en-US" altLang="en-US" sz="2800"/>
              <a:t> + </a:t>
            </a:r>
            <a:r>
              <a:rPr lang="en-US" altLang="en-US" sz="2800" i="1"/>
              <a:t>Q</a:t>
            </a:r>
            <a:r>
              <a:rPr lang="en-US" altLang="en-US" sz="2800"/>
              <a:t> = </a:t>
            </a:r>
            <a:r>
              <a:rPr lang="en-US" altLang="en-US" sz="2800" i="1"/>
              <a:t>Q</a:t>
            </a:r>
            <a:r>
              <a:rPr lang="en-US" altLang="en-US" sz="2800"/>
              <a:t> + </a:t>
            </a:r>
            <a:r>
              <a:rPr lang="en-US" altLang="en-US" sz="2800" i="1"/>
              <a:t>P</a:t>
            </a:r>
            <a:r>
              <a:rPr lang="en-US" altLang="en-US" sz="2800"/>
              <a:t> </a:t>
            </a:r>
            <a:r>
              <a:rPr lang="en-US" altLang="en-US" sz="2000"/>
              <a:t>(</a:t>
            </a:r>
            <a:r>
              <a:rPr lang="en-US" altLang="en-US" sz="2000" i="1">
                <a:solidFill>
                  <a:srgbClr val="FF3300"/>
                </a:solidFill>
              </a:rPr>
              <a:t>commutativity</a:t>
            </a:r>
            <a:r>
              <a:rPr lang="en-US" altLang="en-US" sz="2000"/>
              <a:t>)</a:t>
            </a:r>
            <a:r>
              <a:rPr lang="en-US" altLang="en-US" sz="2800"/>
              <a:t> </a:t>
            </a:r>
          </a:p>
          <a:p>
            <a:pPr>
              <a:spcBef>
                <a:spcPct val="80000"/>
              </a:spcBef>
            </a:pPr>
            <a:r>
              <a:rPr lang="en-US" altLang="en-US" sz="2800"/>
              <a:t>(</a:t>
            </a:r>
            <a:r>
              <a:rPr lang="en-US" altLang="en-US" sz="2800" i="1"/>
              <a:t>P</a:t>
            </a:r>
            <a:r>
              <a:rPr lang="en-US" altLang="en-US" sz="2800"/>
              <a:t> + </a:t>
            </a:r>
            <a:r>
              <a:rPr lang="en-US" altLang="en-US" sz="2800" i="1"/>
              <a:t>Q</a:t>
            </a:r>
            <a:r>
              <a:rPr lang="en-US" altLang="en-US" sz="2800"/>
              <a:t>) + </a:t>
            </a:r>
            <a:r>
              <a:rPr lang="en-US" altLang="en-US" sz="2800" i="1"/>
              <a:t>R</a:t>
            </a:r>
            <a:r>
              <a:rPr lang="en-US" altLang="en-US" sz="2800"/>
              <a:t> = </a:t>
            </a:r>
            <a:r>
              <a:rPr lang="en-US" altLang="en-US" sz="2800" i="1"/>
              <a:t>P</a:t>
            </a:r>
            <a:r>
              <a:rPr lang="en-US" altLang="en-US" sz="2800"/>
              <a:t> + (</a:t>
            </a:r>
            <a:r>
              <a:rPr lang="en-US" altLang="en-US" sz="2800" i="1"/>
              <a:t>Q</a:t>
            </a:r>
            <a:r>
              <a:rPr lang="en-US" altLang="en-US" sz="2800"/>
              <a:t> + </a:t>
            </a:r>
            <a:r>
              <a:rPr lang="en-US" altLang="en-US" sz="2800" i="1"/>
              <a:t>R</a:t>
            </a:r>
            <a:r>
              <a:rPr lang="en-US" altLang="en-US" sz="2800"/>
              <a:t>) </a:t>
            </a:r>
            <a:r>
              <a:rPr lang="en-US" altLang="en-US" sz="2000"/>
              <a:t>(</a:t>
            </a:r>
            <a:r>
              <a:rPr lang="en-US" altLang="en-US" sz="2000" i="1">
                <a:solidFill>
                  <a:srgbClr val="FF3300"/>
                </a:solidFill>
              </a:rPr>
              <a:t>associativity</a:t>
            </a:r>
            <a:r>
              <a:rPr lang="en-US" altLang="en-US" sz="2000"/>
              <a:t>)</a:t>
            </a:r>
            <a:r>
              <a:rPr lang="en-US" altLang="en-US" sz="2800"/>
              <a:t> </a:t>
            </a:r>
          </a:p>
          <a:p>
            <a:pPr>
              <a:spcBef>
                <a:spcPct val="80000"/>
              </a:spcBef>
            </a:pPr>
            <a:r>
              <a:rPr lang="en-US" altLang="en-US" sz="2800" i="1"/>
              <a:t>P</a:t>
            </a:r>
            <a:r>
              <a:rPr lang="en-US" altLang="en-US" sz="2800"/>
              <a:t> + </a:t>
            </a:r>
            <a:r>
              <a:rPr lang="en-US" altLang="en-US" sz="2800" i="1"/>
              <a:t>O</a:t>
            </a:r>
            <a:r>
              <a:rPr lang="en-US" altLang="en-US" sz="2800"/>
              <a:t> = </a:t>
            </a:r>
            <a:r>
              <a:rPr lang="en-US" altLang="en-US" sz="2800" i="1"/>
              <a:t>O</a:t>
            </a:r>
            <a:r>
              <a:rPr lang="en-US" altLang="en-US" sz="2800"/>
              <a:t> + </a:t>
            </a:r>
            <a:r>
              <a:rPr lang="en-US" altLang="en-US" sz="2800" i="1"/>
              <a:t>P</a:t>
            </a:r>
            <a:r>
              <a:rPr lang="en-US" altLang="en-US" sz="2800"/>
              <a:t> = </a:t>
            </a:r>
            <a:r>
              <a:rPr lang="en-US" altLang="en-US" sz="2800" i="1"/>
              <a:t>P</a:t>
            </a:r>
            <a:r>
              <a:rPr lang="en-US" altLang="en-US" sz="2800"/>
              <a:t> </a:t>
            </a:r>
            <a:r>
              <a:rPr lang="en-US" altLang="en-US" sz="2000"/>
              <a:t>(</a:t>
            </a:r>
            <a:r>
              <a:rPr lang="en-US" altLang="en-US" sz="2000" i="1">
                <a:solidFill>
                  <a:srgbClr val="FF3300"/>
                </a:solidFill>
              </a:rPr>
              <a:t>existence of an identity element</a:t>
            </a:r>
            <a:r>
              <a:rPr lang="en-US" altLang="en-US" sz="2000"/>
              <a:t>) </a:t>
            </a:r>
          </a:p>
          <a:p>
            <a:pPr>
              <a:spcBef>
                <a:spcPct val="80000"/>
              </a:spcBef>
            </a:pPr>
            <a:r>
              <a:rPr lang="en-US" altLang="en-US" sz="2800"/>
              <a:t>there exists ( − </a:t>
            </a:r>
            <a:r>
              <a:rPr lang="en-US" altLang="en-US" sz="2800" i="1"/>
              <a:t>P</a:t>
            </a:r>
            <a:r>
              <a:rPr lang="en-US" altLang="en-US" sz="2800"/>
              <a:t>)  such that − </a:t>
            </a:r>
            <a:r>
              <a:rPr lang="en-US" altLang="en-US" sz="2800" i="1"/>
              <a:t>P</a:t>
            </a:r>
            <a:r>
              <a:rPr lang="en-US" altLang="en-US" sz="2800"/>
              <a:t> + </a:t>
            </a:r>
            <a:r>
              <a:rPr lang="en-US" altLang="en-US" sz="2800" i="1"/>
              <a:t>P</a:t>
            </a:r>
            <a:r>
              <a:rPr lang="en-US" altLang="en-US" sz="2800"/>
              <a:t> = </a:t>
            </a:r>
            <a:r>
              <a:rPr lang="en-US" altLang="en-US" sz="2800" i="1"/>
              <a:t>P</a:t>
            </a:r>
            <a:r>
              <a:rPr lang="en-US" altLang="en-US" sz="2800"/>
              <a:t> + ( − </a:t>
            </a:r>
            <a:r>
              <a:rPr lang="en-US" altLang="en-US" sz="2800" i="1"/>
              <a:t>P</a:t>
            </a:r>
            <a:r>
              <a:rPr lang="en-US" altLang="en-US" sz="2800"/>
              <a:t>) = </a:t>
            </a:r>
            <a:r>
              <a:rPr lang="en-US" altLang="en-US" sz="2800" i="1"/>
              <a:t>O</a:t>
            </a:r>
            <a:r>
              <a:rPr lang="en-US" altLang="en-US" sz="2800"/>
              <a:t> </a:t>
            </a:r>
            <a:r>
              <a:rPr lang="en-US" altLang="en-US" sz="2000"/>
              <a:t>(</a:t>
            </a:r>
            <a:r>
              <a:rPr lang="en-US" altLang="en-US" sz="2000" i="1">
                <a:solidFill>
                  <a:srgbClr val="FF3300"/>
                </a:solidFill>
              </a:rPr>
              <a:t>existence of inverses</a:t>
            </a:r>
            <a:r>
              <a:rPr lang="en-US" altLang="en-US" sz="2000"/>
              <a:t>)</a:t>
            </a:r>
            <a:r>
              <a:rPr lang="en-US" altLang="en-US" sz="2800"/>
              <a:t> 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9056EF59-FD24-4ACF-A68A-984A325FC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49" y="1122022"/>
            <a:ext cx="10483750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Given two points P, Q in </a:t>
            </a:r>
            <a:r>
              <a:rPr lang="en-US" altLang="en-US" i="1"/>
              <a:t>E/K</a:t>
            </a:r>
            <a:r>
              <a:rPr lang="en-US" altLang="en-US"/>
              <a:t>, there is a third point, denoted by </a:t>
            </a:r>
            <a:r>
              <a:rPr lang="en-US" altLang="en-US" i="1"/>
              <a:t>P </a:t>
            </a:r>
            <a:r>
              <a:rPr lang="en-US" altLang="en-US"/>
              <a:t>+ </a:t>
            </a:r>
            <a:r>
              <a:rPr lang="en-US" altLang="en-US" i="1"/>
              <a:t>Q</a:t>
            </a:r>
            <a:r>
              <a:rPr lang="en-US" altLang="en-US"/>
              <a:t> on </a:t>
            </a:r>
            <a:r>
              <a:rPr lang="en-US" altLang="en-US" i="1"/>
              <a:t>E/K</a:t>
            </a:r>
            <a:r>
              <a:rPr lang="en-US" altLang="en-US"/>
              <a:t>, and the following relations hold for all  P, Q, R in </a:t>
            </a:r>
            <a:r>
              <a:rPr lang="en-US" altLang="en-US" i="1"/>
              <a:t>E/K</a:t>
            </a:r>
            <a:r>
              <a:rPr lang="en-US" altLang="en-US"/>
              <a:t>, where K be a finite field</a:t>
            </a:r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9539E53-AF68-4CC8-BFD0-666BA250EE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1504" y="259692"/>
            <a:ext cx="7345363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1604" y="149745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pic>
        <p:nvPicPr>
          <p:cNvPr id="2050" name="Picture 2" descr="https://www.esat.kuleuven.be/cosic/wp-content/uploads/2017/05/ellcurve_anim.gif">
            <a:extLst>
              <a:ext uri="{FF2B5EF4-FFF2-40B4-BE49-F238E27FC236}">
                <a16:creationId xmlns:a16="http://schemas.microsoft.com/office/drawing/2014/main" id="{41A99462-F874-4530-B85B-EE9F6A5328A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592" y="2320543"/>
            <a:ext cx="5328617" cy="425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D1B5BC-9BAC-47A8-9550-C7F2F3B01FC2}"/>
                  </a:ext>
                </a:extLst>
              </p:cNvPr>
              <p:cNvSpPr/>
              <p:nvPr/>
            </p:nvSpPr>
            <p:spPr>
              <a:xfrm>
                <a:off x="615339" y="1446111"/>
                <a:ext cx="66595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>
                    <a:latin typeface="arial" panose="020B0604020202020204" pitchFamily="34" charset="0"/>
                  </a:rPr>
                  <a:t>Subgroup generated by a point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D1B5BC-9BAC-47A8-9550-C7F2F3B01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39" y="1446111"/>
                <a:ext cx="6659580" cy="584775"/>
              </a:xfrm>
              <a:prstGeom prst="rect">
                <a:avLst/>
              </a:prstGeom>
              <a:blipFill>
                <a:blip r:embed="rId3"/>
                <a:stretch>
                  <a:fillRect l="-2106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959102-BB1A-4CD5-BAE5-C11E93670418}"/>
                  </a:ext>
                </a:extLst>
              </p:cNvPr>
              <p:cNvSpPr txBox="1"/>
              <p:nvPr/>
            </p:nvSpPr>
            <p:spPr>
              <a:xfrm>
                <a:off x="615340" y="2107233"/>
                <a:ext cx="79637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,….,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,…}={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⊂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959102-BB1A-4CD5-BAE5-C11E93670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0" y="2107233"/>
                <a:ext cx="79637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D6686AF-B778-445A-8237-505BC8E4D65E}"/>
              </a:ext>
            </a:extLst>
          </p:cNvPr>
          <p:cNvSpPr txBox="1"/>
          <p:nvPr/>
        </p:nvSpPr>
        <p:spPr>
          <a:xfrm>
            <a:off x="615339" y="918967"/>
            <a:ext cx="3723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Group points 𝐸/𝐾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BFA9B-EDC4-4F55-A842-574122D77568}"/>
                  </a:ext>
                </a:extLst>
              </p:cNvPr>
              <p:cNvSpPr txBox="1"/>
              <p:nvPr/>
            </p:nvSpPr>
            <p:spPr>
              <a:xfrm>
                <a:off x="3215681" y="2939688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BFA9B-EDC4-4F55-A842-574122D77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1" y="2939688"/>
                <a:ext cx="5099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CACDEA-6B8D-46AA-A8A9-1A085C026D38}"/>
                  </a:ext>
                </a:extLst>
              </p:cNvPr>
              <p:cNvSpPr txBox="1"/>
              <p:nvPr/>
            </p:nvSpPr>
            <p:spPr>
              <a:xfrm>
                <a:off x="3368081" y="2939688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CACDEA-6B8D-46AA-A8A9-1A085C026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081" y="2939688"/>
                <a:ext cx="5099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FDD333-3196-48AE-A0D3-7159DE553364}"/>
                  </a:ext>
                </a:extLst>
              </p:cNvPr>
              <p:cNvSpPr txBox="1"/>
              <p:nvPr/>
            </p:nvSpPr>
            <p:spPr>
              <a:xfrm>
                <a:off x="7496054" y="5553109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FDD333-3196-48AE-A0D3-7159DE553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054" y="5553109"/>
                <a:ext cx="50998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E7F7BF-4358-4AB9-B7F1-5BCF268E3C7E}"/>
                  </a:ext>
                </a:extLst>
              </p:cNvPr>
              <p:cNvSpPr txBox="1"/>
              <p:nvPr/>
            </p:nvSpPr>
            <p:spPr>
              <a:xfrm>
                <a:off x="5575354" y="3568710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E7F7BF-4358-4AB9-B7F1-5BCF268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54" y="3568710"/>
                <a:ext cx="50998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43A728-1AB9-4053-80E6-1460D8D9F877}"/>
                  </a:ext>
                </a:extLst>
              </p:cNvPr>
              <p:cNvSpPr txBox="1"/>
              <p:nvPr/>
            </p:nvSpPr>
            <p:spPr>
              <a:xfrm>
                <a:off x="5303913" y="4816202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43A728-1AB9-4053-80E6-1460D8D9F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3" y="4816202"/>
                <a:ext cx="509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178D3-B4CA-442E-A1ED-0452287C59EC}"/>
                  </a:ext>
                </a:extLst>
              </p:cNvPr>
              <p:cNvSpPr txBox="1"/>
              <p:nvPr/>
            </p:nvSpPr>
            <p:spPr>
              <a:xfrm>
                <a:off x="6522124" y="3933056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178D3-B4CA-442E-A1ED-0452287C5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124" y="3933056"/>
                <a:ext cx="50998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0AE26A-4B96-49BA-BFA2-51C6E666DC2B}"/>
                  </a:ext>
                </a:extLst>
              </p:cNvPr>
              <p:cNvSpPr txBox="1"/>
              <p:nvPr/>
            </p:nvSpPr>
            <p:spPr>
              <a:xfrm>
                <a:off x="4471992" y="5315952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0AE26A-4B96-49BA-BFA2-51C6E666D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992" y="5315952"/>
                <a:ext cx="50998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C2F34EE-9037-4906-9CE3-41D35967645A}"/>
              </a:ext>
            </a:extLst>
          </p:cNvPr>
          <p:cNvSpPr txBox="1"/>
          <p:nvPr/>
        </p:nvSpPr>
        <p:spPr>
          <a:xfrm>
            <a:off x="7171930" y="573432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F2F04-280B-422A-BF5B-919029ABBF23}"/>
              </a:ext>
            </a:extLst>
          </p:cNvPr>
          <p:cNvSpPr txBox="1"/>
          <p:nvPr/>
        </p:nvSpPr>
        <p:spPr>
          <a:xfrm>
            <a:off x="5341999" y="383488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4D0F4-1F71-4323-8512-C75749348510}"/>
              </a:ext>
            </a:extLst>
          </p:cNvPr>
          <p:cNvSpPr txBox="1"/>
          <p:nvPr/>
        </p:nvSpPr>
        <p:spPr>
          <a:xfrm>
            <a:off x="5668778" y="445627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BBE04-D4BB-488E-9458-C6E8DB70E51C}"/>
              </a:ext>
            </a:extLst>
          </p:cNvPr>
          <p:cNvSpPr txBox="1"/>
          <p:nvPr/>
        </p:nvSpPr>
        <p:spPr>
          <a:xfrm>
            <a:off x="6331623" y="356903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2A7F8-2FA8-43C5-9A09-F5D156E027BF}"/>
              </a:ext>
            </a:extLst>
          </p:cNvPr>
          <p:cNvSpPr txBox="1"/>
          <p:nvPr/>
        </p:nvSpPr>
        <p:spPr>
          <a:xfrm>
            <a:off x="4338409" y="501682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/>
              <p:nvPr/>
            </p:nvSpPr>
            <p:spPr>
              <a:xfrm>
                <a:off x="7542358" y="3967115"/>
                <a:ext cx="3480825" cy="890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1"/>
                                <m:t>𝐸</m:t>
                              </m:r>
                              <m:r>
                                <m:rPr>
                                  <m:nor/>
                                </m:rPr>
                                <a:rPr lang="en-US" b="1"/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b="1"/>
                                <m:t>𝐾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𝑠𝑚𝑎𝑙𝑙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358" y="3967115"/>
                <a:ext cx="3480825" cy="8908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/>
              <p:nvPr/>
            </p:nvSpPr>
            <p:spPr>
              <a:xfrm>
                <a:off x="7502787" y="3292440"/>
                <a:ext cx="4517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1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87" y="3292440"/>
                <a:ext cx="4517775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479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1604" y="149745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pic>
        <p:nvPicPr>
          <p:cNvPr id="2050" name="Picture 2" descr="https://www.esat.kuleuven.be/cosic/wp-content/uploads/2017/05/ellcurve_anim.gif">
            <a:extLst>
              <a:ext uri="{FF2B5EF4-FFF2-40B4-BE49-F238E27FC236}">
                <a16:creationId xmlns:a16="http://schemas.microsoft.com/office/drawing/2014/main" id="{41A99462-F874-4530-B85B-EE9F6A5328A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103" y="2179489"/>
            <a:ext cx="5328617" cy="425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D1B5BC-9BAC-47A8-9550-C7F2F3B01FC2}"/>
                  </a:ext>
                </a:extLst>
              </p:cNvPr>
              <p:cNvSpPr/>
              <p:nvPr/>
            </p:nvSpPr>
            <p:spPr>
              <a:xfrm>
                <a:off x="476174" y="1411059"/>
                <a:ext cx="6497228" cy="3246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ECC equation (type, coeffiction):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Modulo: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Generator point: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 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Cofactor: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D1B5BC-9BAC-47A8-9550-C7F2F3B01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74" y="1411059"/>
                <a:ext cx="6497228" cy="3246530"/>
              </a:xfrm>
              <a:prstGeom prst="rect">
                <a:avLst/>
              </a:prstGeom>
              <a:blipFill>
                <a:blip r:embed="rId3"/>
                <a:stretch>
                  <a:fillRect l="-1595" b="-4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959102-BB1A-4CD5-BAE5-C11E93670418}"/>
                  </a:ext>
                </a:extLst>
              </p:cNvPr>
              <p:cNvSpPr txBox="1"/>
              <p:nvPr/>
            </p:nvSpPr>
            <p:spPr>
              <a:xfrm>
                <a:off x="4461392" y="2364354"/>
                <a:ext cx="79637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&gt; 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⊂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959102-BB1A-4CD5-BAE5-C11E93670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392" y="2364354"/>
                <a:ext cx="79637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D6686AF-B778-445A-8237-505BC8E4D65E}"/>
              </a:ext>
            </a:extLst>
          </p:cNvPr>
          <p:cNvSpPr txBox="1"/>
          <p:nvPr/>
        </p:nvSpPr>
        <p:spPr>
          <a:xfrm>
            <a:off x="615339" y="918967"/>
            <a:ext cx="4902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ECC group parameters: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BFA9B-EDC4-4F55-A842-574122D77568}"/>
                  </a:ext>
                </a:extLst>
              </p:cNvPr>
              <p:cNvSpPr txBox="1"/>
              <p:nvPr/>
            </p:nvSpPr>
            <p:spPr>
              <a:xfrm>
                <a:off x="6977192" y="2798634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BFA9B-EDC4-4F55-A842-574122D77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92" y="2798634"/>
                <a:ext cx="5099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CACDEA-6B8D-46AA-A8A9-1A085C026D38}"/>
                  </a:ext>
                </a:extLst>
              </p:cNvPr>
              <p:cNvSpPr txBox="1"/>
              <p:nvPr/>
            </p:nvSpPr>
            <p:spPr>
              <a:xfrm>
                <a:off x="7129592" y="2798634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CACDEA-6B8D-46AA-A8A9-1A085C026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592" y="2798634"/>
                <a:ext cx="5099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FDD333-3196-48AE-A0D3-7159DE553364}"/>
                  </a:ext>
                </a:extLst>
              </p:cNvPr>
              <p:cNvSpPr txBox="1"/>
              <p:nvPr/>
            </p:nvSpPr>
            <p:spPr>
              <a:xfrm>
                <a:off x="11257565" y="5412055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FDD333-3196-48AE-A0D3-7159DE553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565" y="5412055"/>
                <a:ext cx="50998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E7F7BF-4358-4AB9-B7F1-5BCF268E3C7E}"/>
                  </a:ext>
                </a:extLst>
              </p:cNvPr>
              <p:cNvSpPr txBox="1"/>
              <p:nvPr/>
            </p:nvSpPr>
            <p:spPr>
              <a:xfrm>
                <a:off x="9336865" y="3427656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E7F7BF-4358-4AB9-B7F1-5BCF268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865" y="3427656"/>
                <a:ext cx="50998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43A728-1AB9-4053-80E6-1460D8D9F877}"/>
                  </a:ext>
                </a:extLst>
              </p:cNvPr>
              <p:cNvSpPr txBox="1"/>
              <p:nvPr/>
            </p:nvSpPr>
            <p:spPr>
              <a:xfrm>
                <a:off x="9065424" y="4675148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43A728-1AB9-4053-80E6-1460D8D9F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424" y="4675148"/>
                <a:ext cx="509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178D3-B4CA-442E-A1ED-0452287C59EC}"/>
                  </a:ext>
                </a:extLst>
              </p:cNvPr>
              <p:cNvSpPr txBox="1"/>
              <p:nvPr/>
            </p:nvSpPr>
            <p:spPr>
              <a:xfrm>
                <a:off x="10283635" y="3792002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178D3-B4CA-442E-A1ED-0452287C5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635" y="3792002"/>
                <a:ext cx="50998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0AE26A-4B96-49BA-BFA2-51C6E666DC2B}"/>
                  </a:ext>
                </a:extLst>
              </p:cNvPr>
              <p:cNvSpPr txBox="1"/>
              <p:nvPr/>
            </p:nvSpPr>
            <p:spPr>
              <a:xfrm>
                <a:off x="8233503" y="5174898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0AE26A-4B96-49BA-BFA2-51C6E666D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503" y="5174898"/>
                <a:ext cx="50998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C2F34EE-9037-4906-9CE3-41D35967645A}"/>
              </a:ext>
            </a:extLst>
          </p:cNvPr>
          <p:cNvSpPr txBox="1"/>
          <p:nvPr/>
        </p:nvSpPr>
        <p:spPr>
          <a:xfrm>
            <a:off x="10934079" y="555938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F2F04-280B-422A-BF5B-919029ABBF23}"/>
              </a:ext>
            </a:extLst>
          </p:cNvPr>
          <p:cNvSpPr txBox="1"/>
          <p:nvPr/>
        </p:nvSpPr>
        <p:spPr>
          <a:xfrm>
            <a:off x="9103510" y="3693830"/>
            <a:ext cx="34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4D0F4-1F71-4323-8512-C75749348510}"/>
              </a:ext>
            </a:extLst>
          </p:cNvPr>
          <p:cNvSpPr txBox="1"/>
          <p:nvPr/>
        </p:nvSpPr>
        <p:spPr>
          <a:xfrm>
            <a:off x="9430289" y="4315222"/>
            <a:ext cx="34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BBE04-D4BB-488E-9458-C6E8DB70E51C}"/>
              </a:ext>
            </a:extLst>
          </p:cNvPr>
          <p:cNvSpPr txBox="1"/>
          <p:nvPr/>
        </p:nvSpPr>
        <p:spPr>
          <a:xfrm>
            <a:off x="10093134" y="3427980"/>
            <a:ext cx="34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2A7F8-2FA8-43C5-9A09-F5D156E027BF}"/>
              </a:ext>
            </a:extLst>
          </p:cNvPr>
          <p:cNvSpPr txBox="1"/>
          <p:nvPr/>
        </p:nvSpPr>
        <p:spPr>
          <a:xfrm>
            <a:off x="8099920" y="4875773"/>
            <a:ext cx="34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/>
              <p:nvPr/>
            </p:nvSpPr>
            <p:spPr>
              <a:xfrm>
                <a:off x="2561284" y="3947621"/>
                <a:ext cx="1969129" cy="890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1"/>
                                <m:t>𝐸</m:t>
                              </m:r>
                              <m:r>
                                <m:rPr>
                                  <m:nor/>
                                </m:rPr>
                                <a:rPr lang="en-US" b="1"/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b="1"/>
                                <m:t>𝐾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284" y="3947621"/>
                <a:ext cx="1969129" cy="8908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hlinkClick r:id="rId12"/>
            <a:extLst>
              <a:ext uri="{FF2B5EF4-FFF2-40B4-BE49-F238E27FC236}">
                <a16:creationId xmlns:a16="http://schemas.microsoft.com/office/drawing/2014/main" id="{56C86663-194C-41E5-B65F-D50FBC3DBF37}"/>
              </a:ext>
            </a:extLst>
          </p:cNvPr>
          <p:cNvSpPr/>
          <p:nvPr/>
        </p:nvSpPr>
        <p:spPr>
          <a:xfrm>
            <a:off x="2196430" y="5627549"/>
            <a:ext cx="4869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http://www.secg.org/sec2-v2.pdf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21" name="Graphic 20" descr="Books">
            <a:extLst>
              <a:ext uri="{FF2B5EF4-FFF2-40B4-BE49-F238E27FC236}">
                <a16:creationId xmlns:a16="http://schemas.microsoft.com/office/drawing/2014/main" id="{2A850779-CFB3-4D8F-9B46-E6749E2810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5239" y="53875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66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EEDD559-7975-4C81-A0C8-56406BB55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3590" y="0"/>
            <a:ext cx="8100392" cy="1143000"/>
          </a:xfrm>
        </p:spPr>
        <p:txBody>
          <a:bodyPr/>
          <a:lstStyle/>
          <a:p>
            <a:r>
              <a:rPr lang="en-US" altLang="en-US" sz="3400" b="1">
                <a:solidFill>
                  <a:schemeClr val="accent2"/>
                </a:solidFill>
              </a:rPr>
              <a:t>Using Elliptic Curves In Cryptography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373B5E78-983A-4F6A-A923-B01A3E6AF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9272" y="1265577"/>
            <a:ext cx="10772879" cy="4525962"/>
          </a:xfrm>
        </p:spPr>
        <p:txBody>
          <a:bodyPr/>
          <a:lstStyle/>
          <a:p>
            <a:r>
              <a:rPr lang="en-US" altLang="en-US" sz="2800"/>
              <a:t>Hardness assumption.</a:t>
            </a:r>
          </a:p>
          <a:p>
            <a:pPr marL="457200" lvl="1" indent="0">
              <a:buNone/>
            </a:pPr>
            <a:endParaRPr lang="en-US" altLang="en-US"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256615-E082-4FB0-BBF3-900F6D9B4D71}"/>
              </a:ext>
            </a:extLst>
          </p:cNvPr>
          <p:cNvSpPr/>
          <p:nvPr/>
        </p:nvSpPr>
        <p:spPr>
          <a:xfrm>
            <a:off x="616786" y="2107802"/>
            <a:ext cx="59215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202124"/>
                </a:solidFill>
                <a:latin typeface="arial" panose="020B0604020202020204" pitchFamily="34" charset="0"/>
              </a:rPr>
              <a:t>Elliptic curve discrete logarithm problem (ECDLP)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8B997A-E827-47CB-932F-255592CAF1CC}"/>
                  </a:ext>
                </a:extLst>
              </p:cNvPr>
              <p:cNvSpPr/>
              <p:nvPr/>
            </p:nvSpPr>
            <p:spPr>
              <a:xfrm>
                <a:off x="868813" y="3220782"/>
                <a:ext cx="3447290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8265" algn="ctr"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𝐺</m:t>
                      </m:r>
                      <m:r>
                        <a:rPr lang="en-US" sz="340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sz="3400" b="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𝑄</m:t>
                      </m:r>
                      <m:r>
                        <a:rPr lang="en-US" sz="3400" b="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(=</m:t>
                      </m:r>
                      <m:r>
                        <a:rPr lang="en-US" sz="3400" b="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𝑑𝐺</m:t>
                      </m:r>
                      <m:r>
                        <a:rPr lang="en-US" sz="3400" b="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) ↦</m:t>
                      </m:r>
                      <m:r>
                        <a:rPr lang="en-US" sz="3400" b="0" i="1" spc="-225" dirty="0" smtClean="0">
                          <a:latin typeface="Cambria Math" panose="02040503050406030204" pitchFamily="18" charset="0"/>
                          <a:cs typeface="Cambria Math"/>
                        </a:rPr>
                        <m:t>𝑑</m:t>
                      </m:r>
                    </m:oMath>
                  </m:oMathPara>
                </a14:m>
                <a:endParaRPr lang="en-US" sz="3400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8B997A-E827-47CB-932F-255592CAF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3" y="3220782"/>
                <a:ext cx="344729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9C8423-588D-42A9-A9F4-BDE83D561E99}"/>
              </a:ext>
            </a:extLst>
          </p:cNvPr>
          <p:cNvCxnSpPr/>
          <p:nvPr/>
        </p:nvCxnSpPr>
        <p:spPr bwMode="auto">
          <a:xfrm flipH="1">
            <a:off x="3446603" y="3304607"/>
            <a:ext cx="144016" cy="496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20242E-A29D-4006-A70F-B1179F9518ED}"/>
                  </a:ext>
                </a:extLst>
              </p:cNvPr>
              <p:cNvSpPr/>
              <p:nvPr/>
            </p:nvSpPr>
            <p:spPr>
              <a:xfrm>
                <a:off x="911424" y="4086153"/>
                <a:ext cx="47935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202124"/>
                    </a:solidFill>
                    <a:latin typeface="arial" panose="020B0604020202020204" pitchFamily="34" charset="0"/>
                  </a:rPr>
                  <a:t>where</a:t>
                </a:r>
                <a:r>
                  <a:rPr lang="en-US" b="1">
                    <a:solidFill>
                      <a:srgbClr val="202124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+….+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20242E-A29D-4006-A70F-B1179F951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4086153"/>
                <a:ext cx="4793556" cy="523220"/>
              </a:xfrm>
              <a:prstGeom prst="rect">
                <a:avLst/>
              </a:prstGeom>
              <a:blipFill>
                <a:blip r:embed="rId4"/>
                <a:stretch>
                  <a:fillRect l="-2672"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2C34FEBD-FFA4-46E4-89FE-10E0FFD8844E}"/>
              </a:ext>
            </a:extLst>
          </p:cNvPr>
          <p:cNvSpPr/>
          <p:nvPr/>
        </p:nvSpPr>
        <p:spPr bwMode="auto">
          <a:xfrm rot="16200000">
            <a:off x="4348632" y="3456125"/>
            <a:ext cx="279392" cy="244827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CBCAF9-722E-4FF1-8AE1-582AC537955C}"/>
                  </a:ext>
                </a:extLst>
              </p:cNvPr>
              <p:cNvSpPr txBox="1"/>
              <p:nvPr/>
            </p:nvSpPr>
            <p:spPr>
              <a:xfrm>
                <a:off x="4020422" y="4782006"/>
                <a:ext cx="12700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 times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CBCAF9-722E-4FF1-8AE1-582AC5379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422" y="4782006"/>
                <a:ext cx="1270091" cy="523220"/>
              </a:xfrm>
              <a:prstGeom prst="rect">
                <a:avLst/>
              </a:prstGeom>
              <a:blipFill>
                <a:blip r:embed="rId5"/>
                <a:stretch>
                  <a:fillRect t="-11628" r="-769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BED2A-5956-40B9-B87F-E26708E33639}"/>
              </a:ext>
            </a:extLst>
          </p:cNvPr>
          <p:cNvCxnSpPr/>
          <p:nvPr/>
        </p:nvCxnSpPr>
        <p:spPr bwMode="auto">
          <a:xfrm>
            <a:off x="6154041" y="1143000"/>
            <a:ext cx="0" cy="4950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F81793A-B872-4B91-8634-609BEE8EEBFA}"/>
                  </a:ext>
                </a:extLst>
              </p:cNvPr>
              <p:cNvSpPr/>
              <p:nvPr/>
            </p:nvSpPr>
            <p:spPr>
              <a:xfrm>
                <a:off x="6396289" y="2077024"/>
                <a:ext cx="6096000" cy="98488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31800" indent="-343535">
                  <a:spcBef>
                    <a:spcPts val="95"/>
                  </a:spcBef>
                  <a:buSzPct val="89285"/>
                  <a:buFont typeface="Arial"/>
                  <a:buChar char="•"/>
                  <a:tabLst>
                    <a:tab pos="431800" algn="l"/>
                    <a:tab pos="432434" algn="l"/>
                    <a:tab pos="10024745" algn="l"/>
                  </a:tabLst>
                </a:pPr>
                <a:r>
                  <a:rPr lang="en-US" b="1" spc="-10">
                    <a:latin typeface="Segoe UI Light"/>
                    <a:cs typeface="Segoe UI Light"/>
                  </a:rPr>
                  <a:t>Discrete </a:t>
                </a:r>
                <a:r>
                  <a:rPr lang="en-US" b="1" spc="-5">
                    <a:latin typeface="Segoe UI Light"/>
                    <a:cs typeface="Segoe UI Light"/>
                  </a:rPr>
                  <a:t>Log</a:t>
                </a:r>
                <a:r>
                  <a:rPr lang="en-US" b="1" spc="175">
                    <a:latin typeface="Segoe UI Light"/>
                    <a:cs typeface="Segoe UI Light"/>
                  </a:rPr>
                  <a:t> </a:t>
                </a:r>
                <a:r>
                  <a:rPr lang="en-US" b="1" spc="-15">
                    <a:latin typeface="Segoe UI Light"/>
                    <a:cs typeface="Segoe UI Light"/>
                  </a:rPr>
                  <a:t>Problem</a:t>
                </a:r>
                <a:r>
                  <a:rPr lang="en-US" b="1" spc="10">
                    <a:latin typeface="Segoe UI Light"/>
                    <a:cs typeface="Segoe UI Light"/>
                  </a:rPr>
                  <a:t> </a:t>
                </a:r>
                <a:r>
                  <a:rPr lang="en-US" b="1" spc="-5">
                    <a:latin typeface="Segoe UI Light"/>
                    <a:cs typeface="Segoe UI Light"/>
                  </a:rPr>
                  <a:t>(DLP): </a:t>
                </a:r>
              </a:p>
              <a:p>
                <a:pPr marL="88265" algn="ctr"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pc="20">
                          <a:latin typeface="Cambria Math" panose="02040503050406030204" pitchFamily="18" charset="0"/>
                          <a:cs typeface="Cambria Math"/>
                        </a:rPr>
                        <m:t>𝑔</m:t>
                      </m:r>
                      <m:r>
                        <a:rPr lang="en-US" sz="3000" i="1" spc="2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sz="3000" b="0" i="1" spc="2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sz="3000" b="0" i="1" spc="20" smtClean="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sz="3000" i="1" spc="20">
                          <a:latin typeface="Cambria Math" panose="02040503050406030204" pitchFamily="18" charset="0"/>
                          <a:cs typeface="Cambria Math"/>
                        </a:rPr>
                        <m:t>𝑦</m:t>
                      </m:r>
                      <m:r>
                        <a:rPr lang="en-US" sz="3000" i="1" spc="2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000" b="0" i="1" spc="11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3000" i="1" spc="110">
                              <a:latin typeface="Cambria Math" panose="02040503050406030204" pitchFamily="18" charset="0"/>
                              <a:cs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sz="3000" b="0" i="1" spc="110" smtClean="0">
                              <a:latin typeface="Cambria Math" panose="02040503050406030204" pitchFamily="18" charset="0"/>
                              <a:cs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 ⟼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/>
                        </a:rPr>
                        <m:t>𝑥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  </m:t>
                      </m:r>
                    </m:oMath>
                  </m:oMathPara>
                </a14:m>
                <a:endParaRPr lang="en-US" sz="3000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F81793A-B872-4B91-8634-609BEE8EE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289" y="2077024"/>
                <a:ext cx="6096000" cy="984885"/>
              </a:xfrm>
              <a:prstGeom prst="rect">
                <a:avLst/>
              </a:prstGeom>
              <a:blipFill>
                <a:blip r:embed="rId6"/>
                <a:stretch>
                  <a:fillRect t="-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765941-1F3F-419A-AC21-E8E86F90C695}"/>
              </a:ext>
            </a:extLst>
          </p:cNvPr>
          <p:cNvCxnSpPr/>
          <p:nvPr/>
        </p:nvCxnSpPr>
        <p:spPr bwMode="auto">
          <a:xfrm flipH="1">
            <a:off x="10730477" y="2539930"/>
            <a:ext cx="144016" cy="496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>
            <a:extLst>
              <a:ext uri="{FF2B5EF4-FFF2-40B4-BE49-F238E27FC236}">
                <a16:creationId xmlns:a16="http://schemas.microsoft.com/office/drawing/2014/main" id="{75EA9D26-ED7E-421C-A569-69E4FCDC11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600" y="-101219"/>
            <a:ext cx="7560840" cy="1470025"/>
          </a:xfrm>
        </p:spPr>
        <p:txBody>
          <a:bodyPr anchor="ctr"/>
          <a:lstStyle/>
          <a:p>
            <a:r>
              <a:rPr lang="en-US" altLang="en-US" sz="3400" b="1">
                <a:solidFill>
                  <a:srgbClr val="CC3300"/>
                </a:solidFill>
              </a:rPr>
              <a:t>Elliptic Curve Cryptosystems (ECC)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9D317C-FE5D-471F-ABE6-D47B4B654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0641"/>
              </p:ext>
            </p:extLst>
          </p:nvPr>
        </p:nvGraphicFramePr>
        <p:xfrm>
          <a:off x="1775520" y="1243486"/>
          <a:ext cx="8640960" cy="513784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4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9308"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endParaRPr lang="en-IN" sz="2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Encryption/Decryption</a:t>
                      </a:r>
                      <a:endParaRPr lang="en-IN" sz="2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Digital Signature</a:t>
                      </a:r>
                      <a:endParaRPr lang="en-IN" sz="2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 Exchange</a:t>
                      </a:r>
                      <a:endParaRPr lang="en-IN" sz="2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308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RSA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/>
                    </a:p>
                    <a:p>
                      <a:pPr algn="ctr"/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/>
                    </a:p>
                    <a:p>
                      <a:pPr algn="ctr"/>
                      <a:endParaRPr lang="en-IN" sz="2200" i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728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Elliptic Curve</a:t>
                      </a:r>
                      <a:endParaRPr lang="en-IN" sz="2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2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IN" sz="2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2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2191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Diffie–Hellman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No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No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/>
                    </a:p>
                    <a:p>
                      <a:pPr algn="ctr"/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308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DSS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No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/>
                    </a:p>
                    <a:p>
                      <a:pPr algn="ctr"/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No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8F79148-B3D0-4A16-ABDE-A84CC5CC0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24617" y="218509"/>
            <a:ext cx="7956376" cy="792163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What Is ECC?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731" name="Rectangle 3">
                <a:extLst>
                  <a:ext uri="{FF2B5EF4-FFF2-40B4-BE49-F238E27FC236}">
                    <a16:creationId xmlns:a16="http://schemas.microsoft.com/office/drawing/2014/main" id="{D3A34FDF-88A2-4D82-83AB-00A5CC10B9E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124745"/>
                <a:ext cx="10873208" cy="4967287"/>
              </a:xfrm>
            </p:spPr>
            <p:txBody>
              <a:bodyPr/>
              <a:lstStyle/>
              <a:p>
                <a:r>
                  <a:rPr lang="en-US" altLang="en-US" sz="2800"/>
                  <a:t>Elliptic curve cryptography [ECC] is a </a:t>
                </a:r>
                <a:r>
                  <a:rPr lang="en-US" altLang="en-US" sz="2800" b="1" u="sng"/>
                  <a:t>public-key</a:t>
                </a:r>
                <a:r>
                  <a:rPr lang="en-US" altLang="en-US" sz="2800"/>
                  <a:t> cryptosystem just like RSA, Rabin, and El Gamal.</a:t>
                </a:r>
              </a:p>
              <a:p>
                <a:r>
                  <a:rPr lang="en-US" altLang="en-US" sz="2800"/>
                  <a:t>Every user has a </a:t>
                </a:r>
                <a:r>
                  <a:rPr lang="en-US" altLang="en-US" sz="2800" b="1" u="sng"/>
                  <a:t>public key </a:t>
                </a:r>
                <a14:m>
                  <m:oMath xmlns:m="http://schemas.openxmlformats.org/officeDocument/2006/math">
                    <m:r>
                      <a:rPr lang="en-US" altLang="en-US" sz="2800" b="1" i="1" u="sng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en-US" sz="2800" b="1" i="1" u="sng" smtClean="0">
                        <a:latin typeface="Cambria Math" panose="02040503050406030204" pitchFamily="18" charset="0"/>
                      </a:rPr>
                      <m:t>(=</m:t>
                    </m:r>
                    <m:r>
                      <a:rPr lang="en-US" altLang="en-US" sz="2800" b="1" i="1" u="sng" smtClean="0">
                        <a:latin typeface="Cambria Math" panose="02040503050406030204" pitchFamily="18" charset="0"/>
                      </a:rPr>
                      <m:t>𝒅𝑮</m:t>
                    </m:r>
                    <m:r>
                      <a:rPr lang="en-US" altLang="en-US" sz="2800" b="1" i="1" u="sng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/>
                  <a:t> and a </a:t>
                </a:r>
                <a:r>
                  <a:rPr lang="en-US" altLang="en-US" sz="2800" b="1" u="sng"/>
                  <a:t>private</a:t>
                </a:r>
                <a:r>
                  <a:rPr lang="en-US" altLang="en-US" sz="2800" u="sng"/>
                  <a:t> key </a:t>
                </a:r>
                <a14:m>
                  <m:oMath xmlns:m="http://schemas.openxmlformats.org/officeDocument/2006/math">
                    <m:r>
                      <a:rPr lang="en-US" altLang="en-US" sz="2800" b="1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en-US" sz="2800"/>
                  <a:t>.</a:t>
                </a:r>
              </a:p>
              <a:p>
                <a:pPr lvl="1"/>
                <a:r>
                  <a:rPr lang="en-US" altLang="en-US" sz="2400"/>
                  <a:t>Public key is used for encryption/signature verification.</a:t>
                </a:r>
              </a:p>
              <a:p>
                <a:pPr lvl="1"/>
                <a:r>
                  <a:rPr lang="en-US" altLang="en-US" sz="2400"/>
                  <a:t>Private key is used for decryption/signature generation.</a:t>
                </a:r>
              </a:p>
              <a:p>
                <a:r>
                  <a:rPr lang="en-US" altLang="en-US" sz="2800"/>
                  <a:t>Elliptic curves are used as an extension to other current cryptosystems.</a:t>
                </a:r>
              </a:p>
              <a:p>
                <a:pPr lvl="1"/>
                <a:r>
                  <a:rPr lang="en-US" altLang="en-US" sz="2400"/>
                  <a:t>Elliptic Curve Diffie-Hellman Key Exchange</a:t>
                </a:r>
              </a:p>
              <a:p>
                <a:pPr lvl="1"/>
                <a:r>
                  <a:rPr lang="en-US" altLang="en-US" sz="2400"/>
                  <a:t>Elliptic Curve Digital Signature Algorithm</a:t>
                </a:r>
              </a:p>
            </p:txBody>
          </p:sp>
        </mc:Choice>
        <mc:Fallback>
          <p:sp>
            <p:nvSpPr>
              <p:cNvPr id="73731" name="Rectangle 3">
                <a:extLst>
                  <a:ext uri="{FF2B5EF4-FFF2-40B4-BE49-F238E27FC236}">
                    <a16:creationId xmlns:a16="http://schemas.microsoft.com/office/drawing/2014/main" id="{D3A34FDF-88A2-4D82-83AB-00A5CC10B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124745"/>
                <a:ext cx="10873208" cy="4967287"/>
              </a:xfrm>
              <a:blipFill>
                <a:blip r:embed="rId3"/>
                <a:stretch>
                  <a:fillRect l="-1457" t="-2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4F0FF34-0BFD-4394-8696-7AFB7222E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7022" y="171484"/>
            <a:ext cx="9793088" cy="792163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Generic Procedures of ECC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827" name="Rectangle 3">
                <a:extLst>
                  <a:ext uri="{FF2B5EF4-FFF2-40B4-BE49-F238E27FC236}">
                    <a16:creationId xmlns:a16="http://schemas.microsoft.com/office/drawing/2014/main" id="{1E797B06-7E4A-4150-8EB5-3C8F05BB584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27022" y="1084368"/>
                <a:ext cx="9565522" cy="4967287"/>
              </a:xfrm>
            </p:spPr>
            <p:txBody>
              <a:bodyPr/>
              <a:lstStyle/>
              <a:p>
                <a:r>
                  <a:rPr lang="en-US" altLang="en-US" sz="2400"/>
                  <a:t>Both parties agree to some publicly-known data items</a:t>
                </a:r>
              </a:p>
              <a:p>
                <a:pPr lvl="1"/>
                <a:r>
                  <a:rPr lang="en-US" altLang="en-US" sz="2400"/>
                  <a:t>The </a:t>
                </a:r>
                <a:r>
                  <a:rPr lang="en-US" altLang="en-US" sz="2400" b="1" u="sng"/>
                  <a:t>elliptic curve equation</a:t>
                </a:r>
                <a:r>
                  <a:rPr lang="en-US" altLang="en-US" sz="2400"/>
                  <a:t> </a:t>
                </a:r>
              </a:p>
              <a:p>
                <a:pPr lvl="2"/>
                <a:r>
                  <a:rPr lang="en-US" altLang="en-US"/>
                  <a:t>Type, values of </a:t>
                </a:r>
                <a:r>
                  <a:rPr lang="en-US" altLang="en-US" b="1" i="1"/>
                  <a:t>a</a:t>
                </a:r>
                <a:r>
                  <a:rPr lang="en-US" altLang="en-US"/>
                  <a:t> and </a:t>
                </a:r>
                <a:r>
                  <a:rPr lang="en-US" altLang="en-US" b="1" i="1"/>
                  <a:t>b</a:t>
                </a:r>
                <a:r>
                  <a:rPr lang="en-US" altLang="en-US"/>
                  <a:t> (or others)</a:t>
                </a:r>
              </a:p>
              <a:p>
                <a:pPr lvl="2"/>
                <a:r>
                  <a:rPr lang="en-US" altLang="en-US"/>
                  <a:t>Modulo: prime </a:t>
                </a:r>
                <a:r>
                  <a:rPr lang="en-US" altLang="en-US" b="1" i="1"/>
                  <a:t>p or f(x)</a:t>
                </a:r>
                <a:endParaRPr lang="en-US" altLang="en-US" b="1"/>
              </a:p>
              <a:p>
                <a:pPr lvl="1"/>
                <a:r>
                  <a:rPr lang="en-US" altLang="en-US" sz="2400"/>
                  <a:t>A </a:t>
                </a:r>
                <a:r>
                  <a:rPr lang="en-US" altLang="en-US" sz="2400" b="1" u="sng"/>
                  <a:t>base point</a:t>
                </a:r>
                <a:r>
                  <a:rPr lang="en-US" altLang="en-US" sz="2400"/>
                  <a:t>,</a:t>
                </a:r>
                <a14:m>
                  <m:oMath xmlns:m="http://schemas.openxmlformats.org/officeDocument/2006/math">
                    <m:r>
                      <a:rPr lang="en-US" altLang="en-US" sz="26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en-US" sz="2600" b="1"/>
                  <a:t>, </a:t>
                </a:r>
                <a:r>
                  <a:rPr lang="en-US" altLang="en-US" sz="2400"/>
                  <a:t>taken from the elliptic group;</a:t>
                </a:r>
              </a:p>
              <a:p>
                <a:pPr lvl="1"/>
                <a:r>
                  <a:rPr lang="en-US" altLang="en-US" sz="2400"/>
                  <a:t>Others parameters (assure security)</a:t>
                </a:r>
              </a:p>
              <a:p>
                <a:r>
                  <a:rPr lang="en-US" altLang="en-US" sz="2400"/>
                  <a:t>Each user generates their public/private key pair</a:t>
                </a:r>
              </a:p>
              <a:p>
                <a:pPr lvl="1"/>
                <a:r>
                  <a:rPr lang="en-US" altLang="en-US" sz="2400"/>
                  <a:t>Private Key: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 [1,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en-US"/>
              </a:p>
              <a:p>
                <a:pPr lvl="1"/>
                <a:r>
                  <a:rPr lang="en-US" altLang="en-US" sz="2400"/>
                  <a:t>Public Key: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en-US"/>
              </a:p>
              <a:p>
                <a:pPr lvl="1"/>
                <a:endParaRPr lang="en-US" altLang="en-US" sz="2400"/>
              </a:p>
              <a:p>
                <a:pPr lvl="1"/>
                <a:endParaRPr lang="en-US" altLang="en-US" sz="2400"/>
              </a:p>
              <a:p>
                <a:endParaRPr lang="en-US" altLang="en-US" sz="2400"/>
              </a:p>
              <a:p>
                <a:pPr lvl="1"/>
                <a:endParaRPr lang="en-US" altLang="en-US" sz="2400"/>
              </a:p>
            </p:txBody>
          </p:sp>
        </mc:Choice>
        <mc:Fallback>
          <p:sp>
            <p:nvSpPr>
              <p:cNvPr id="77827" name="Rectangle 3">
                <a:extLst>
                  <a:ext uri="{FF2B5EF4-FFF2-40B4-BE49-F238E27FC236}">
                    <a16:creationId xmlns:a16="http://schemas.microsoft.com/office/drawing/2014/main" id="{1E797B06-7E4A-4150-8EB5-3C8F05BB5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27022" y="1084368"/>
                <a:ext cx="9565522" cy="4967287"/>
              </a:xfrm>
              <a:blipFill>
                <a:blip r:embed="rId3"/>
                <a:stretch>
                  <a:fillRect l="-1275" t="-2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B666BA4A-8A0D-43FB-80EA-B2E40C8F0727}"/>
              </a:ext>
            </a:extLst>
          </p:cNvPr>
          <p:cNvSpPr/>
          <p:nvPr/>
        </p:nvSpPr>
        <p:spPr bwMode="auto">
          <a:xfrm rot="16200000">
            <a:off x="6928266" y="4196266"/>
            <a:ext cx="279392" cy="244827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B8F2FB-318D-4468-9BC6-23BFBA027EBA}"/>
                  </a:ext>
                </a:extLst>
              </p:cNvPr>
              <p:cNvSpPr txBox="1"/>
              <p:nvPr/>
            </p:nvSpPr>
            <p:spPr>
              <a:xfrm>
                <a:off x="6600056" y="5522147"/>
                <a:ext cx="12700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 times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B8F2FB-318D-4468-9BC6-23BFBA027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56" y="5522147"/>
                <a:ext cx="1270091" cy="523220"/>
              </a:xfrm>
              <a:prstGeom prst="rect">
                <a:avLst/>
              </a:prstGeom>
              <a:blipFill>
                <a:blip r:embed="rId4"/>
                <a:stretch>
                  <a:fillRect t="-12791" r="-769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0C830A5-7A85-463F-BE22-B6F2905A6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68000"/>
            <a:ext cx="7772400" cy="792163"/>
          </a:xfrm>
        </p:spPr>
        <p:txBody>
          <a:bodyPr/>
          <a:lstStyle/>
          <a:p>
            <a:r>
              <a:rPr lang="en-US" altLang="en-US" sz="3600" b="1">
                <a:solidFill>
                  <a:schemeClr val="accent2"/>
                </a:solidFill>
              </a:rPr>
              <a:t>ECC Cipher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875" name="Rectangle 3">
                <a:extLst>
                  <a:ext uri="{FF2B5EF4-FFF2-40B4-BE49-F238E27FC236}">
                    <a16:creationId xmlns:a16="http://schemas.microsoft.com/office/drawing/2014/main" id="{6F609193-844A-45E0-885B-27DB93DC285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55440" y="1124744"/>
                <a:ext cx="9505056" cy="4967287"/>
              </a:xfrm>
            </p:spPr>
            <p:txBody>
              <a:bodyPr/>
              <a:lstStyle/>
              <a:p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:r>
                  <a:rPr lang="en-US" altLang="en-US" sz="280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Alice 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wants to send to </a:t>
                </a:r>
                <a:r>
                  <a:rPr lang="en-US" altLang="en-US" sz="280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 encrypted message.</a:t>
                </a:r>
              </a:p>
              <a:p>
                <a:pPr lvl="1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agree on a ECC curver and a base point </a:t>
                </a: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lvl="1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Alice and Bob create public/private keys.</a:t>
                </a:r>
              </a:p>
              <a:p>
                <a:pPr lvl="2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Alice</a:t>
                </a:r>
              </a:p>
              <a:p>
                <a:pPr lvl="3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Private Key = a</a:t>
                </a:r>
              </a:p>
              <a:p>
                <a:pPr lvl="3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 = Q</a:t>
                </a:r>
                <a:r>
                  <a:rPr lang="en-US" alt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</a:t>
                </a:r>
                <a:r>
                  <a:rPr lang="en-US" alt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en-US" sz="2800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</a:t>
                </a:r>
              </a:p>
              <a:p>
                <a:pPr lvl="3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Private Key = b</a:t>
                </a:r>
              </a:p>
              <a:p>
                <a:pPr lvl="3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 = Q</a:t>
                </a:r>
                <a:r>
                  <a:rPr lang="en-US" alt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b.</a:t>
                </a:r>
                <a14:m>
                  <m:oMath xmlns:m="http://schemas.openxmlformats.org/officeDocument/2006/math">
                    <m:r>
                      <a:rPr lang="en-US" altLang="en-US" sz="2800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875" name="Rectangle 3">
                <a:extLst>
                  <a:ext uri="{FF2B5EF4-FFF2-40B4-BE49-F238E27FC236}">
                    <a16:creationId xmlns:a16="http://schemas.microsoft.com/office/drawing/2014/main" id="{6F609193-844A-45E0-885B-27DB93DC2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5440" y="1124744"/>
                <a:ext cx="9505056" cy="4967287"/>
              </a:xfrm>
              <a:blipFill>
                <a:blip r:embed="rId3"/>
                <a:stretch>
                  <a:fillRect l="-1668" t="-2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937AA94-D255-4782-A30E-2D982014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2575" y="118578"/>
            <a:ext cx="6570663" cy="914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ECC Cipher</a:t>
            </a:r>
          </a:p>
        </p:txBody>
      </p:sp>
      <p:pic>
        <p:nvPicPr>
          <p:cNvPr id="5124" name="Picture 3" descr="PE03749_">
            <a:extLst>
              <a:ext uri="{FF2B5EF4-FFF2-40B4-BE49-F238E27FC236}">
                <a16:creationId xmlns:a16="http://schemas.microsoft.com/office/drawing/2014/main" id="{0231C114-5A34-40DA-B4A2-58B8067FD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PE03749_">
            <a:extLst>
              <a:ext uri="{FF2B5EF4-FFF2-40B4-BE49-F238E27FC236}">
                <a16:creationId xmlns:a16="http://schemas.microsoft.com/office/drawing/2014/main" id="{FE58519D-574C-4C04-B517-CAECB8BA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23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 descr="j0139031">
            <a:extLst>
              <a:ext uri="{FF2B5EF4-FFF2-40B4-BE49-F238E27FC236}">
                <a16:creationId xmlns:a16="http://schemas.microsoft.com/office/drawing/2014/main" id="{43188FF8-A657-499B-AF9A-42A8095E2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052736"/>
            <a:ext cx="69056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Line 6">
            <a:extLst>
              <a:ext uri="{FF2B5EF4-FFF2-40B4-BE49-F238E27FC236}">
                <a16:creationId xmlns:a16="http://schemas.microsoft.com/office/drawing/2014/main" id="{25444A06-1D79-453E-BF4D-DA92355F3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00511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7">
            <a:extLst>
              <a:ext uri="{FF2B5EF4-FFF2-40B4-BE49-F238E27FC236}">
                <a16:creationId xmlns:a16="http://schemas.microsoft.com/office/drawing/2014/main" id="{3279262F-DFBF-43DE-9FB7-0A7874C8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4" y="1721075"/>
            <a:ext cx="376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129" name="Group 8">
            <a:extLst>
              <a:ext uri="{FF2B5EF4-FFF2-40B4-BE49-F238E27FC236}">
                <a16:creationId xmlns:a16="http://schemas.microsoft.com/office/drawing/2014/main" id="{C8E79F0A-3140-4B39-BE90-D10A1337C8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95576" y="2529112"/>
            <a:ext cx="657225" cy="322263"/>
            <a:chOff x="1410" y="2496"/>
            <a:chExt cx="414" cy="203"/>
          </a:xfrm>
        </p:grpSpPr>
        <p:sp>
          <p:nvSpPr>
            <p:cNvPr id="5156" name="AutoShape 9">
              <a:extLst>
                <a:ext uri="{FF2B5EF4-FFF2-40B4-BE49-F238E27FC236}">
                  <a16:creationId xmlns:a16="http://schemas.microsoft.com/office/drawing/2014/main" id="{03513D39-356E-4930-94B6-8DBC19DEF0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10">
              <a:extLst>
                <a:ext uri="{FF2B5EF4-FFF2-40B4-BE49-F238E27FC236}">
                  <a16:creationId xmlns:a16="http://schemas.microsoft.com/office/drawing/2014/main" id="{33034FEB-D208-4B56-87D0-16D41643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11">
              <a:extLst>
                <a:ext uri="{FF2B5EF4-FFF2-40B4-BE49-F238E27FC236}">
                  <a16:creationId xmlns:a16="http://schemas.microsoft.com/office/drawing/2014/main" id="{09BD2BA3-4D26-4E1A-98E0-9103F2E33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12">
              <a:extLst>
                <a:ext uri="{FF2B5EF4-FFF2-40B4-BE49-F238E27FC236}">
                  <a16:creationId xmlns:a16="http://schemas.microsoft.com/office/drawing/2014/main" id="{CA0F7793-D55B-41D3-88E2-8030C8B1F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13">
              <a:extLst>
                <a:ext uri="{FF2B5EF4-FFF2-40B4-BE49-F238E27FC236}">
                  <a16:creationId xmlns:a16="http://schemas.microsoft.com/office/drawing/2014/main" id="{284F0832-23C3-467A-8E8F-6862F5B12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14">
              <a:extLst>
                <a:ext uri="{FF2B5EF4-FFF2-40B4-BE49-F238E27FC236}">
                  <a16:creationId xmlns:a16="http://schemas.microsoft.com/office/drawing/2014/main" id="{4B1B23C8-305F-46ED-80EC-4DD2407E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15">
              <a:extLst>
                <a:ext uri="{FF2B5EF4-FFF2-40B4-BE49-F238E27FC236}">
                  <a16:creationId xmlns:a16="http://schemas.microsoft.com/office/drawing/2014/main" id="{17882EB7-9D91-4628-8B35-6978B0B67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16">
              <a:extLst>
                <a:ext uri="{FF2B5EF4-FFF2-40B4-BE49-F238E27FC236}">
                  <a16:creationId xmlns:a16="http://schemas.microsoft.com/office/drawing/2014/main" id="{B5A3E975-9190-43C2-A064-C6B8296FC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17">
              <a:extLst>
                <a:ext uri="{FF2B5EF4-FFF2-40B4-BE49-F238E27FC236}">
                  <a16:creationId xmlns:a16="http://schemas.microsoft.com/office/drawing/2014/main" id="{95F056A5-5A36-4C85-9D8F-D17A66CD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18">
              <a:extLst>
                <a:ext uri="{FF2B5EF4-FFF2-40B4-BE49-F238E27FC236}">
                  <a16:creationId xmlns:a16="http://schemas.microsoft.com/office/drawing/2014/main" id="{A924B261-B532-4913-93AA-231AD9D32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19">
              <a:extLst>
                <a:ext uri="{FF2B5EF4-FFF2-40B4-BE49-F238E27FC236}">
                  <a16:creationId xmlns:a16="http://schemas.microsoft.com/office/drawing/2014/main" id="{A356E030-7F0D-4909-AA78-98350319A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20">
              <a:extLst>
                <a:ext uri="{FF2B5EF4-FFF2-40B4-BE49-F238E27FC236}">
                  <a16:creationId xmlns:a16="http://schemas.microsoft.com/office/drawing/2014/main" id="{EA6D6F64-1698-4E53-8C03-198AA36B6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21">
              <a:extLst>
                <a:ext uri="{FF2B5EF4-FFF2-40B4-BE49-F238E27FC236}">
                  <a16:creationId xmlns:a16="http://schemas.microsoft.com/office/drawing/2014/main" id="{E7689563-853C-452E-B8BB-539B3DF5C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22">
              <a:extLst>
                <a:ext uri="{FF2B5EF4-FFF2-40B4-BE49-F238E27FC236}">
                  <a16:creationId xmlns:a16="http://schemas.microsoft.com/office/drawing/2014/main" id="{0E0A0FAB-19F5-4348-AD64-0C0F4F6B9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23">
              <a:extLst>
                <a:ext uri="{FF2B5EF4-FFF2-40B4-BE49-F238E27FC236}">
                  <a16:creationId xmlns:a16="http://schemas.microsoft.com/office/drawing/2014/main" id="{AA177058-4A24-4CD2-AE31-85BD2965E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24">
              <a:extLst>
                <a:ext uri="{FF2B5EF4-FFF2-40B4-BE49-F238E27FC236}">
                  <a16:creationId xmlns:a16="http://schemas.microsoft.com/office/drawing/2014/main" id="{8DF88E02-FF50-4FF3-9041-3D0E55784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AutoShape 26">
            <a:extLst>
              <a:ext uri="{FF2B5EF4-FFF2-40B4-BE49-F238E27FC236}">
                <a16:creationId xmlns:a16="http://schemas.microsoft.com/office/drawing/2014/main" id="{1577317C-BB2C-48FB-A5DC-1B4110B3F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005236"/>
            <a:ext cx="1219200" cy="331788"/>
          </a:xfrm>
          <a:prstGeom prst="wedgeRectCallout">
            <a:avLst>
              <a:gd name="adj1" fmla="val -23306"/>
              <a:gd name="adj2" fmla="val 10694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8000"/>
                </a:solidFill>
              </a:rPr>
              <a:t>private key</a:t>
            </a:r>
          </a:p>
        </p:txBody>
      </p:sp>
      <p:grpSp>
        <p:nvGrpSpPr>
          <p:cNvPr id="5133" name="Group 28">
            <a:extLst>
              <a:ext uri="{FF2B5EF4-FFF2-40B4-BE49-F238E27FC236}">
                <a16:creationId xmlns:a16="http://schemas.microsoft.com/office/drawing/2014/main" id="{BE9AA4BD-FEEA-4204-AB24-F7B6895632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62576" y="1301974"/>
            <a:ext cx="657225" cy="322262"/>
            <a:chOff x="1410" y="2496"/>
            <a:chExt cx="414" cy="203"/>
          </a:xfrm>
        </p:grpSpPr>
        <p:sp>
          <p:nvSpPr>
            <p:cNvPr id="5140" name="AutoShape 29">
              <a:extLst>
                <a:ext uri="{FF2B5EF4-FFF2-40B4-BE49-F238E27FC236}">
                  <a16:creationId xmlns:a16="http://schemas.microsoft.com/office/drawing/2014/main" id="{B1AF4743-5752-40C4-8123-7FCB628A8D3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30">
              <a:extLst>
                <a:ext uri="{FF2B5EF4-FFF2-40B4-BE49-F238E27FC236}">
                  <a16:creationId xmlns:a16="http://schemas.microsoft.com/office/drawing/2014/main" id="{30009EEF-1319-43CD-A319-FBFEF9A14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31">
              <a:extLst>
                <a:ext uri="{FF2B5EF4-FFF2-40B4-BE49-F238E27FC236}">
                  <a16:creationId xmlns:a16="http://schemas.microsoft.com/office/drawing/2014/main" id="{D8B92DB5-83E2-4BA6-862D-C6FFAD854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32">
              <a:extLst>
                <a:ext uri="{FF2B5EF4-FFF2-40B4-BE49-F238E27FC236}">
                  <a16:creationId xmlns:a16="http://schemas.microsoft.com/office/drawing/2014/main" id="{BD73A024-ADE9-481E-9699-4D815C91E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33">
              <a:extLst>
                <a:ext uri="{FF2B5EF4-FFF2-40B4-BE49-F238E27FC236}">
                  <a16:creationId xmlns:a16="http://schemas.microsoft.com/office/drawing/2014/main" id="{1183088B-B503-413F-89AF-3B6D452E2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34">
              <a:extLst>
                <a:ext uri="{FF2B5EF4-FFF2-40B4-BE49-F238E27FC236}">
                  <a16:creationId xmlns:a16="http://schemas.microsoft.com/office/drawing/2014/main" id="{399B237E-F96A-4767-BBB1-EF2E4E8D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5">
              <a:extLst>
                <a:ext uri="{FF2B5EF4-FFF2-40B4-BE49-F238E27FC236}">
                  <a16:creationId xmlns:a16="http://schemas.microsoft.com/office/drawing/2014/main" id="{FDB3F7A5-2C4E-4AB7-810B-4F108A92E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6">
              <a:extLst>
                <a:ext uri="{FF2B5EF4-FFF2-40B4-BE49-F238E27FC236}">
                  <a16:creationId xmlns:a16="http://schemas.microsoft.com/office/drawing/2014/main" id="{A379B663-2D90-4F01-B4EE-CA0F8B84B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">
              <a:extLst>
                <a:ext uri="{FF2B5EF4-FFF2-40B4-BE49-F238E27FC236}">
                  <a16:creationId xmlns:a16="http://schemas.microsoft.com/office/drawing/2014/main" id="{052111B1-DEDA-4FBB-993D-45FC9922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8">
              <a:extLst>
                <a:ext uri="{FF2B5EF4-FFF2-40B4-BE49-F238E27FC236}">
                  <a16:creationId xmlns:a16="http://schemas.microsoft.com/office/drawing/2014/main" id="{15B51B54-A6A9-438F-A629-2279EB9D1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9">
              <a:extLst>
                <a:ext uri="{FF2B5EF4-FFF2-40B4-BE49-F238E27FC236}">
                  <a16:creationId xmlns:a16="http://schemas.microsoft.com/office/drawing/2014/main" id="{A6D7A1D0-D238-4A59-9B5D-4EDA6F30B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40">
              <a:extLst>
                <a:ext uri="{FF2B5EF4-FFF2-40B4-BE49-F238E27FC236}">
                  <a16:creationId xmlns:a16="http://schemas.microsoft.com/office/drawing/2014/main" id="{55B98F2E-45C5-4CC1-94E9-6856105F8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41">
              <a:extLst>
                <a:ext uri="{FF2B5EF4-FFF2-40B4-BE49-F238E27FC236}">
                  <a16:creationId xmlns:a16="http://schemas.microsoft.com/office/drawing/2014/main" id="{891D0D99-4CCA-4B2E-9C15-7B5E3943C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42">
              <a:extLst>
                <a:ext uri="{FF2B5EF4-FFF2-40B4-BE49-F238E27FC236}">
                  <a16:creationId xmlns:a16="http://schemas.microsoft.com/office/drawing/2014/main" id="{C0488B30-4FF0-4704-B535-6C8F7B193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43">
              <a:extLst>
                <a:ext uri="{FF2B5EF4-FFF2-40B4-BE49-F238E27FC236}">
                  <a16:creationId xmlns:a16="http://schemas.microsoft.com/office/drawing/2014/main" id="{80F80425-7260-46B4-8628-251111E11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44">
              <a:extLst>
                <a:ext uri="{FF2B5EF4-FFF2-40B4-BE49-F238E27FC236}">
                  <a16:creationId xmlns:a16="http://schemas.microsoft.com/office/drawing/2014/main" id="{82764AE8-A3A6-4ED2-AD2F-9897B9AF2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34" name="Picture 45" descr="BS00740_">
            <a:extLst>
              <a:ext uri="{FF2B5EF4-FFF2-40B4-BE49-F238E27FC236}">
                <a16:creationId xmlns:a16="http://schemas.microsoft.com/office/drawing/2014/main" id="{EAAB8F56-A0CB-4C54-BC2B-8418B84C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462436"/>
            <a:ext cx="7254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AutoShape 46">
            <a:extLst>
              <a:ext uri="{FF2B5EF4-FFF2-40B4-BE49-F238E27FC236}">
                <a16:creationId xmlns:a16="http://schemas.microsoft.com/office/drawing/2014/main" id="{761027FE-6034-4171-A8F9-CF81F44C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063850"/>
            <a:ext cx="1143000" cy="331787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6" name="AutoShape 47">
            <a:extLst>
              <a:ext uri="{FF2B5EF4-FFF2-40B4-BE49-F238E27FC236}">
                <a16:creationId xmlns:a16="http://schemas.microsoft.com/office/drawing/2014/main" id="{C18EDC41-3BD5-4DA8-85DA-9D40388E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288" y="1096710"/>
            <a:ext cx="1143000" cy="396688"/>
          </a:xfrm>
          <a:prstGeom prst="wedgeRectCallout">
            <a:avLst>
              <a:gd name="adj1" fmla="val 5139"/>
              <a:gd name="adj2" fmla="val 109013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7" name="Text Box 48">
            <a:extLst>
              <a:ext uri="{FF2B5EF4-FFF2-40B4-BE49-F238E27FC236}">
                <a16:creationId xmlns:a16="http://schemas.microsoft.com/office/drawing/2014/main" id="{6C01DA71-684C-4352-AFF9-AF67712F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811" y="1164259"/>
            <a:ext cx="8149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5138" name="Text Box 49">
            <a:extLst>
              <a:ext uri="{FF2B5EF4-FFF2-40B4-BE49-F238E27FC236}">
                <a16:creationId xmlns:a16="http://schemas.microsoft.com/office/drawing/2014/main" id="{A7E388FB-93A5-49C7-BEB3-7344AC47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3853" y="1089333"/>
            <a:ext cx="7039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5139" name="Line 6">
            <a:extLst>
              <a:ext uri="{FF2B5EF4-FFF2-40B4-BE49-F238E27FC236}">
                <a16:creationId xmlns:a16="http://schemas.microsoft.com/office/drawing/2014/main" id="{068BA767-6EA3-4AA3-BE68-D43D7F802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676749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/>
              <p:nvPr/>
            </p:nvSpPr>
            <p:spPr>
              <a:xfrm>
                <a:off x="6401962" y="2926106"/>
                <a:ext cx="426603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𝑆𝐾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62" y="2926106"/>
                <a:ext cx="426603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/>
              <p:nvPr/>
            </p:nvSpPr>
            <p:spPr>
              <a:xfrm>
                <a:off x="1703512" y="3555720"/>
                <a:ext cx="30869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Input: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3555720"/>
                <a:ext cx="3086935" cy="523220"/>
              </a:xfrm>
              <a:prstGeom prst="rect">
                <a:avLst/>
              </a:prstGeom>
              <a:blipFill>
                <a:blip r:embed="rId6"/>
                <a:stretch>
                  <a:fillRect l="-3550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/>
              <p:nvPr/>
            </p:nvSpPr>
            <p:spPr>
              <a:xfrm>
                <a:off x="2018211" y="5494356"/>
                <a:ext cx="4069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211" y="5494356"/>
                <a:ext cx="40697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36757-BB8B-40BA-8B67-ED7E1AD6B96F}"/>
              </a:ext>
            </a:extLst>
          </p:cNvPr>
          <p:cNvCxnSpPr>
            <a:cxnSpLocks/>
          </p:cNvCxnSpPr>
          <p:nvPr/>
        </p:nvCxnSpPr>
        <p:spPr bwMode="auto">
          <a:xfrm>
            <a:off x="5984082" y="5494357"/>
            <a:ext cx="1264047" cy="149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/>
              <p:nvPr/>
            </p:nvSpPr>
            <p:spPr>
              <a:xfrm>
                <a:off x="5927636" y="4986057"/>
                <a:ext cx="11764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636" y="4986057"/>
                <a:ext cx="11764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A03461-0160-44A7-AA60-99632B0F48F6}"/>
              </a:ext>
            </a:extLst>
          </p:cNvPr>
          <p:cNvSpPr txBox="1"/>
          <p:nvPr/>
        </p:nvSpPr>
        <p:spPr>
          <a:xfrm>
            <a:off x="7464153" y="4365104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Decrypt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/>
              <p:nvPr/>
            </p:nvSpPr>
            <p:spPr>
              <a:xfrm>
                <a:off x="7464153" y="4941169"/>
                <a:ext cx="452053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𝑘𝑏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𝑘𝐺</m:t>
                      </m:r>
                    </m:oMath>
                  </m:oMathPara>
                </a14:m>
                <a:endParaRPr lang="en-US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3" y="4941169"/>
                <a:ext cx="4520533" cy="13849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8">
            <a:extLst>
              <a:ext uri="{FF2B5EF4-FFF2-40B4-BE49-F238E27FC236}">
                <a16:creationId xmlns:a16="http://schemas.microsoft.com/office/drawing/2014/main" id="{24A302AC-311E-4205-9A3B-A1CE91A901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6851" y="1497746"/>
            <a:ext cx="657225" cy="322263"/>
            <a:chOff x="1410" y="2496"/>
            <a:chExt cx="414" cy="203"/>
          </a:xfrm>
        </p:grpSpPr>
        <p:sp>
          <p:nvSpPr>
            <p:cNvPr id="66" name="AutoShape 9">
              <a:extLst>
                <a:ext uri="{FF2B5EF4-FFF2-40B4-BE49-F238E27FC236}">
                  <a16:creationId xmlns:a16="http://schemas.microsoft.com/office/drawing/2014/main" id="{96034AC0-F679-4D5A-885E-B179E43BF9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0E3449CB-0110-442C-A595-6A4AEFE3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572B7D68-B819-4888-B70F-F938341DF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27EA1401-E756-4E51-9063-2C5C23038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753BDEF1-188C-4AC2-BE63-84EE95A33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5B4230B-628B-4DA4-8AB2-88A52AF5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7D348BDD-0E51-4F67-AF35-C457879FF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426633F9-0C98-46F2-9DCC-C0FE624C9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CD5DD09A-2487-4AB3-BA53-13D08F32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CAC08C34-FB31-497F-9064-28A9A7424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DF62653-0679-4DD3-9077-8D6471654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7D257DF3-69F1-4E6F-A0C6-1049AF641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DEB470D3-3407-491C-A3B7-3CF42176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E89A7C24-265A-4285-ABA1-306E5E096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FC62062E-7E7A-4FED-BD45-8D4EC4C0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B230D5AA-5345-4D74-878B-68F0A480B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AutoShape 47">
            <a:extLst>
              <a:ext uri="{FF2B5EF4-FFF2-40B4-BE49-F238E27FC236}">
                <a16:creationId xmlns:a16="http://schemas.microsoft.com/office/drawing/2014/main" id="{E504F50E-664C-4B16-A15B-A2D578D29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238" y="1945180"/>
            <a:ext cx="1143000" cy="396688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51D183-F6EF-407A-9B49-5489CEB3482A}"/>
                  </a:ext>
                </a:extLst>
              </p:cNvPr>
              <p:cNvSpPr/>
              <p:nvPr/>
            </p:nvSpPr>
            <p:spPr>
              <a:xfrm>
                <a:off x="1266581" y="4183562"/>
                <a:ext cx="5100211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en-US" sz="26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Select a random integer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𝑘</m:t>
                    </m:r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∈[1, </m:t>
                    </m:r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𝑝</m:t>
                    </m:r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−1]</m:t>
                    </m:r>
                  </m:oMath>
                </a14:m>
                <a:r>
                  <a:rPr lang="en-US" altLang="en-US" sz="26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compute 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51D183-F6EF-407A-9B49-5489CEB34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81" y="4183562"/>
                <a:ext cx="5100211" cy="892552"/>
              </a:xfrm>
              <a:prstGeom prst="rect">
                <a:avLst/>
              </a:prstGeom>
              <a:blipFill>
                <a:blip r:embed="rId10"/>
                <a:stretch>
                  <a:fillRect t="-6122" b="-15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22E3DB36-207E-4EF0-BA55-C1A14C0C983B}"/>
              </a:ext>
            </a:extLst>
          </p:cNvPr>
          <p:cNvSpPr/>
          <p:nvPr/>
        </p:nvSpPr>
        <p:spPr>
          <a:xfrm>
            <a:off x="1266115" y="5028885"/>
            <a:ext cx="510021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Encrypt</a:t>
            </a:r>
          </a:p>
        </p:txBody>
      </p:sp>
    </p:spTree>
    <p:extLst>
      <p:ext uri="{BB962C8B-B14F-4D97-AF65-F5344CB8AC3E}">
        <p14:creationId xmlns:p14="http://schemas.microsoft.com/office/powerpoint/2010/main" val="165763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7AB79D5E-71B4-49C0-AA15-77B5FF9C1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8942" y="-17976"/>
            <a:ext cx="7772400" cy="1143000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ECC Diffie-Hellman (ECDHE)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659" name="Rectangle 3">
                <a:extLst>
                  <a:ext uri="{FF2B5EF4-FFF2-40B4-BE49-F238E27FC236}">
                    <a16:creationId xmlns:a16="http://schemas.microsoft.com/office/drawing/2014/main" id="{5F1EB3EE-59F9-4B25-80C0-E0EC157BFC6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0" y="1108077"/>
                <a:ext cx="7924800" cy="914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400" b="1"/>
                  <a:t>Public:</a:t>
                </a:r>
                <a:r>
                  <a:rPr lang="en-US" altLang="en-US" sz="2400"/>
                  <a:t> Elliptic curve and a point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/>
                  <a:t>=</a:t>
                </a:r>
                <a:r>
                  <a:rPr lang="en-US" altLang="en-US" sz="2400">
                    <a:latin typeface="Times-Roman" charset="0"/>
                  </a:rPr>
                  <a:t>(</a:t>
                </a:r>
                <a:r>
                  <a:rPr lang="en-US" altLang="en-US" sz="2400" err="1">
                    <a:latin typeface="Times-Roman" charset="0"/>
                  </a:rPr>
                  <a:t>x,y</a:t>
                </a:r>
                <a:r>
                  <a:rPr lang="en-US" altLang="en-US" sz="2400">
                    <a:latin typeface="Times-Roman" charset="0"/>
                  </a:rPr>
                  <a:t>)</a:t>
                </a:r>
                <a:r>
                  <a:rPr lang="en-US" altLang="en-US" sz="2400"/>
                  <a:t> on curve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1"/>
                  <a:t>Secret:</a:t>
                </a:r>
                <a:r>
                  <a:rPr lang="en-US" altLang="en-US" sz="2400"/>
                  <a:t> Alice’s </a:t>
                </a:r>
                <a:r>
                  <a:rPr lang="en-US" altLang="en-US" sz="2800">
                    <a:solidFill>
                      <a:srgbClr val="FF0000"/>
                    </a:solidFill>
                    <a:latin typeface="Times-Roman" charset="0"/>
                  </a:rPr>
                  <a:t>a</a:t>
                </a:r>
                <a:r>
                  <a:rPr lang="en-US" altLang="en-US" sz="2400"/>
                  <a:t> and Bob’s </a:t>
                </a:r>
                <a:r>
                  <a:rPr lang="en-US" altLang="en-US" sz="2800">
                    <a:solidFill>
                      <a:srgbClr val="FF0000"/>
                    </a:solidFill>
                    <a:latin typeface="Times-Roman" charset="0"/>
                  </a:rPr>
                  <a:t>b</a:t>
                </a:r>
                <a:endParaRPr lang="en-US" altLang="en-US" sz="28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8659" name="Rectangle 3">
                <a:extLst>
                  <a:ext uri="{FF2B5EF4-FFF2-40B4-BE49-F238E27FC236}">
                    <a16:creationId xmlns:a16="http://schemas.microsoft.com/office/drawing/2014/main" id="{5F1EB3EE-59F9-4B25-80C0-E0EC157BF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0" y="1108077"/>
                <a:ext cx="7924800" cy="914400"/>
              </a:xfrm>
              <a:blipFill>
                <a:blip r:embed="rId4"/>
                <a:stretch>
                  <a:fillRect l="-1615" t="-1733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660" name="Line 4">
            <a:extLst>
              <a:ext uri="{FF2B5EF4-FFF2-40B4-BE49-F238E27FC236}">
                <a16:creationId xmlns:a16="http://schemas.microsoft.com/office/drawing/2014/main" id="{D324B89B-A3E2-4FBA-8CA4-F87F524CBB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0384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1" name="Line 5">
            <a:extLst>
              <a:ext uri="{FF2B5EF4-FFF2-40B4-BE49-F238E27FC236}">
                <a16:creationId xmlns:a16="http://schemas.microsoft.com/office/drawing/2014/main" id="{9E95DE4B-F952-4855-8DA0-BD8FD9312B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3595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2" name="Rectangle 6">
            <a:extLst>
              <a:ext uri="{FF2B5EF4-FFF2-40B4-BE49-F238E27FC236}">
                <a16:creationId xmlns:a16="http://schemas.microsoft.com/office/drawing/2014/main" id="{86B952B2-B990-4A9D-B75E-A790A50B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19464"/>
            <a:ext cx="12682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Alice, </a:t>
            </a:r>
            <a:r>
              <a:rPr lang="en-US" altLang="en-US" sz="2400">
                <a:latin typeface="Courier" pitchFamily="49" charset="0"/>
              </a:rPr>
              <a:t>A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98663" name="Rectangle 7">
            <a:extLst>
              <a:ext uri="{FF2B5EF4-FFF2-40B4-BE49-F238E27FC236}">
                <a16:creationId xmlns:a16="http://schemas.microsoft.com/office/drawing/2014/main" id="{845D27CA-A296-4D87-93F5-F87741335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4191472"/>
            <a:ext cx="1083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Bob, </a:t>
            </a:r>
            <a:r>
              <a:rPr lang="en-US" altLang="en-US" sz="2400">
                <a:latin typeface="Courier" pitchFamily="49" charset="0"/>
              </a:rPr>
              <a:t>B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664" name="Rectangle 8">
                <a:extLst>
                  <a:ext uri="{FF2B5EF4-FFF2-40B4-BE49-F238E27FC236}">
                    <a16:creationId xmlns:a16="http://schemas.microsoft.com/office/drawing/2014/main" id="{232BB691-8A84-40B0-B336-D93A67695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9188" y="2541589"/>
                <a:ext cx="17102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𝑄</m:t>
                          </m:r>
                        </m:e>
                        <m:sub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𝐴</m:t>
                          </m:r>
                        </m:sub>
                      </m:sSub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en-US" sz="2400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𝑎</m:t>
                      </m:r>
                      <m:r>
                        <a:rPr lang="en-US" altLang="en-US" sz="2400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98664" name="Rectangle 8">
                <a:extLst>
                  <a:ext uri="{FF2B5EF4-FFF2-40B4-BE49-F238E27FC236}">
                    <a16:creationId xmlns:a16="http://schemas.microsoft.com/office/drawing/2014/main" id="{232BB691-8A84-40B0-B336-D93A67695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9188" y="2541589"/>
                <a:ext cx="1710212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665" name="Rectangle 9">
                <a:extLst>
                  <a:ext uri="{FF2B5EF4-FFF2-40B4-BE49-F238E27FC236}">
                    <a16:creationId xmlns:a16="http://schemas.microsoft.com/office/drawing/2014/main" id="{636BF5F1-747B-44DC-BC29-4601CACF5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000" y="3124201"/>
                <a:ext cx="16042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2400"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>
          <p:sp>
            <p:nvSpPr>
              <p:cNvPr id="198665" name="Rectangle 9">
                <a:extLst>
                  <a:ext uri="{FF2B5EF4-FFF2-40B4-BE49-F238E27FC236}">
                    <a16:creationId xmlns:a16="http://schemas.microsoft.com/office/drawing/2014/main" id="{636BF5F1-747B-44DC-BC29-4601CACF5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3124201"/>
                <a:ext cx="1604285" cy="461665"/>
              </a:xfrm>
              <a:prstGeom prst="rect">
                <a:avLst/>
              </a:prstGeom>
              <a:blipFill>
                <a:blip r:embed="rId6"/>
                <a:stretch>
                  <a:fillRect l="-2662" t="-10667" r="-4563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666" name="Rectangle 10">
                <a:extLst>
                  <a:ext uri="{FF2B5EF4-FFF2-40B4-BE49-F238E27FC236}">
                    <a16:creationId xmlns:a16="http://schemas.microsoft.com/office/drawing/2014/main" id="{C173AFFE-162F-46CD-97C7-09B863241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9800" y="4572000"/>
                <a:ext cx="7848600" cy="1524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Alice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en-US" sz="2800"/>
              </a:p>
              <a:p>
                <a:pPr eaLnBrk="1" hangingPunct="1"/>
                <a:r>
                  <a:rPr lang="en-US" altLang="en-US" sz="2800"/>
                  <a:t>Bob computes </a:t>
                </a:r>
                <a:r>
                  <a:rPr lang="en-US" altLang="en-US" sz="2800">
                    <a:latin typeface="Times-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en-US" sz="2800">
                  <a:latin typeface="Times-Roman" charset="0"/>
                </a:endParaRPr>
              </a:p>
              <a:p>
                <a:pPr eaLnBrk="1" hangingPunct="1"/>
                <a:r>
                  <a:rPr lang="en-US" altLang="en-US" sz="2800"/>
                  <a:t>These are the same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en-US" sz="2800">
                  <a:latin typeface="Times-Roman" charset="0"/>
                </a:endParaRPr>
              </a:p>
            </p:txBody>
          </p:sp>
        </mc:Choice>
        <mc:Fallback>
          <p:sp>
            <p:nvSpPr>
              <p:cNvPr id="198666" name="Rectangle 10">
                <a:extLst>
                  <a:ext uri="{FF2B5EF4-FFF2-40B4-BE49-F238E27FC236}">
                    <a16:creationId xmlns:a16="http://schemas.microsoft.com/office/drawing/2014/main" id="{C173AFFE-162F-46CD-97C7-09B863241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4572000"/>
                <a:ext cx="7848600" cy="1524000"/>
              </a:xfrm>
              <a:prstGeom prst="rect">
                <a:avLst/>
              </a:prstGeom>
              <a:blipFill>
                <a:blip r:embed="rId7"/>
                <a:stretch>
                  <a:fillRect l="-1399" t="-4000"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8667" name="Picture 11">
            <a:extLst>
              <a:ext uri="{FF2B5EF4-FFF2-40B4-BE49-F238E27FC236}">
                <a16:creationId xmlns:a16="http://schemas.microsoft.com/office/drawing/2014/main" id="{A04A098E-265B-4C68-A7E7-32BB67F8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7076"/>
            <a:ext cx="946150" cy="162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68" name="Picture 12">
            <a:extLst>
              <a:ext uri="{FF2B5EF4-FFF2-40B4-BE49-F238E27FC236}">
                <a16:creationId xmlns:a16="http://schemas.microsoft.com/office/drawing/2014/main" id="{FAE1F2F4-B697-436E-BDF7-D3E7A3A26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76" y="2555800"/>
            <a:ext cx="1076325" cy="166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D45F06-4FEF-44D3-BCAF-A3F302D1010E}"/>
                  </a:ext>
                </a:extLst>
              </p:cNvPr>
              <p:cNvSpPr txBox="1"/>
              <p:nvPr/>
            </p:nvSpPr>
            <p:spPr>
              <a:xfrm>
                <a:off x="2233624" y="2113692"/>
                <a:ext cx="1486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D45F06-4FEF-44D3-BCAF-A3F302D10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624" y="2113692"/>
                <a:ext cx="148611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88550F-BA5C-48C4-9C22-4B180ED40F31}"/>
                  </a:ext>
                </a:extLst>
              </p:cNvPr>
              <p:cNvSpPr txBox="1"/>
              <p:nvPr/>
            </p:nvSpPr>
            <p:spPr>
              <a:xfrm>
                <a:off x="8328248" y="2113692"/>
                <a:ext cx="1488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88550F-BA5C-48C4-9C22-4B180ED40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2113692"/>
                <a:ext cx="148810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2741559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4" grpId="0" autoUpdateAnimBg="0"/>
      <p:bldP spid="198665" grpId="0" autoUpdateAnimBg="0"/>
      <p:bldP spid="19866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937AA94-D255-4782-A30E-2D982014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4201" y="138906"/>
            <a:ext cx="6570663" cy="914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RSA cipher (Review)</a:t>
            </a:r>
          </a:p>
        </p:txBody>
      </p:sp>
      <p:pic>
        <p:nvPicPr>
          <p:cNvPr id="5124" name="Picture 3" descr="PE03749_">
            <a:extLst>
              <a:ext uri="{FF2B5EF4-FFF2-40B4-BE49-F238E27FC236}">
                <a16:creationId xmlns:a16="http://schemas.microsoft.com/office/drawing/2014/main" id="{0231C114-5A34-40DA-B4A2-58B8067FD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PE03749_">
            <a:extLst>
              <a:ext uri="{FF2B5EF4-FFF2-40B4-BE49-F238E27FC236}">
                <a16:creationId xmlns:a16="http://schemas.microsoft.com/office/drawing/2014/main" id="{FE58519D-574C-4C04-B517-CAECB8BA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23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 descr="j0139031">
            <a:extLst>
              <a:ext uri="{FF2B5EF4-FFF2-40B4-BE49-F238E27FC236}">
                <a16:creationId xmlns:a16="http://schemas.microsoft.com/office/drawing/2014/main" id="{43188FF8-A657-499B-AF9A-42A8095E2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052736"/>
            <a:ext cx="69056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Line 6">
            <a:extLst>
              <a:ext uri="{FF2B5EF4-FFF2-40B4-BE49-F238E27FC236}">
                <a16:creationId xmlns:a16="http://schemas.microsoft.com/office/drawing/2014/main" id="{25444A06-1D79-453E-BF4D-DA92355F3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00511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7">
            <a:extLst>
              <a:ext uri="{FF2B5EF4-FFF2-40B4-BE49-F238E27FC236}">
                <a16:creationId xmlns:a16="http://schemas.microsoft.com/office/drawing/2014/main" id="{3279262F-DFBF-43DE-9FB7-0A7874C8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4" y="1721075"/>
            <a:ext cx="376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129" name="Group 8">
            <a:extLst>
              <a:ext uri="{FF2B5EF4-FFF2-40B4-BE49-F238E27FC236}">
                <a16:creationId xmlns:a16="http://schemas.microsoft.com/office/drawing/2014/main" id="{C8E79F0A-3140-4B39-BE90-D10A1337C8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95576" y="2529112"/>
            <a:ext cx="657225" cy="322263"/>
            <a:chOff x="1410" y="2496"/>
            <a:chExt cx="414" cy="203"/>
          </a:xfrm>
        </p:grpSpPr>
        <p:sp>
          <p:nvSpPr>
            <p:cNvPr id="5156" name="AutoShape 9">
              <a:extLst>
                <a:ext uri="{FF2B5EF4-FFF2-40B4-BE49-F238E27FC236}">
                  <a16:creationId xmlns:a16="http://schemas.microsoft.com/office/drawing/2014/main" id="{03513D39-356E-4930-94B6-8DBC19DEF0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10">
              <a:extLst>
                <a:ext uri="{FF2B5EF4-FFF2-40B4-BE49-F238E27FC236}">
                  <a16:creationId xmlns:a16="http://schemas.microsoft.com/office/drawing/2014/main" id="{33034FEB-D208-4B56-87D0-16D41643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11">
              <a:extLst>
                <a:ext uri="{FF2B5EF4-FFF2-40B4-BE49-F238E27FC236}">
                  <a16:creationId xmlns:a16="http://schemas.microsoft.com/office/drawing/2014/main" id="{09BD2BA3-4D26-4E1A-98E0-9103F2E33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12">
              <a:extLst>
                <a:ext uri="{FF2B5EF4-FFF2-40B4-BE49-F238E27FC236}">
                  <a16:creationId xmlns:a16="http://schemas.microsoft.com/office/drawing/2014/main" id="{CA0F7793-D55B-41D3-88E2-8030C8B1F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13">
              <a:extLst>
                <a:ext uri="{FF2B5EF4-FFF2-40B4-BE49-F238E27FC236}">
                  <a16:creationId xmlns:a16="http://schemas.microsoft.com/office/drawing/2014/main" id="{284F0832-23C3-467A-8E8F-6862F5B12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14">
              <a:extLst>
                <a:ext uri="{FF2B5EF4-FFF2-40B4-BE49-F238E27FC236}">
                  <a16:creationId xmlns:a16="http://schemas.microsoft.com/office/drawing/2014/main" id="{4B1B23C8-305F-46ED-80EC-4DD2407E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15">
              <a:extLst>
                <a:ext uri="{FF2B5EF4-FFF2-40B4-BE49-F238E27FC236}">
                  <a16:creationId xmlns:a16="http://schemas.microsoft.com/office/drawing/2014/main" id="{17882EB7-9D91-4628-8B35-6978B0B67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16">
              <a:extLst>
                <a:ext uri="{FF2B5EF4-FFF2-40B4-BE49-F238E27FC236}">
                  <a16:creationId xmlns:a16="http://schemas.microsoft.com/office/drawing/2014/main" id="{B5A3E975-9190-43C2-A064-C6B8296FC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17">
              <a:extLst>
                <a:ext uri="{FF2B5EF4-FFF2-40B4-BE49-F238E27FC236}">
                  <a16:creationId xmlns:a16="http://schemas.microsoft.com/office/drawing/2014/main" id="{95F056A5-5A36-4C85-9D8F-D17A66CD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18">
              <a:extLst>
                <a:ext uri="{FF2B5EF4-FFF2-40B4-BE49-F238E27FC236}">
                  <a16:creationId xmlns:a16="http://schemas.microsoft.com/office/drawing/2014/main" id="{A924B261-B532-4913-93AA-231AD9D32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19">
              <a:extLst>
                <a:ext uri="{FF2B5EF4-FFF2-40B4-BE49-F238E27FC236}">
                  <a16:creationId xmlns:a16="http://schemas.microsoft.com/office/drawing/2014/main" id="{A356E030-7F0D-4909-AA78-98350319A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20">
              <a:extLst>
                <a:ext uri="{FF2B5EF4-FFF2-40B4-BE49-F238E27FC236}">
                  <a16:creationId xmlns:a16="http://schemas.microsoft.com/office/drawing/2014/main" id="{EA6D6F64-1698-4E53-8C03-198AA36B6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21">
              <a:extLst>
                <a:ext uri="{FF2B5EF4-FFF2-40B4-BE49-F238E27FC236}">
                  <a16:creationId xmlns:a16="http://schemas.microsoft.com/office/drawing/2014/main" id="{E7689563-853C-452E-B8BB-539B3DF5C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22">
              <a:extLst>
                <a:ext uri="{FF2B5EF4-FFF2-40B4-BE49-F238E27FC236}">
                  <a16:creationId xmlns:a16="http://schemas.microsoft.com/office/drawing/2014/main" id="{0E0A0FAB-19F5-4348-AD64-0C0F4F6B9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23">
              <a:extLst>
                <a:ext uri="{FF2B5EF4-FFF2-40B4-BE49-F238E27FC236}">
                  <a16:creationId xmlns:a16="http://schemas.microsoft.com/office/drawing/2014/main" id="{AA177058-4A24-4CD2-AE31-85BD2965E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24">
              <a:extLst>
                <a:ext uri="{FF2B5EF4-FFF2-40B4-BE49-F238E27FC236}">
                  <a16:creationId xmlns:a16="http://schemas.microsoft.com/office/drawing/2014/main" id="{8DF88E02-FF50-4FF3-9041-3D0E55784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AutoShape 26">
            <a:extLst>
              <a:ext uri="{FF2B5EF4-FFF2-40B4-BE49-F238E27FC236}">
                <a16:creationId xmlns:a16="http://schemas.microsoft.com/office/drawing/2014/main" id="{1577317C-BB2C-48FB-A5DC-1B4110B3F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005236"/>
            <a:ext cx="1219200" cy="331788"/>
          </a:xfrm>
          <a:prstGeom prst="wedgeRectCallout">
            <a:avLst>
              <a:gd name="adj1" fmla="val -23306"/>
              <a:gd name="adj2" fmla="val 10694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8000"/>
                </a:solidFill>
              </a:rPr>
              <a:t>private key</a:t>
            </a:r>
          </a:p>
        </p:txBody>
      </p:sp>
      <p:grpSp>
        <p:nvGrpSpPr>
          <p:cNvPr id="5133" name="Group 28">
            <a:extLst>
              <a:ext uri="{FF2B5EF4-FFF2-40B4-BE49-F238E27FC236}">
                <a16:creationId xmlns:a16="http://schemas.microsoft.com/office/drawing/2014/main" id="{BE9AA4BD-FEEA-4204-AB24-F7B6895632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62576" y="1301974"/>
            <a:ext cx="657225" cy="322262"/>
            <a:chOff x="1410" y="2496"/>
            <a:chExt cx="414" cy="203"/>
          </a:xfrm>
        </p:grpSpPr>
        <p:sp>
          <p:nvSpPr>
            <p:cNvPr id="5140" name="AutoShape 29">
              <a:extLst>
                <a:ext uri="{FF2B5EF4-FFF2-40B4-BE49-F238E27FC236}">
                  <a16:creationId xmlns:a16="http://schemas.microsoft.com/office/drawing/2014/main" id="{B1AF4743-5752-40C4-8123-7FCB628A8D3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30">
              <a:extLst>
                <a:ext uri="{FF2B5EF4-FFF2-40B4-BE49-F238E27FC236}">
                  <a16:creationId xmlns:a16="http://schemas.microsoft.com/office/drawing/2014/main" id="{30009EEF-1319-43CD-A319-FBFEF9A14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31">
              <a:extLst>
                <a:ext uri="{FF2B5EF4-FFF2-40B4-BE49-F238E27FC236}">
                  <a16:creationId xmlns:a16="http://schemas.microsoft.com/office/drawing/2014/main" id="{D8B92DB5-83E2-4BA6-862D-C6FFAD854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32">
              <a:extLst>
                <a:ext uri="{FF2B5EF4-FFF2-40B4-BE49-F238E27FC236}">
                  <a16:creationId xmlns:a16="http://schemas.microsoft.com/office/drawing/2014/main" id="{BD73A024-ADE9-481E-9699-4D815C91E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33">
              <a:extLst>
                <a:ext uri="{FF2B5EF4-FFF2-40B4-BE49-F238E27FC236}">
                  <a16:creationId xmlns:a16="http://schemas.microsoft.com/office/drawing/2014/main" id="{1183088B-B503-413F-89AF-3B6D452E2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34">
              <a:extLst>
                <a:ext uri="{FF2B5EF4-FFF2-40B4-BE49-F238E27FC236}">
                  <a16:creationId xmlns:a16="http://schemas.microsoft.com/office/drawing/2014/main" id="{399B237E-F96A-4767-BBB1-EF2E4E8D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5">
              <a:extLst>
                <a:ext uri="{FF2B5EF4-FFF2-40B4-BE49-F238E27FC236}">
                  <a16:creationId xmlns:a16="http://schemas.microsoft.com/office/drawing/2014/main" id="{FDB3F7A5-2C4E-4AB7-810B-4F108A92E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6">
              <a:extLst>
                <a:ext uri="{FF2B5EF4-FFF2-40B4-BE49-F238E27FC236}">
                  <a16:creationId xmlns:a16="http://schemas.microsoft.com/office/drawing/2014/main" id="{A379B663-2D90-4F01-B4EE-CA0F8B84B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">
              <a:extLst>
                <a:ext uri="{FF2B5EF4-FFF2-40B4-BE49-F238E27FC236}">
                  <a16:creationId xmlns:a16="http://schemas.microsoft.com/office/drawing/2014/main" id="{052111B1-DEDA-4FBB-993D-45FC9922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8">
              <a:extLst>
                <a:ext uri="{FF2B5EF4-FFF2-40B4-BE49-F238E27FC236}">
                  <a16:creationId xmlns:a16="http://schemas.microsoft.com/office/drawing/2014/main" id="{15B51B54-A6A9-438F-A629-2279EB9D1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9">
              <a:extLst>
                <a:ext uri="{FF2B5EF4-FFF2-40B4-BE49-F238E27FC236}">
                  <a16:creationId xmlns:a16="http://schemas.microsoft.com/office/drawing/2014/main" id="{A6D7A1D0-D238-4A59-9B5D-4EDA6F30B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40">
              <a:extLst>
                <a:ext uri="{FF2B5EF4-FFF2-40B4-BE49-F238E27FC236}">
                  <a16:creationId xmlns:a16="http://schemas.microsoft.com/office/drawing/2014/main" id="{55B98F2E-45C5-4CC1-94E9-6856105F8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41">
              <a:extLst>
                <a:ext uri="{FF2B5EF4-FFF2-40B4-BE49-F238E27FC236}">
                  <a16:creationId xmlns:a16="http://schemas.microsoft.com/office/drawing/2014/main" id="{891D0D99-4CCA-4B2E-9C15-7B5E3943C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42">
              <a:extLst>
                <a:ext uri="{FF2B5EF4-FFF2-40B4-BE49-F238E27FC236}">
                  <a16:creationId xmlns:a16="http://schemas.microsoft.com/office/drawing/2014/main" id="{C0488B30-4FF0-4704-B535-6C8F7B193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43">
              <a:extLst>
                <a:ext uri="{FF2B5EF4-FFF2-40B4-BE49-F238E27FC236}">
                  <a16:creationId xmlns:a16="http://schemas.microsoft.com/office/drawing/2014/main" id="{80F80425-7260-46B4-8628-251111E11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44">
              <a:extLst>
                <a:ext uri="{FF2B5EF4-FFF2-40B4-BE49-F238E27FC236}">
                  <a16:creationId xmlns:a16="http://schemas.microsoft.com/office/drawing/2014/main" id="{82764AE8-A3A6-4ED2-AD2F-9897B9AF2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34" name="Picture 45" descr="BS00740_">
            <a:extLst>
              <a:ext uri="{FF2B5EF4-FFF2-40B4-BE49-F238E27FC236}">
                <a16:creationId xmlns:a16="http://schemas.microsoft.com/office/drawing/2014/main" id="{EAAB8F56-A0CB-4C54-BC2B-8418B84C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462436"/>
            <a:ext cx="7254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AutoShape 46">
            <a:extLst>
              <a:ext uri="{FF2B5EF4-FFF2-40B4-BE49-F238E27FC236}">
                <a16:creationId xmlns:a16="http://schemas.microsoft.com/office/drawing/2014/main" id="{761027FE-6034-4171-A8F9-CF81F44C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063850"/>
            <a:ext cx="1143000" cy="331787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6" name="AutoShape 47">
            <a:extLst>
              <a:ext uri="{FF2B5EF4-FFF2-40B4-BE49-F238E27FC236}">
                <a16:creationId xmlns:a16="http://schemas.microsoft.com/office/drawing/2014/main" id="{C18EDC41-3BD5-4DA8-85DA-9D40388E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288" y="1096710"/>
            <a:ext cx="1143000" cy="396688"/>
          </a:xfrm>
          <a:prstGeom prst="wedgeRectCallout">
            <a:avLst>
              <a:gd name="adj1" fmla="val 5139"/>
              <a:gd name="adj2" fmla="val 109013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7" name="Text Box 48">
            <a:extLst>
              <a:ext uri="{FF2B5EF4-FFF2-40B4-BE49-F238E27FC236}">
                <a16:creationId xmlns:a16="http://schemas.microsoft.com/office/drawing/2014/main" id="{6C01DA71-684C-4352-AFF9-AF67712F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811" y="1164259"/>
            <a:ext cx="8149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5138" name="Text Box 49">
            <a:extLst>
              <a:ext uri="{FF2B5EF4-FFF2-40B4-BE49-F238E27FC236}">
                <a16:creationId xmlns:a16="http://schemas.microsoft.com/office/drawing/2014/main" id="{A7E388FB-93A5-49C7-BEB3-7344AC47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3853" y="1089333"/>
            <a:ext cx="7039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5139" name="Line 6">
            <a:extLst>
              <a:ext uri="{FF2B5EF4-FFF2-40B4-BE49-F238E27FC236}">
                <a16:creationId xmlns:a16="http://schemas.microsoft.com/office/drawing/2014/main" id="{068BA767-6EA3-4AA3-BE68-D43D7F802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676749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/>
              <p:nvPr/>
            </p:nvSpPr>
            <p:spPr>
              <a:xfrm>
                <a:off x="6401962" y="2924945"/>
                <a:ext cx="426603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62" y="2924945"/>
                <a:ext cx="426603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/>
              <p:nvPr/>
            </p:nvSpPr>
            <p:spPr>
              <a:xfrm>
                <a:off x="1848812" y="3060598"/>
                <a:ext cx="162198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Input:</a:t>
                </a:r>
              </a:p>
              <a:p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812" y="3060598"/>
                <a:ext cx="1621982" cy="954107"/>
              </a:xfrm>
              <a:prstGeom prst="rect">
                <a:avLst/>
              </a:prstGeom>
              <a:blipFill>
                <a:blip r:embed="rId6"/>
                <a:stretch>
                  <a:fillRect l="-7519" t="-6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/>
              <p:nvPr/>
            </p:nvSpPr>
            <p:spPr>
              <a:xfrm>
                <a:off x="1848813" y="3870242"/>
                <a:ext cx="29717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Compute: </a:t>
                </a:r>
                <a:endParaRPr lang="en-US" i="1">
                  <a:latin typeface="Cambria Math" panose="02040503050406030204" pitchFamily="18" charset="0"/>
                </a:endParaRPr>
              </a:p>
              <a:p>
                <a:r>
                  <a:rPr lang="en-US" i="1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813" y="3870242"/>
                <a:ext cx="2971711" cy="954107"/>
              </a:xfrm>
              <a:prstGeom prst="rect">
                <a:avLst/>
              </a:prstGeom>
              <a:blipFill>
                <a:blip r:embed="rId7"/>
                <a:stretch>
                  <a:fillRect l="-4098" t="-7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36757-BB8B-40BA-8B67-ED7E1AD6B96F}"/>
              </a:ext>
            </a:extLst>
          </p:cNvPr>
          <p:cNvCxnSpPr>
            <a:cxnSpLocks/>
          </p:cNvCxnSpPr>
          <p:nvPr/>
        </p:nvCxnSpPr>
        <p:spPr bwMode="auto">
          <a:xfrm>
            <a:off x="4446546" y="4262716"/>
            <a:ext cx="16174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/>
              <p:nvPr/>
            </p:nvSpPr>
            <p:spPr>
              <a:xfrm>
                <a:off x="4984506" y="3701085"/>
                <a:ext cx="5050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506" y="3701085"/>
                <a:ext cx="50501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A03461-0160-44A7-AA60-99632B0F48F6}"/>
              </a:ext>
            </a:extLst>
          </p:cNvPr>
          <p:cNvSpPr txBox="1"/>
          <p:nvPr/>
        </p:nvSpPr>
        <p:spPr>
          <a:xfrm>
            <a:off x="6228024" y="3930651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Compute: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/>
              <p:nvPr/>
            </p:nvSpPr>
            <p:spPr>
              <a:xfrm>
                <a:off x="6195392" y="4489193"/>
                <a:ext cx="5929444" cy="18576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err="1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b="1" i="1" dirty="0" err="1">
                                  <a:solidFill>
                                    <a:srgbClr val="33CC33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en-US"/>
                  <a:t>                 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392" y="4489193"/>
                <a:ext cx="5929444" cy="1857688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8">
            <a:extLst>
              <a:ext uri="{FF2B5EF4-FFF2-40B4-BE49-F238E27FC236}">
                <a16:creationId xmlns:a16="http://schemas.microsoft.com/office/drawing/2014/main" id="{24A302AC-311E-4205-9A3B-A1CE91A901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6851" y="1497746"/>
            <a:ext cx="657225" cy="322263"/>
            <a:chOff x="1410" y="2496"/>
            <a:chExt cx="414" cy="203"/>
          </a:xfrm>
        </p:grpSpPr>
        <p:sp>
          <p:nvSpPr>
            <p:cNvPr id="66" name="AutoShape 9">
              <a:extLst>
                <a:ext uri="{FF2B5EF4-FFF2-40B4-BE49-F238E27FC236}">
                  <a16:creationId xmlns:a16="http://schemas.microsoft.com/office/drawing/2014/main" id="{96034AC0-F679-4D5A-885E-B179E43BF9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0E3449CB-0110-442C-A595-6A4AEFE3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572B7D68-B819-4888-B70F-F938341DF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27EA1401-E756-4E51-9063-2C5C23038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753BDEF1-188C-4AC2-BE63-84EE95A33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5B4230B-628B-4DA4-8AB2-88A52AF5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7D348BDD-0E51-4F67-AF35-C457879FF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426633F9-0C98-46F2-9DCC-C0FE624C9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CD5DD09A-2487-4AB3-BA53-13D08F32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CAC08C34-FB31-497F-9064-28A9A7424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DF62653-0679-4DD3-9077-8D6471654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7D257DF3-69F1-4E6F-A0C6-1049AF641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DEB470D3-3407-491C-A3B7-3CF42176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E89A7C24-265A-4285-ABA1-306E5E096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FC62062E-7E7A-4FED-BD45-8D4EC4C0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B230D5AA-5345-4D74-878B-68F0A480B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AutoShape 47">
            <a:extLst>
              <a:ext uri="{FF2B5EF4-FFF2-40B4-BE49-F238E27FC236}">
                <a16:creationId xmlns:a16="http://schemas.microsoft.com/office/drawing/2014/main" id="{E504F50E-664C-4B16-A15B-A2D578D29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238" y="1945180"/>
            <a:ext cx="1143000" cy="396688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1BEDC2-05C8-40FC-982C-85BCC63E34F5}"/>
                  </a:ext>
                </a:extLst>
              </p:cNvPr>
              <p:cNvSpPr/>
              <p:nvPr/>
            </p:nvSpPr>
            <p:spPr>
              <a:xfrm>
                <a:off x="6524723" y="3414471"/>
                <a:ext cx="35976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endParaRPr lang="en-US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1BEDC2-05C8-40FC-982C-85BCC63E3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723" y="3414471"/>
                <a:ext cx="359765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51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1003" y="216238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z="3530" spc="-74"/>
              <a:t>Diffie-Hellman </a:t>
            </a:r>
            <a:r>
              <a:rPr sz="3530" spc="-55"/>
              <a:t>key </a:t>
            </a:r>
            <a:r>
              <a:rPr sz="3530" spc="-70"/>
              <a:t>exchange </a:t>
            </a:r>
            <a:r>
              <a:rPr lang="en-US" sz="3530" spc="-81"/>
              <a:t>attack</a:t>
            </a:r>
            <a:endParaRPr sz="3530"/>
          </a:p>
        </p:txBody>
      </p:sp>
      <p:sp>
        <p:nvSpPr>
          <p:cNvPr id="4" name="object 4"/>
          <p:cNvSpPr/>
          <p:nvPr/>
        </p:nvSpPr>
        <p:spPr>
          <a:xfrm>
            <a:off x="8939538" y="1079305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1657588" y="1269307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9" y="4309697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3905725" y="3536248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2761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blipFill>
                <a:blip r:embed="rId8"/>
                <a:stretch>
                  <a:fillRect b="-148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032" y="2479382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4310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2798301" y="5499980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blipFill>
                <a:blip r:embed="rId12"/>
                <a:stretch>
                  <a:fillRect l="-1508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1557582" y="4445728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6841060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blipFill>
                <a:blip r:embed="rId12"/>
                <a:stretch>
                  <a:fillRect l="-1000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9430998" y="4167029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641380" y="2948067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9370495" y="2690972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6753387" y="5444066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805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181" y="195341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z="3530" spc="-74"/>
              <a:t>Diffie-Hellman </a:t>
            </a:r>
            <a:r>
              <a:rPr sz="3530" spc="-55"/>
              <a:t>key </a:t>
            </a:r>
            <a:r>
              <a:rPr sz="3530" spc="-70"/>
              <a:t>exchange </a:t>
            </a:r>
            <a:r>
              <a:rPr lang="en-US" sz="3530" spc="-81"/>
              <a:t>attack</a:t>
            </a:r>
            <a:endParaRPr sz="3530"/>
          </a:p>
        </p:txBody>
      </p:sp>
      <p:sp>
        <p:nvSpPr>
          <p:cNvPr id="4" name="object 4"/>
          <p:cNvSpPr/>
          <p:nvPr/>
        </p:nvSpPr>
        <p:spPr>
          <a:xfrm>
            <a:off x="9687030" y="993806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768369" y="1189367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9" y="4309697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3905725" y="3536248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2352203" y="1913630"/>
                <a:ext cx="2245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203" y="1913630"/>
                <a:ext cx="224593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7382198" y="1790207"/>
                <a:ext cx="2241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198" y="1790207"/>
                <a:ext cx="22415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2761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877" y="4310128"/>
                <a:ext cx="65986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877" y="4310128"/>
                <a:ext cx="65986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032" y="2479382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4171993" y="2805042"/>
                <a:ext cx="39494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93" y="2805042"/>
                <a:ext cx="394941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4310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5562" y="1085144"/>
                <a:ext cx="121712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altLang="en-US" sz="1600" b="1"/>
              </a:p>
            </p:txBody>
          </p:sp>
        </mc:Choice>
        <mc:Fallback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5562" y="1085144"/>
                <a:ext cx="12171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2798301" y="5499980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3" y="4942617"/>
                <a:ext cx="121129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83" y="4942617"/>
                <a:ext cx="121129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2332664" y="5828519"/>
                <a:ext cx="20153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𝑎𝑚𝐺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64" y="5828519"/>
                <a:ext cx="201535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1557582" y="4445728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6841060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3554" y="4100019"/>
                <a:ext cx="121712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3554" y="4100019"/>
                <a:ext cx="1217128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9430998" y="4167029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641380" y="2948067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9370495" y="2690972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6753387" y="5444066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2569" y="4886703"/>
                <a:ext cx="121129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𝑏𝐺</m:t>
                      </m:r>
                    </m:oMath>
                  </m:oMathPara>
                </a14:m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569" y="4886703"/>
                <a:ext cx="121129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7441788" y="5791356"/>
                <a:ext cx="20172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𝑏𝑚𝐺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788" y="5791356"/>
                <a:ext cx="2017219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13">
                <a:extLst>
                  <a:ext uri="{FF2B5EF4-FFF2-40B4-BE49-F238E27FC236}">
                    <a16:creationId xmlns:a16="http://schemas.microsoft.com/office/drawing/2014/main" id="{FC024DC7-F900-4737-AB1A-3D75B7D658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3912" y="1916832"/>
                <a:ext cx="121712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altLang="en-US" sz="1600" b="1"/>
              </a:p>
            </p:txBody>
          </p:sp>
        </mc:Choice>
        <mc:Fallback>
          <p:sp>
            <p:nvSpPr>
              <p:cNvPr id="29" name="Text Box 13">
                <a:extLst>
                  <a:ext uri="{FF2B5EF4-FFF2-40B4-BE49-F238E27FC236}">
                    <a16:creationId xmlns:a16="http://schemas.microsoft.com/office/drawing/2014/main" id="{FC024DC7-F900-4737-AB1A-3D75B7D65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3912" y="1916832"/>
                <a:ext cx="121712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534FB6-70DB-44AF-B275-22A330C38404}"/>
                  </a:ext>
                </a:extLst>
              </p:cNvPr>
              <p:cNvSpPr txBox="1"/>
              <p:nvPr/>
            </p:nvSpPr>
            <p:spPr>
              <a:xfrm>
                <a:off x="270256" y="5499980"/>
                <a:ext cx="2245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534FB6-70DB-44AF-B275-22A330C3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56" y="5499980"/>
                <a:ext cx="224593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4617935" y="5828519"/>
                <a:ext cx="2506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935" y="5828519"/>
                <a:ext cx="250684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6C9901-FD34-4A1B-9CB8-A26D83CDE967}"/>
                  </a:ext>
                </a:extLst>
              </p:cNvPr>
              <p:cNvSpPr txBox="1"/>
              <p:nvPr/>
            </p:nvSpPr>
            <p:spPr>
              <a:xfrm>
                <a:off x="9915738" y="5602584"/>
                <a:ext cx="2241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6C9901-FD34-4A1B-9CB8-A26D83CDE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738" y="5602584"/>
                <a:ext cx="224151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228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8F165E42-E075-4E75-B9EC-2177806D8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Why use ECC?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1CFFD842-74A8-4BB6-BAB0-9A526DFCA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do we analyze Cryptosystems?</a:t>
            </a:r>
          </a:p>
          <a:p>
            <a:pPr lvl="1"/>
            <a:r>
              <a:rPr lang="en-US" altLang="en-US"/>
              <a:t>How difficult is the </a:t>
            </a:r>
            <a:r>
              <a:rPr lang="en-US" altLang="en-US">
                <a:solidFill>
                  <a:srgbClr val="FF3300"/>
                </a:solidFill>
              </a:rPr>
              <a:t>underlying problem</a:t>
            </a:r>
            <a:r>
              <a:rPr lang="en-US" altLang="en-US"/>
              <a:t> that it is based upon</a:t>
            </a:r>
          </a:p>
          <a:p>
            <a:pPr lvl="2"/>
            <a:r>
              <a:rPr lang="en-US" altLang="en-US"/>
              <a:t>RSA – Integer Factorization</a:t>
            </a:r>
          </a:p>
          <a:p>
            <a:pPr lvl="2"/>
            <a:r>
              <a:rPr lang="en-US" altLang="en-US"/>
              <a:t>DH – Discrete Logarithms</a:t>
            </a:r>
          </a:p>
          <a:p>
            <a:pPr lvl="2"/>
            <a:r>
              <a:rPr lang="en-US" altLang="en-US"/>
              <a:t>ECC - Elliptic Curve Discrete Logarithm problem</a:t>
            </a:r>
          </a:p>
          <a:p>
            <a:pPr lvl="1"/>
            <a:r>
              <a:rPr lang="en-US" altLang="en-US"/>
              <a:t>How do we measure difficulty?</a:t>
            </a:r>
          </a:p>
          <a:p>
            <a:pPr lvl="2"/>
            <a:r>
              <a:rPr lang="en-US" altLang="en-US"/>
              <a:t>We examine the algorithms used to solve these problems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197BA73-CB1C-4A18-A7C4-7E6D70E26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9616" y="9636"/>
            <a:ext cx="8229600" cy="1143000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Security of ECC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CBEEBFDF-D649-4D5E-86CA-50D6757687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4229" y="1179964"/>
            <a:ext cx="5256584" cy="4525963"/>
          </a:xfrm>
        </p:spPr>
        <p:txBody>
          <a:bodyPr/>
          <a:lstStyle/>
          <a:p>
            <a:r>
              <a:rPr lang="en-US" altLang="en-US" sz="2800"/>
              <a:t>To </a:t>
            </a:r>
            <a:r>
              <a:rPr lang="en-US" altLang="en-US" sz="2800" b="1">
                <a:solidFill>
                  <a:srgbClr val="FF3300"/>
                </a:solidFill>
              </a:rPr>
              <a:t>protect</a:t>
            </a:r>
            <a:r>
              <a:rPr lang="en-US" altLang="en-US" sz="2800"/>
              <a:t> a 128 bit AES key it would take a:</a:t>
            </a:r>
          </a:p>
          <a:p>
            <a:pPr lvl="1"/>
            <a:r>
              <a:rPr lang="en-US" altLang="en-US" sz="2400"/>
              <a:t> RSA Key Size: 3072 bits</a:t>
            </a:r>
          </a:p>
          <a:p>
            <a:pPr lvl="1"/>
            <a:r>
              <a:rPr lang="en-US" altLang="en-US" sz="2400"/>
              <a:t>ECC Key Size: 256 bits</a:t>
            </a:r>
          </a:p>
          <a:p>
            <a:r>
              <a:rPr lang="en-US" altLang="en-US" sz="2800"/>
              <a:t>How do we strengthen RSA?</a:t>
            </a:r>
          </a:p>
          <a:p>
            <a:pPr lvl="1"/>
            <a:r>
              <a:rPr lang="en-US" altLang="en-US" sz="2400"/>
              <a:t>Increase the key length</a:t>
            </a:r>
          </a:p>
          <a:p>
            <a:r>
              <a:rPr lang="en-US" altLang="en-US" sz="2800" b="1">
                <a:solidFill>
                  <a:srgbClr val="FF3300"/>
                </a:solidFill>
              </a:rPr>
              <a:t>Impractical?</a:t>
            </a:r>
            <a:r>
              <a:rPr lang="en-US" altLang="en-US" sz="2800"/>
              <a:t> 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FA20092-68FF-4BD3-A60F-2372FA8ABC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1609525"/>
              </p:ext>
            </p:extLst>
          </p:nvPr>
        </p:nvGraphicFramePr>
        <p:xfrm>
          <a:off x="5562601" y="1152636"/>
          <a:ext cx="4870375" cy="5300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35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Symmetric Encryption</a:t>
                      </a:r>
                      <a:r>
                        <a:rPr lang="en-US" baseline="0"/>
                        <a:t> (Key Size in bits)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RSA and </a:t>
                      </a:r>
                      <a:r>
                        <a:rPr lang="en-US" err="1"/>
                        <a:t>Diffie</a:t>
                      </a:r>
                      <a:r>
                        <a:rPr lang="en-US"/>
                        <a:t>-Hellman (modulus</a:t>
                      </a:r>
                      <a:r>
                        <a:rPr lang="en-US" baseline="0"/>
                        <a:t> size in bits)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ECC Key Size in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0A43628-D222-497E-B990-41E4DE2E8B69}"/>
              </a:ext>
            </a:extLst>
          </p:cNvPr>
          <p:cNvSpPr txBox="1"/>
          <p:nvPr/>
        </p:nvSpPr>
        <p:spPr>
          <a:xfrm>
            <a:off x="10505014" y="44371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24604-BF7A-4CAF-B631-FEC2D4257388}"/>
              </a:ext>
            </a:extLst>
          </p:cNvPr>
          <p:cNvSpPr txBox="1"/>
          <p:nvPr/>
        </p:nvSpPr>
        <p:spPr>
          <a:xfrm>
            <a:off x="10488488" y="50660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3C6FC-122A-4750-A146-146C1FBB8C5E}"/>
              </a:ext>
            </a:extLst>
          </p:cNvPr>
          <p:cNvSpPr txBox="1"/>
          <p:nvPr/>
        </p:nvSpPr>
        <p:spPr>
          <a:xfrm>
            <a:off x="10488488" y="57332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03D2F-51C6-4C44-BF7A-680AD1C8D33E}"/>
              </a:ext>
            </a:extLst>
          </p:cNvPr>
          <p:cNvSpPr/>
          <p:nvPr/>
        </p:nvSpPr>
        <p:spPr>
          <a:xfrm>
            <a:off x="1016841" y="4812397"/>
            <a:ext cx="35669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https://nvlpubs.nist.gov/nistpubs/SpecialPublications/NIST.SP.800-57pt1r5.pdf</a:t>
            </a:r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9" name="Graphic 8" descr="Books">
            <a:extLst>
              <a:ext uri="{FF2B5EF4-FFF2-40B4-BE49-F238E27FC236}">
                <a16:creationId xmlns:a16="http://schemas.microsoft.com/office/drawing/2014/main" id="{A6BCF122-788E-4848-9B4D-880F388AA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860" y="487043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A82B0E63-D2A4-442F-84F3-1242230A4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Applications of ECC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EBAF2C1-F8AD-4C1D-88CB-9DD8AFC31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344" y="1063285"/>
            <a:ext cx="11639128" cy="4967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/>
              <a:t>Many devices are small and have limited storage and computational power</a:t>
            </a:r>
          </a:p>
          <a:p>
            <a:pPr>
              <a:lnSpc>
                <a:spcPct val="150000"/>
              </a:lnSpc>
            </a:pPr>
            <a:r>
              <a:rPr lang="en-US" altLang="en-US" sz="2800"/>
              <a:t>Where can we apply ECC?</a:t>
            </a:r>
          </a:p>
          <a:p>
            <a:pPr lvl="1">
              <a:lnSpc>
                <a:spcPct val="150000"/>
              </a:lnSpc>
            </a:pPr>
            <a:r>
              <a:rPr lang="en-US" altLang="en-US" sz="2400" b="1"/>
              <a:t>Wireless communication devices</a:t>
            </a:r>
          </a:p>
          <a:p>
            <a:pPr lvl="1">
              <a:lnSpc>
                <a:spcPct val="150000"/>
              </a:lnSpc>
            </a:pPr>
            <a:r>
              <a:rPr lang="en-US" altLang="en-US" sz="2400"/>
              <a:t>Smart cards</a:t>
            </a:r>
          </a:p>
          <a:p>
            <a:pPr lvl="1">
              <a:lnSpc>
                <a:spcPct val="150000"/>
              </a:lnSpc>
            </a:pPr>
            <a:r>
              <a:rPr lang="en-US" altLang="en-US" sz="2400"/>
              <a:t>Web servers that need to handle many encryption sessions</a:t>
            </a:r>
          </a:p>
          <a:p>
            <a:pPr lvl="1">
              <a:lnSpc>
                <a:spcPct val="150000"/>
              </a:lnSpc>
            </a:pPr>
            <a:r>
              <a:rPr lang="en-US" altLang="en-US" sz="2400" b="1"/>
              <a:t>Any application where security is needed but lacks the power, storage and computational power that is necessary for our current cryptosystems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A44EA48-9FBE-445B-9871-C5966C7B0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Benefits of ECC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7B04DFB7-156F-475E-8EFF-F87E1E796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76123"/>
            <a:ext cx="11277600" cy="4967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/>
              <a:t>Same benefits of the other cryptosystems: confidentiality, integrity, authentication and non-repudiation but…</a:t>
            </a:r>
          </a:p>
          <a:p>
            <a:pPr>
              <a:lnSpc>
                <a:spcPct val="150000"/>
              </a:lnSpc>
            </a:pPr>
            <a:r>
              <a:rPr lang="en-US" altLang="en-US"/>
              <a:t>Shorter key lengths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Encryption, Decryption and Signature Verification speed up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Storage and bandwidth savings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B7E0F578-ACEA-4DF9-80DF-70D293662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a typeface="新細明體" panose="020B0604030504040204" pitchFamily="18" charset="-120"/>
              </a:rPr>
              <a:t>Summary of ECC</a:t>
            </a:r>
            <a:endParaRPr lang="en-AU" altLang="zh-TW" b="1">
              <a:solidFill>
                <a:schemeClr val="accent2"/>
              </a:solidFill>
              <a:ea typeface="新細明體" panose="020B0604030504040204" pitchFamily="18" charset="-120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5AACC96-9AB4-449F-B9FF-B8A17728F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8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problem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” analogous to discrete log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Q=kG, where Q,G belong to a prime curve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en-US" b="1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,G  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“easy” to compute Q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given Q,G  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“hard” to find k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	 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known as the elliptic curve logarithm problem</a:t>
            </a:r>
          </a:p>
          <a:p>
            <a:pPr lvl="2">
              <a:lnSpc>
                <a:spcPct val="15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 must be large enough</a:t>
            </a:r>
            <a:endParaRPr lang="en-US" altLang="zh-TW" sz="2800" b="1">
              <a:latin typeface="Times New Roman" panose="02020603050405020304" pitchFamily="18" charset="0"/>
              <a:ea typeface="新細明體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ECC security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relies on elliptic curve logarithm problem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factoring, can use much smaller key sizes than with RSA </a:t>
            </a:r>
            <a:r>
              <a:rPr lang="en-US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" panose="05000000000000000000" pitchFamily="2" charset="2"/>
              <a:buChar char="è"/>
            </a:pPr>
            <a:r>
              <a:rPr lang="en-US" altLang="en-US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similar security ECC offers significant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computational advantages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608" y="260648"/>
            <a:ext cx="8229600" cy="553998"/>
          </a:xfrm>
        </p:spPr>
        <p:txBody>
          <a:bodyPr wrap="square">
            <a:noAutofit/>
          </a:bodyPr>
          <a:lstStyle/>
          <a:p>
            <a:r>
              <a:rPr lang="en-US" altLang="en-US" sz="3600">
                <a:ea typeface="ヒラギノ角ゴ Pro W3" charset="-128"/>
              </a:rPr>
              <a:t>ElGamal cipher</a:t>
            </a:r>
            <a:endParaRPr 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/>
              <p:nvPr/>
            </p:nvSpPr>
            <p:spPr>
              <a:xfrm>
                <a:off x="1524000" y="1202743"/>
                <a:ext cx="9144000" cy="2523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/>
                  <a:t>Encryption message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/>
                  <a:t>(using 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b="1">
                    <a:solidFill>
                      <a:schemeClr val="accent2"/>
                    </a:solidFill>
                  </a:rPr>
                  <a:t> </a:t>
                </a:r>
                <a:r>
                  <a:rPr lang="en-US" b="1"/>
                  <a:t>)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ea typeface="Cambria Math" panose="02040503050406030204" pitchFamily="18" charset="0"/>
                  </a:rPr>
                  <a:t>Choose a random number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3000" i="1">
                        <a:solidFill>
                          <a:srgbClr val="33CC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3000">
                    <a:ea typeface="Cambria Math" panose="02040503050406030204" pitchFamily="18" charset="0"/>
                  </a:rPr>
                  <a:t> </a:t>
                </a:r>
                <a:r>
                  <a:rPr lang="en-US" sz="300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why?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3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/>
                  <a:t>Output cipher message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202743"/>
                <a:ext cx="9144000" cy="2523768"/>
              </a:xfrm>
              <a:prstGeom prst="rect">
                <a:avLst/>
              </a:prstGeom>
              <a:blipFill>
                <a:blip r:embed="rId3"/>
                <a:stretch>
                  <a:fillRect l="-1333" t="-2415" r="-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7353B1-5014-4348-847E-BDDB334A9FA2}"/>
              </a:ext>
            </a:extLst>
          </p:cNvPr>
          <p:cNvSpPr txBox="1"/>
          <p:nvPr/>
        </p:nvSpPr>
        <p:spPr>
          <a:xfrm>
            <a:off x="5159897" y="1484785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86389-A901-4EA2-B046-CE80DBDDD166}"/>
                  </a:ext>
                </a:extLst>
              </p:cNvPr>
              <p:cNvSpPr/>
              <p:nvPr/>
            </p:nvSpPr>
            <p:spPr>
              <a:xfrm>
                <a:off x="1559496" y="4008552"/>
                <a:ext cx="8496944" cy="1931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b="1"/>
                  <a:t>Decryption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b="1"/>
                  <a:t> (using secret key </a:t>
                </a:r>
                <a14:m>
                  <m:oMath xmlns:m="http://schemas.openxmlformats.org/officeDocument/2006/math">
                    <m:r>
                      <a:rPr lang="en-US" sz="3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b="1"/>
                  <a:t> 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 </a:t>
                </a:r>
                <a:r>
                  <a:rPr lang="en-US" sz="3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3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3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3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3400" i="1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3400">
                    <a:cs typeface="Times New Roman" panose="02020603050405020304" pitchFamily="18" charset="0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3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86389-A901-4EA2-B046-CE80DBDDD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4008552"/>
                <a:ext cx="8496944" cy="1931876"/>
              </a:xfrm>
              <a:prstGeom prst="rect">
                <a:avLst/>
              </a:prstGeom>
              <a:blipFill>
                <a:blip r:embed="rId4"/>
                <a:stretch>
                  <a:fillRect l="-1722" t="-4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35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238335" y="3772948"/>
            <a:ext cx="3501440" cy="1917646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algn="ctr">
              <a:spcBef>
                <a:spcPts val="74"/>
              </a:spcBef>
            </a:pP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r>
              <a:rPr sz="2400" spc="96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40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80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36270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76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92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59196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65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43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86394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59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87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18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8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15314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</a:p>
        </p:txBody>
      </p:sp>
      <p:sp>
        <p:nvSpPr>
          <p:cNvPr id="4" name="object 4"/>
          <p:cNvSpPr/>
          <p:nvPr/>
        </p:nvSpPr>
        <p:spPr>
          <a:xfrm>
            <a:off x="10444255" y="1840996"/>
            <a:ext cx="1446361" cy="976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413777" y="1979277"/>
            <a:ext cx="956107" cy="976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887707" y="1429654"/>
            <a:ext cx="8176670" cy="1364492"/>
          </a:xfrm>
          <a:custGeom>
            <a:avLst/>
            <a:gdLst/>
            <a:ahLst/>
            <a:cxnLst/>
            <a:rect l="l" t="t" r="r" b="b"/>
            <a:pathLst>
              <a:path w="8404860" h="762000">
                <a:moveTo>
                  <a:pt x="0" y="190500"/>
                </a:moveTo>
                <a:lnTo>
                  <a:pt x="8023859" y="190500"/>
                </a:lnTo>
                <a:lnTo>
                  <a:pt x="8023859" y="0"/>
                </a:lnTo>
                <a:lnTo>
                  <a:pt x="8404860" y="381000"/>
                </a:lnTo>
                <a:lnTo>
                  <a:pt x="8023859" y="762000"/>
                </a:lnTo>
                <a:lnTo>
                  <a:pt x="8023859" y="571500"/>
                </a:lnTo>
                <a:lnTo>
                  <a:pt x="0" y="57150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1997952" y="2784588"/>
            <a:ext cx="8854874" cy="1364492"/>
          </a:xfrm>
          <a:custGeom>
            <a:avLst/>
            <a:gdLst/>
            <a:ahLst/>
            <a:cxnLst/>
            <a:rect l="l" t="t" r="r" b="b"/>
            <a:pathLst>
              <a:path w="8354695" h="762000">
                <a:moveTo>
                  <a:pt x="8354568" y="571500"/>
                </a:moveTo>
                <a:lnTo>
                  <a:pt x="381000" y="571500"/>
                </a:lnTo>
                <a:lnTo>
                  <a:pt x="381000" y="762000"/>
                </a:lnTo>
                <a:lnTo>
                  <a:pt x="0" y="381000"/>
                </a:lnTo>
                <a:lnTo>
                  <a:pt x="381000" y="0"/>
                </a:lnTo>
                <a:lnTo>
                  <a:pt x="381000" y="190500"/>
                </a:lnTo>
                <a:lnTo>
                  <a:pt x="8354568" y="190500"/>
                </a:lnTo>
                <a:lnTo>
                  <a:pt x="8354568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91431" y="955770"/>
            <a:ext cx="10981219" cy="794492"/>
          </a:xfrm>
          <a:prstGeom prst="rect">
            <a:avLst/>
          </a:prstGeom>
        </p:spPr>
        <p:txBody>
          <a:bodyPr vert="horz" wrap="square" lIns="0" tIns="29888" rIns="0" bIns="0" rtlCol="0">
            <a:spAutoFit/>
          </a:bodyPr>
          <a:lstStyle/>
          <a:p>
            <a:pPr>
              <a:spcBef>
                <a:spcPts val="235"/>
              </a:spcBef>
            </a:pPr>
            <a:r>
              <a:rPr lang="en-US" sz="2400">
                <a:latin typeface="Cambria Math"/>
                <a:cs typeface="Cambria Math"/>
              </a:rPr>
              <a:t>p</a:t>
            </a:r>
            <a:r>
              <a:rPr sz="2400">
                <a:latin typeface="Cambria Math"/>
                <a:cs typeface="Cambria Math"/>
              </a:rPr>
              <a:t> =</a:t>
            </a:r>
            <a:r>
              <a:rPr sz="2400" spc="-99">
                <a:latin typeface="Cambria Math"/>
                <a:cs typeface="Cambria Math"/>
              </a:rPr>
              <a:t> </a:t>
            </a:r>
            <a:r>
              <a:rPr sz="2400">
                <a:latin typeface="Cambria Math"/>
                <a:cs typeface="Cambria Math"/>
              </a:rPr>
              <a:t>1606938044258990275541962092341162602522202993782792835301301</a:t>
            </a:r>
          </a:p>
          <a:p>
            <a:pPr marR="367045">
              <a:spcBef>
                <a:spcPts val="165"/>
              </a:spcBef>
            </a:pPr>
            <a:r>
              <a:rPr sz="2400">
                <a:latin typeface="Cambria Math"/>
                <a:cs typeface="Cambria Math"/>
              </a:rPr>
              <a:t>𝑔  =</a:t>
            </a:r>
            <a:r>
              <a:rPr sz="2400" spc="-125">
                <a:latin typeface="Cambria Math"/>
                <a:cs typeface="Cambria Math"/>
              </a:rPr>
              <a:t> </a:t>
            </a:r>
            <a:r>
              <a:rPr sz="2400">
                <a:latin typeface="Cambria Math"/>
                <a:cs typeface="Cambria Math"/>
              </a:rPr>
              <a:t>123456789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49256" y="3777802"/>
            <a:ext cx="2942744" cy="1917646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504337">
              <a:spcBef>
                <a:spcPts val="74"/>
              </a:spcBef>
            </a:pP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𝑏</a:t>
            </a:r>
            <a:r>
              <a:rPr sz="2400" spc="92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36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13191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29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98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88025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73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26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68283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67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3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94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24680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74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27623" y="1724275"/>
            <a:ext cx="8108837" cy="656234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2400" spc="37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sz="2400" spc="55" baseline="27777">
                <a:solidFill>
                  <a:srgbClr val="FF0000"/>
                </a:solidFill>
                <a:latin typeface="Cambria Math"/>
                <a:cs typeface="Cambria Math"/>
              </a:rPr>
              <a:t>𝑎 </a:t>
            </a:r>
            <a:r>
              <a:rPr sz="2400">
                <a:solidFill>
                  <a:srgbClr val="FF0000"/>
                </a:solidFill>
                <a:latin typeface="Segoe UI"/>
                <a:cs typeface="Segoe UI"/>
              </a:rPr>
              <a:t>mod </a:t>
            </a:r>
            <a:r>
              <a:rPr lang="en-US" sz="2400">
                <a:solidFill>
                  <a:srgbClr val="FF0000"/>
                </a:solidFill>
                <a:latin typeface="Segoe UI"/>
                <a:cs typeface="Segoe UI"/>
              </a:rPr>
              <a:t>p</a:t>
            </a: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>
                <a:latin typeface="Cambria Math"/>
                <a:cs typeface="Cambria Math"/>
              </a:rPr>
              <a:t>=</a:t>
            </a:r>
            <a:r>
              <a:rPr sz="1800" spc="-84">
                <a:latin typeface="Cambria Math"/>
                <a:cs typeface="Cambria Math"/>
              </a:rPr>
              <a:t> </a:t>
            </a:r>
            <a:r>
              <a:rPr sz="1800" spc="-4">
                <a:latin typeface="Cambria Math"/>
                <a:cs typeface="Cambria Math"/>
              </a:rPr>
              <a:t>78467374529422653579754596319852702575499692980085777948593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8990" y="5337548"/>
            <a:ext cx="4288496" cy="994788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2400" spc="44">
                <a:solidFill>
                  <a:schemeClr val="accent2"/>
                </a:solidFill>
                <a:latin typeface="Cambria Math"/>
                <a:cs typeface="Cambria Math"/>
              </a:rPr>
              <a:t>𝑔</a:t>
            </a:r>
            <a:r>
              <a:rPr sz="2400" spc="65" baseline="27777">
                <a:solidFill>
                  <a:schemeClr val="accent2"/>
                </a:solidFill>
                <a:latin typeface="Cambria Math"/>
                <a:cs typeface="Cambria Math"/>
              </a:rPr>
              <a:t>𝑎𝑏 </a:t>
            </a:r>
            <a:r>
              <a:rPr sz="2400">
                <a:solidFill>
                  <a:schemeClr val="accent2"/>
                </a:solidFill>
                <a:latin typeface="Segoe UI"/>
                <a:cs typeface="Segoe UI"/>
              </a:rPr>
              <a:t>mod </a:t>
            </a:r>
            <a:r>
              <a:rPr lang="en-US" sz="2400">
                <a:solidFill>
                  <a:schemeClr val="accent2"/>
                </a:solidFill>
                <a:latin typeface="Segoe UI"/>
                <a:cs typeface="Segoe UI"/>
              </a:rPr>
              <a:t>p</a:t>
            </a:r>
            <a:r>
              <a:rPr sz="2400">
                <a:solidFill>
                  <a:schemeClr val="accent2"/>
                </a:solidFill>
                <a:latin typeface="Cambria Math"/>
                <a:cs typeface="Cambria Math"/>
              </a:rPr>
              <a:t> =</a:t>
            </a:r>
            <a:r>
              <a:rPr sz="2400" spc="168">
                <a:solidFill>
                  <a:schemeClr val="accent2"/>
                </a:solidFill>
                <a:latin typeface="Cambria Math"/>
                <a:cs typeface="Cambria Math"/>
              </a:rPr>
              <a:t> </a:t>
            </a:r>
            <a:r>
              <a:rPr sz="2000" spc="-4">
                <a:solidFill>
                  <a:schemeClr val="accent2"/>
                </a:solidFill>
                <a:latin typeface="Cambria Math"/>
                <a:cs typeface="Cambria Math"/>
              </a:rPr>
              <a:t>437452857085801785219961443000845969831329749878767465041215</a:t>
            </a:r>
            <a:endParaRPr sz="2000">
              <a:solidFill>
                <a:schemeClr val="accent2"/>
              </a:solidFill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9675" y="3137084"/>
            <a:ext cx="7886820" cy="669058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 algn="r">
              <a:spcBef>
                <a:spcPts val="77"/>
              </a:spcBef>
            </a:pPr>
            <a:r>
              <a:rPr lang="en-US" sz="2400">
                <a:latin typeface="Cambria Math"/>
                <a:cs typeface="Cambria Math"/>
              </a:rPr>
              <a:t> </a:t>
            </a:r>
            <a:r>
              <a:rPr lang="en-US" sz="2400" spc="33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lang="en-US" sz="2400" spc="49" baseline="27777">
                <a:solidFill>
                  <a:srgbClr val="FF0000"/>
                </a:solidFill>
                <a:latin typeface="Cambria Math"/>
                <a:cs typeface="Cambria Math"/>
              </a:rPr>
              <a:t>𝑏 </a:t>
            </a:r>
            <a:r>
              <a:rPr lang="en-US" sz="2400" spc="-4">
                <a:solidFill>
                  <a:srgbClr val="FF0000"/>
                </a:solidFill>
                <a:latin typeface="Segoe UI"/>
                <a:cs typeface="Segoe UI"/>
              </a:rPr>
              <a:t>mod</a:t>
            </a:r>
            <a:r>
              <a:rPr lang="en-US" sz="2400" spc="-59">
                <a:solidFill>
                  <a:srgbClr val="FF0000"/>
                </a:solidFill>
                <a:latin typeface="Segoe UI"/>
                <a:cs typeface="Segoe UI"/>
              </a:rPr>
              <a:t> p =</a:t>
            </a:r>
          </a:p>
          <a:p>
            <a:pPr marL="28019">
              <a:spcBef>
                <a:spcPts val="77"/>
              </a:spcBef>
            </a:pPr>
            <a:r>
              <a:rPr sz="1800" spc="-4">
                <a:latin typeface="Cambria Math"/>
                <a:cs typeface="Cambria Math"/>
              </a:rPr>
              <a:t>560048104293218128667441021342483133802626271394299410128798</a:t>
            </a:r>
            <a:endParaRPr sz="1800">
              <a:solidFill>
                <a:srgbClr val="FF0000"/>
              </a:solidFill>
              <a:latin typeface="Cambria Math"/>
              <a:cs typeface="Cambria Math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B90D442-30E4-4422-8D75-F4E782E09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9862" y="-19400"/>
            <a:ext cx="9694690" cy="914400"/>
          </a:xfrm>
        </p:spPr>
        <p:txBody>
          <a:bodyPr/>
          <a:lstStyle/>
          <a:p>
            <a:r>
              <a:rPr lang="en-US" altLang="en-US"/>
              <a:t>Diffie-Hellman exchange Protocol (DHE)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864E10-68F0-4952-8991-253E0C882649}"/>
                  </a:ext>
                </a:extLst>
              </p:cNvPr>
              <p:cNvSpPr/>
              <p:nvPr/>
            </p:nvSpPr>
            <p:spPr>
              <a:xfrm>
                <a:off x="250902" y="5690594"/>
                <a:ext cx="2237920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pc="44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(</m:t>
                            </m:r>
                            <m:r>
                              <a:rPr lang="en-US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𝑏</m:t>
                            </m:r>
                          </m:sup>
                        </m:sSup>
                        <m:r>
                          <a:rPr lang="en-US" b="0" i="1" spc="44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pc="44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pc="65" baseline="27777">
                    <a:solidFill>
                      <a:schemeClr val="accent2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𝑚𝑜𝑑</m:t>
                    </m:r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𝑝</m:t>
                    </m:r>
                  </m:oMath>
                </a14:m>
                <a:r>
                  <a:rPr lang="en-US" spc="65" baseline="27777">
                    <a:solidFill>
                      <a:schemeClr val="accent2"/>
                    </a:solidFill>
                    <a:latin typeface="Cambria Math"/>
                    <a:cs typeface="Cambria Math"/>
                  </a:rPr>
                  <a:t> </a:t>
                </a:r>
                <a:endParaRPr lang="en-US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864E10-68F0-4952-8991-253E0C882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02" y="5690594"/>
                <a:ext cx="2237920" cy="530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D79F5F-408F-4E1E-BE9B-11450CB0F8EA}"/>
                  </a:ext>
                </a:extLst>
              </p:cNvPr>
              <p:cNvSpPr/>
              <p:nvPr/>
            </p:nvSpPr>
            <p:spPr>
              <a:xfrm>
                <a:off x="9207033" y="5756218"/>
                <a:ext cx="2210733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pc="44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(</m:t>
                              </m:r>
                              <m:r>
                                <a:rPr lang="en-US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b="0" i="1" spc="44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pc="44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𝑏</m:t>
                          </m:r>
                        </m:sup>
                      </m:sSup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D79F5F-408F-4E1E-BE9B-11450CB0F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033" y="5756218"/>
                <a:ext cx="2210733" cy="530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12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937AA94-D255-4782-A30E-2D982014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Computational hardness assumptions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object 4">
                <a:extLst>
                  <a:ext uri="{FF2B5EF4-FFF2-40B4-BE49-F238E27FC236}">
                    <a16:creationId xmlns:a16="http://schemas.microsoft.com/office/drawing/2014/main" id="{EC46DCCB-103D-4701-9DB1-A9AF0C14956B}"/>
                  </a:ext>
                </a:extLst>
              </p:cNvPr>
              <p:cNvSpPr txBox="1"/>
              <p:nvPr/>
            </p:nvSpPr>
            <p:spPr>
              <a:xfrm>
                <a:off x="980899" y="1432072"/>
                <a:ext cx="8213977" cy="460318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431800" indent="-343535">
                  <a:spcBef>
                    <a:spcPts val="95"/>
                  </a:spcBef>
                  <a:buSzPct val="89285"/>
                  <a:buFont typeface="Arial"/>
                  <a:buChar char="•"/>
                  <a:tabLst>
                    <a:tab pos="431800" algn="l"/>
                    <a:tab pos="432434" algn="l"/>
                    <a:tab pos="10024745" algn="l"/>
                  </a:tabLst>
                </a:pPr>
                <a:r>
                  <a:rPr lang="en-US" b="1" spc="-10">
                    <a:latin typeface="Segoe UI Light"/>
                    <a:cs typeface="Segoe UI Light"/>
                  </a:rPr>
                  <a:t> </a:t>
                </a:r>
                <a:r>
                  <a:rPr lang="en-US" b="1" spc="-15">
                    <a:latin typeface="Segoe UI Light"/>
                    <a:cs typeface="Segoe UI Light"/>
                  </a:rPr>
                  <a:t>Integer factorization Problem ;</a:t>
                </a:r>
              </a:p>
              <a:p>
                <a:pPr marL="88265"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:r>
                  <a:rPr lang="en-US" spc="20">
                    <a:latin typeface="Cambria Math"/>
                    <a:cs typeface="Cambria Math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i="1" spc="20" smtClean="0">
                        <a:latin typeface="Cambria Math" panose="02040503050406030204" pitchFamily="18" charset="0"/>
                        <a:cs typeface="Cambria Math"/>
                      </a:rPr>
                      <m:t>𝑛</m:t>
                    </m:r>
                    <m:r>
                      <a:rPr lang="en-US" b="0" i="1" spc="2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(=</m:t>
                    </m:r>
                    <m:r>
                      <a:rPr lang="en-US" i="1" spc="165" baseline="27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i="1" spc="-5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𝑝</m:t>
                    </m:r>
                    <m:r>
                      <a:rPr lang="en-US" i="1" spc="-5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.</m:t>
                    </m:r>
                    <m:r>
                      <a:rPr lang="en-US" i="1" spc="-5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𝑞</m:t>
                    </m:r>
                    <m:r>
                      <a:rPr lang="en-US" b="0" i="1" spc="-5" dirty="0" smtClean="0">
                        <a:latin typeface="Cambria Math" panose="02040503050406030204" pitchFamily="18" charset="0"/>
                        <a:cs typeface="Cambria Math"/>
                      </a:rPr>
                      <m:t>)</m:t>
                    </m:r>
                    <m:r>
                      <a:rPr lang="en-US" i="1" spc="-5" dirty="0" smtClean="0">
                        <a:latin typeface="Cambria Math" panose="02040503050406030204" pitchFamily="18" charset="0"/>
                        <a:cs typeface="Cambria Math"/>
                      </a:rPr>
                      <m:t>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 (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)=(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−1)(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−1</m:t>
                    </m:r>
                  </m:oMath>
                </a14:m>
                <a:r>
                  <a:rPr lang="en-US" i="0">
                    <a:latin typeface="+mj-lt"/>
                    <a:cs typeface="Cambria Math"/>
                    <a:sym typeface="Euclid Symbol" panose="05050102010706020507" pitchFamily="18" charset="2"/>
                  </a:rPr>
                  <a:t>)</a:t>
                </a:r>
                <a:endParaRPr lang="en-US">
                  <a:latin typeface="Cambria Math"/>
                  <a:cs typeface="Cambria Math"/>
                </a:endParaRPr>
              </a:p>
              <a:p>
                <a:pPr marL="88265"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:endParaRPr lang="en-US" b="1" spc="-10">
                  <a:latin typeface="Segoe UI Light"/>
                  <a:cs typeface="Segoe UI Light"/>
                </a:endParaRPr>
              </a:p>
              <a:p>
                <a:pPr marL="431800" indent="-343535">
                  <a:spcBef>
                    <a:spcPts val="95"/>
                  </a:spcBef>
                  <a:buSzPct val="89285"/>
                  <a:buFont typeface="Arial"/>
                  <a:buChar char="•"/>
                  <a:tabLst>
                    <a:tab pos="431800" algn="l"/>
                    <a:tab pos="432434" algn="l"/>
                    <a:tab pos="10024745" algn="l"/>
                  </a:tabLst>
                </a:pPr>
                <a:r>
                  <a:rPr lang="en-US" b="1" spc="-10">
                    <a:latin typeface="Segoe UI Light"/>
                    <a:cs typeface="Segoe UI Light"/>
                  </a:rPr>
                  <a:t>Discrete </a:t>
                </a:r>
                <a:r>
                  <a:rPr lang="en-US" b="1" spc="-5">
                    <a:latin typeface="Segoe UI Light"/>
                    <a:cs typeface="Segoe UI Light"/>
                  </a:rPr>
                  <a:t>Log</a:t>
                </a:r>
                <a:r>
                  <a:rPr lang="en-US" b="1" spc="175">
                    <a:latin typeface="Segoe UI Light"/>
                    <a:cs typeface="Segoe UI Light"/>
                  </a:rPr>
                  <a:t> </a:t>
                </a:r>
                <a:r>
                  <a:rPr lang="en-US" b="1" spc="-15">
                    <a:latin typeface="Segoe UI Light"/>
                    <a:cs typeface="Segoe UI Light"/>
                  </a:rPr>
                  <a:t>Problem</a:t>
                </a:r>
                <a:r>
                  <a:rPr lang="en-US" b="1" spc="10">
                    <a:latin typeface="Segoe UI Light"/>
                    <a:cs typeface="Segoe UI Light"/>
                  </a:rPr>
                  <a:t> </a:t>
                </a:r>
                <a:r>
                  <a:rPr lang="en-US" b="1" spc="-5">
                    <a:latin typeface="Segoe UI Light"/>
                    <a:cs typeface="Segoe UI Light"/>
                  </a:rPr>
                  <a:t>(DLP): </a:t>
                </a:r>
              </a:p>
              <a:p>
                <a:pPr marL="88265" algn="ctr"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pc="20" smtClean="0">
                          <a:latin typeface="Cambria Math" panose="02040503050406030204" pitchFamily="18" charset="0"/>
                          <a:cs typeface="Cambria Math"/>
                        </a:rPr>
                        <m:t>𝑔</m:t>
                      </m:r>
                      <m:r>
                        <a:rPr lang="en-US" sz="3000" i="1" spc="20" smtClean="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sz="3000" b="0" i="1" spc="2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sz="3000" b="0" i="1" spc="20" smtClean="0">
                          <a:latin typeface="Cambria Math" panose="02040503050406030204" pitchFamily="18" charset="0"/>
                          <a:cs typeface="Cambria Math"/>
                        </a:rPr>
                        <m:t>,</m:t>
                      </m:r>
                      <m:r>
                        <a:rPr lang="en-US" sz="3000" i="1" spc="20" smtClean="0">
                          <a:latin typeface="Cambria Math" panose="02040503050406030204" pitchFamily="18" charset="0"/>
                          <a:cs typeface="Cambria Math"/>
                        </a:rPr>
                        <m:t>𝑦</m:t>
                      </m:r>
                      <m:r>
                        <a:rPr lang="en-US" sz="3000" i="1" spc="20" smtClean="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000" b="0" i="1" spc="11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3000" i="1" spc="110" smtClean="0">
                              <a:latin typeface="Cambria Math" panose="02040503050406030204" pitchFamily="18" charset="0"/>
                              <a:cs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sz="3000" b="0" i="1" spc="110" smtClean="0">
                              <a:latin typeface="Cambria Math" panose="02040503050406030204" pitchFamily="18" charset="0"/>
                              <a:cs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sz="3000" i="1" spc="165" baseline="2710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3000" i="1" spc="-5" dirty="0">
                          <a:latin typeface="Cambria Math" panose="02040503050406030204" pitchFamily="18" charset="0"/>
                          <a:cs typeface="Cambria Math"/>
                        </a:rPr>
                        <m:t>↦</m:t>
                      </m:r>
                      <m:r>
                        <a:rPr lang="en-US" sz="3000" i="1" spc="-225" dirty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3000" i="1" spc="-5" dirty="0">
                          <a:latin typeface="Cambria Math" panose="02040503050406030204" pitchFamily="18" charset="0"/>
                          <a:cs typeface="Cambria Math"/>
                        </a:rPr>
                        <m:t>𝑥</m:t>
                      </m:r>
                    </m:oMath>
                  </m:oMathPara>
                </a14:m>
                <a:endParaRPr lang="en-US" sz="3000">
                  <a:latin typeface="Cambria Math"/>
                  <a:cs typeface="Cambria Math"/>
                </a:endParaRPr>
              </a:p>
              <a:p>
                <a:pPr>
                  <a:spcBef>
                    <a:spcPts val="5"/>
                  </a:spcBef>
                  <a:buFont typeface="Arial"/>
                  <a:buChar char="•"/>
                </a:pPr>
                <a:endParaRPr lang="en-US" sz="3500">
                  <a:latin typeface="Cambria Math"/>
                  <a:cs typeface="Cambria Math"/>
                </a:endParaRPr>
              </a:p>
              <a:p>
                <a:pPr marL="431800" indent="-343535">
                  <a:buSzPct val="89285"/>
                  <a:buFont typeface="Arial"/>
                  <a:buChar char="•"/>
                  <a:tabLst>
                    <a:tab pos="431800" algn="l"/>
                    <a:tab pos="432434" algn="l"/>
                  </a:tabLst>
                </a:pPr>
                <a:r>
                  <a:rPr lang="en-US" b="1" spc="-5">
                    <a:latin typeface="Segoe UI Light"/>
                    <a:cs typeface="Segoe UI Light"/>
                  </a:rPr>
                  <a:t>Diffie-Hellman </a:t>
                </a:r>
                <a:r>
                  <a:rPr lang="en-US" b="1" spc="-15">
                    <a:latin typeface="Segoe UI Light"/>
                    <a:cs typeface="Segoe UI Light"/>
                  </a:rPr>
                  <a:t>Problem </a:t>
                </a:r>
                <a:r>
                  <a:rPr lang="en-US" b="1" spc="-5">
                    <a:latin typeface="Segoe UI Light"/>
                    <a:cs typeface="Segoe UI Light"/>
                  </a:rPr>
                  <a:t>(DHP): </a:t>
                </a:r>
              </a:p>
              <a:p>
                <a:pPr marL="88265" algn="ctr">
                  <a:buSzPct val="89285"/>
                  <a:tabLst>
                    <a:tab pos="431800" algn="l"/>
                    <a:tab pos="432434" algn="l"/>
                  </a:tabLst>
                </a:pPr>
                <a:endParaRPr lang="en-US" spc="-5">
                  <a:latin typeface="Segoe UI Light"/>
                  <a:cs typeface="Segoe UI Light"/>
                </a:endParaRPr>
              </a:p>
              <a:p>
                <a:pPr marL="88265" algn="ctr">
                  <a:buSzPct val="89285"/>
                  <a:tabLst>
                    <a:tab pos="431800" algn="l"/>
                    <a:tab pos="432434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15" dirty="0" smtClean="0">
                          <a:latin typeface="Cambria Math" panose="02040503050406030204" pitchFamily="18" charset="0"/>
                          <a:cs typeface="Cambria Math"/>
                        </a:rPr>
                        <m:t>𝑔</m:t>
                      </m:r>
                      <m:r>
                        <a:rPr lang="en-US" i="1" spc="15">
                          <a:latin typeface="Cambria Math" panose="02040503050406030204" pitchFamily="18" charset="0"/>
                          <a:cs typeface="Cambria Math"/>
                        </a:rPr>
                        <m:t>,</m:t>
                      </m:r>
                      <m:r>
                        <a:rPr lang="en-US" b="0" i="1" spc="15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b="0" i="1" spc="15" smtClean="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i="1" spc="15" smtClean="0">
                          <a:latin typeface="Cambria Math" panose="02040503050406030204" pitchFamily="18" charset="0"/>
                          <a:cs typeface="Cambria Math"/>
                        </a:rPr>
                        <m:t>𝐴</m:t>
                      </m:r>
                      <m:r>
                        <a:rPr lang="en-US" i="1" spc="15" smtClean="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r>
                        <a:rPr lang="en-US" i="1" spc="110" smtClean="0">
                          <a:latin typeface="Cambria Math" panose="02040503050406030204" pitchFamily="18" charset="0"/>
                          <a:cs typeface="Cambria Math"/>
                        </a:rPr>
                        <m:t>𝑔</m:t>
                      </m:r>
                      <m:r>
                        <a:rPr lang="en-US" sz="3075" i="1" spc="165" baseline="27100" smtClean="0">
                          <a:latin typeface="Cambria Math" panose="02040503050406030204" pitchFamily="18" charset="0"/>
                          <a:cs typeface="Cambria Math"/>
                        </a:rPr>
                        <m:t>𝑎</m:t>
                      </m:r>
                      <m:r>
                        <a:rPr lang="en-US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b="0" i="1" spc="11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b="0" i="1" spc="110" smtClean="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i="1" spc="110" smtClean="0">
                          <a:latin typeface="Cambria Math" panose="02040503050406030204" pitchFamily="18" charset="0"/>
                          <a:cs typeface="Cambria Math"/>
                        </a:rPr>
                        <m:t>𝐵</m:t>
                      </m:r>
                      <m:r>
                        <a:rPr lang="en-US" i="1" spc="110" smtClean="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pc="8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i="1" spc="80" smtClean="0">
                              <a:latin typeface="Cambria Math" panose="02040503050406030204" pitchFamily="18" charset="0"/>
                              <a:cs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b="0" i="1" spc="80" smtClean="0">
                              <a:latin typeface="Cambria Math" panose="02040503050406030204" pitchFamily="18" charset="0"/>
                              <a:cs typeface="Cambria Math"/>
                            </a:rPr>
                            <m:t>𝑏</m:t>
                          </m:r>
                        </m:sup>
                      </m:sSup>
                      <m:r>
                        <a:rPr lang="en-US" b="0" i="1" spc="80" smtClean="0"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b="0" i="1" spc="8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b="0" i="1" spc="8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sz="3075" i="1" spc="120" baseline="2710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i="1" spc="-5" dirty="0">
                          <a:latin typeface="Cambria Math" panose="02040503050406030204" pitchFamily="18" charset="0"/>
                          <a:cs typeface="Cambria Math"/>
                        </a:rPr>
                        <m:t>↦</m:t>
                      </m:r>
                      <m:r>
                        <a:rPr lang="en-US" i="1" spc="-254" dirty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i="1" spc="95" dirty="0">
                          <a:latin typeface="Cambria Math" panose="02040503050406030204" pitchFamily="18" charset="0"/>
                          <a:cs typeface="Cambria Math"/>
                        </a:rPr>
                        <m:t>𝑔</m:t>
                      </m:r>
                      <m:r>
                        <a:rPr lang="en-US" sz="3075" i="1" spc="142" baseline="27100" dirty="0">
                          <a:latin typeface="Cambria Math" panose="02040503050406030204" pitchFamily="18" charset="0"/>
                          <a:cs typeface="Cambria Math"/>
                        </a:rPr>
                        <m:t>𝑎𝑏</m:t>
                      </m:r>
                    </m:oMath>
                  </m:oMathPara>
                </a14:m>
                <a:endParaRPr lang="en-US" sz="3075" baseline="27100">
                  <a:latin typeface="Cambria Math"/>
                  <a:cs typeface="Cambria Math"/>
                </a:endParaRPr>
              </a:p>
              <a:p>
                <a:pPr>
                  <a:spcBef>
                    <a:spcPts val="45"/>
                  </a:spcBef>
                </a:pPr>
                <a:endParaRPr lang="en-US" sz="3400">
                  <a:latin typeface="Cambria Math"/>
                  <a:cs typeface="Cambria Math"/>
                </a:endParaRPr>
              </a:p>
            </p:txBody>
          </p:sp>
        </mc:Choice>
        <mc:Fallback>
          <p:sp>
            <p:nvSpPr>
              <p:cNvPr id="83" name="object 4">
                <a:extLst>
                  <a:ext uri="{FF2B5EF4-FFF2-40B4-BE49-F238E27FC236}">
                    <a16:creationId xmlns:a16="http://schemas.microsoft.com/office/drawing/2014/main" id="{EC46DCCB-103D-4701-9DB1-A9AF0C14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99" y="1432072"/>
                <a:ext cx="8213977" cy="4603183"/>
              </a:xfrm>
              <a:prstGeom prst="rect">
                <a:avLst/>
              </a:prstGeom>
              <a:blipFill>
                <a:blip r:embed="rId2"/>
                <a:stretch>
                  <a:fillRect l="-1188" t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9F9D1-0A40-4FA9-99F5-02862EE66EFF}"/>
              </a:ext>
            </a:extLst>
          </p:cNvPr>
          <p:cNvCxnSpPr/>
          <p:nvPr/>
        </p:nvCxnSpPr>
        <p:spPr bwMode="auto">
          <a:xfrm flipH="1">
            <a:off x="6384032" y="3266729"/>
            <a:ext cx="144016" cy="324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AF588E-6CFE-4B53-87C3-AEE2537A6954}"/>
              </a:ext>
            </a:extLst>
          </p:cNvPr>
          <p:cNvCxnSpPr/>
          <p:nvPr/>
        </p:nvCxnSpPr>
        <p:spPr bwMode="auto">
          <a:xfrm flipH="1">
            <a:off x="7248128" y="5101386"/>
            <a:ext cx="144016" cy="324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87DA2B6-9139-4C5F-B8AF-0B4A3748B5F7}"/>
              </a:ext>
            </a:extLst>
          </p:cNvPr>
          <p:cNvCxnSpPr/>
          <p:nvPr/>
        </p:nvCxnSpPr>
        <p:spPr bwMode="auto">
          <a:xfrm flipH="1">
            <a:off x="4417236" y="1966260"/>
            <a:ext cx="144016" cy="324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358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567" y="78470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3530" b="1" spc="-74"/>
              <a:t>Man-in-the middle attacks the DHE</a:t>
            </a:r>
            <a:endParaRPr sz="3530" b="1"/>
          </a:p>
        </p:txBody>
      </p:sp>
      <p:sp>
        <p:nvSpPr>
          <p:cNvPr id="4" name="object 4"/>
          <p:cNvSpPr/>
          <p:nvPr/>
        </p:nvSpPr>
        <p:spPr>
          <a:xfrm>
            <a:off x="8939538" y="1079305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1657588" y="1248987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9" y="4309697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3905725" y="3536248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2761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blipFill>
                <a:blip r:embed="rId8"/>
                <a:stretch>
                  <a:fillRect b="-148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032" y="2479382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4310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2798301" y="5499980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blipFill>
                <a:blip r:embed="rId12"/>
                <a:stretch>
                  <a:fillRect l="-1508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1557582" y="4445728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6841060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blipFill>
                <a:blip r:embed="rId12"/>
                <a:stretch>
                  <a:fillRect l="-1000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9430998" y="4167029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641380" y="2948067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A(Putin)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9370495" y="2690972"/>
            <a:ext cx="203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B(Zelensky)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6753387" y="5444066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65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9896" y="1340768"/>
            <a:ext cx="2863688" cy="68840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  <a:tabLst>
                <a:tab pos="2434829" algn="l"/>
              </a:tabLst>
            </a:pPr>
            <a:r>
              <a:rPr sz="4412">
                <a:latin typeface="Segoe UI Light"/>
                <a:cs typeface="Segoe UI Light"/>
              </a:rPr>
              <a:t>can</a:t>
            </a:r>
            <a:r>
              <a:rPr sz="4412" spc="-18">
                <a:latin typeface="Segoe UI Light"/>
                <a:cs typeface="Segoe UI Light"/>
              </a:rPr>
              <a:t> </a:t>
            </a:r>
            <a:r>
              <a:rPr sz="4412" spc="-4">
                <a:latin typeface="Segoe UI Light"/>
                <a:cs typeface="Segoe UI Light"/>
              </a:rPr>
              <a:t>d</a:t>
            </a:r>
            <a:r>
              <a:rPr sz="4412">
                <a:latin typeface="Segoe UI Light"/>
                <a:cs typeface="Segoe UI Light"/>
              </a:rPr>
              <a:t>o</a:t>
            </a:r>
            <a:r>
              <a:rPr sz="4412" spc="-7">
                <a:latin typeface="Segoe UI Light"/>
                <a:cs typeface="Segoe UI Light"/>
              </a:rPr>
              <a:t> </a:t>
            </a:r>
            <a:r>
              <a:rPr sz="4412">
                <a:solidFill>
                  <a:schemeClr val="accent2"/>
                </a:solidFill>
                <a:latin typeface="Cambria Math"/>
                <a:cs typeface="Cambria Math"/>
              </a:rPr>
              <a:t>+</a:t>
            </a:r>
            <a:r>
              <a:rPr sz="4412">
                <a:latin typeface="Cambria Math"/>
                <a:cs typeface="Cambria Math"/>
              </a:rPr>
              <a:t>	−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6399" y="1340769"/>
            <a:ext cx="3751748" cy="2102953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4412" spc="-22">
                <a:solidFill>
                  <a:schemeClr val="accent2"/>
                </a:solidFill>
              </a:rPr>
              <a:t>G</a:t>
            </a:r>
            <a:r>
              <a:rPr sz="4412" spc="-22">
                <a:solidFill>
                  <a:schemeClr val="accent2"/>
                </a:solidFill>
              </a:rPr>
              <a:t>roup</a:t>
            </a:r>
            <a:r>
              <a:rPr sz="4412" spc="-11">
                <a:solidFill>
                  <a:schemeClr val="accent2"/>
                </a:solidFill>
              </a:rPr>
              <a:t> </a:t>
            </a:r>
            <a:r>
              <a:rPr sz="4412" spc="-4"/>
              <a:t>(G,</a:t>
            </a:r>
            <a:r>
              <a:rPr sz="4412" spc="-4">
                <a:latin typeface="Cambria Math"/>
                <a:cs typeface="Cambria Math"/>
              </a:rPr>
              <a:t>+</a:t>
            </a:r>
            <a:r>
              <a:rPr sz="4412" spc="-4"/>
              <a:t>)</a:t>
            </a:r>
            <a:endParaRPr sz="4412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4780"/>
          </a:p>
          <a:p>
            <a:pPr marL="9340">
              <a:tabLst>
                <a:tab pos="1533558" algn="l"/>
              </a:tabLst>
            </a:pPr>
            <a:r>
              <a:rPr lang="en-US" sz="4412" spc="-4"/>
              <a:t>R</a:t>
            </a:r>
            <a:r>
              <a:rPr sz="4412" spc="-4"/>
              <a:t>ing	(R, </a:t>
            </a:r>
            <a:r>
              <a:rPr sz="4412">
                <a:latin typeface="Cambria Math"/>
                <a:cs typeface="Cambria Math"/>
              </a:rPr>
              <a:t>+</a:t>
            </a:r>
            <a:r>
              <a:rPr sz="4412"/>
              <a:t>,</a:t>
            </a:r>
            <a:r>
              <a:rPr sz="4412" spc="-66"/>
              <a:t> </a:t>
            </a:r>
            <a:r>
              <a:rPr sz="4412" spc="-4">
                <a:latin typeface="Cambria Math"/>
                <a:cs typeface="Cambria Math"/>
              </a:rPr>
              <a:t>×</a:t>
            </a:r>
            <a:r>
              <a:rPr sz="4412" spc="-4"/>
              <a:t>)</a:t>
            </a:r>
            <a:endParaRPr sz="4412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8312" y="2820938"/>
            <a:ext cx="3512361" cy="68840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  <a:tabLst>
                <a:tab pos="2436229" algn="l"/>
                <a:tab pos="3101675" algn="l"/>
              </a:tabLst>
            </a:pPr>
            <a:r>
              <a:rPr sz="4412">
                <a:latin typeface="Segoe UI Light"/>
                <a:cs typeface="Segoe UI Light"/>
              </a:rPr>
              <a:t>can </a:t>
            </a:r>
            <a:r>
              <a:rPr sz="4412" spc="-4">
                <a:latin typeface="Segoe UI Light"/>
                <a:cs typeface="Segoe UI Light"/>
              </a:rPr>
              <a:t>d</a:t>
            </a:r>
            <a:r>
              <a:rPr sz="4412">
                <a:latin typeface="Segoe UI Light"/>
                <a:cs typeface="Segoe UI Light"/>
              </a:rPr>
              <a:t>o</a:t>
            </a:r>
            <a:r>
              <a:rPr sz="4412" spc="-22">
                <a:latin typeface="Segoe UI Light"/>
                <a:cs typeface="Segoe UI Light"/>
              </a:rPr>
              <a:t> </a:t>
            </a:r>
            <a:r>
              <a:rPr sz="4412">
                <a:latin typeface="Cambria Math"/>
                <a:cs typeface="Cambria Math"/>
              </a:rPr>
              <a:t>+	−	</a:t>
            </a:r>
            <a:r>
              <a:rPr sz="4412">
                <a:solidFill>
                  <a:srgbClr val="FF0000"/>
                </a:solidFill>
                <a:latin typeface="Cambria Math"/>
                <a:cs typeface="Cambria Math"/>
              </a:rPr>
              <a:t>×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6400" y="4586206"/>
            <a:ext cx="1593425" cy="68840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4412" b="1">
                <a:latin typeface="Segoe UI Light"/>
                <a:cs typeface="Segoe UI Light"/>
              </a:rPr>
              <a:t>F</a:t>
            </a:r>
            <a:r>
              <a:rPr sz="4412" b="1">
                <a:latin typeface="Segoe UI Light"/>
                <a:cs typeface="Segoe UI Light"/>
              </a:rPr>
              <a:t>ield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9824" y="4586206"/>
            <a:ext cx="1904922" cy="68840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</a:pPr>
            <a:r>
              <a:rPr sz="4412" spc="-176">
                <a:latin typeface="Segoe UI Light"/>
                <a:cs typeface="Segoe UI Light"/>
              </a:rPr>
              <a:t>(</a:t>
            </a:r>
            <a:r>
              <a:rPr sz="4412" b="1" spc="-176">
                <a:latin typeface="Segoe UI Light"/>
                <a:cs typeface="Segoe UI Light"/>
              </a:rPr>
              <a:t>F</a:t>
            </a:r>
            <a:r>
              <a:rPr sz="4412" spc="-176">
                <a:latin typeface="Segoe UI Light"/>
                <a:cs typeface="Segoe UI Light"/>
              </a:rPr>
              <a:t>, </a:t>
            </a:r>
            <a:r>
              <a:rPr sz="4412">
                <a:latin typeface="Cambria Math"/>
                <a:cs typeface="Cambria Math"/>
              </a:rPr>
              <a:t>+</a:t>
            </a:r>
            <a:r>
              <a:rPr sz="4412">
                <a:latin typeface="Segoe UI Light"/>
                <a:cs typeface="Segoe UI Light"/>
              </a:rPr>
              <a:t>,</a:t>
            </a:r>
            <a:r>
              <a:rPr sz="4412" spc="114">
                <a:latin typeface="Segoe UI Light"/>
                <a:cs typeface="Segoe UI Light"/>
              </a:rPr>
              <a:t> </a:t>
            </a:r>
            <a:r>
              <a:rPr sz="4412" spc="-4">
                <a:latin typeface="Cambria Math"/>
                <a:cs typeface="Cambria Math"/>
              </a:rPr>
              <a:t>×</a:t>
            </a:r>
            <a:r>
              <a:rPr sz="4412" spc="-4">
                <a:latin typeface="Segoe UI Light"/>
                <a:cs typeface="Segoe UI Light"/>
              </a:rPr>
              <a:t>)</a:t>
            </a:r>
            <a:endParaRPr sz="4412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2238" y="4325057"/>
            <a:ext cx="4201663" cy="1004938"/>
          </a:xfrm>
          <a:prstGeom prst="rect">
            <a:avLst/>
          </a:prstGeom>
        </p:spPr>
        <p:txBody>
          <a:bodyPr vert="horz" wrap="square" lIns="0" tIns="8873" rIns="0" bIns="0" rtlCol="0">
            <a:spAutoFit/>
          </a:bodyPr>
          <a:lstStyle/>
          <a:p>
            <a:pPr marL="9340">
              <a:spcBef>
                <a:spcPts val="70"/>
              </a:spcBef>
              <a:tabLst>
                <a:tab pos="2437163" algn="l"/>
                <a:tab pos="3104009" algn="l"/>
              </a:tabLst>
            </a:pPr>
            <a:r>
              <a:rPr sz="4412">
                <a:latin typeface="Segoe UI Light"/>
                <a:cs typeface="Segoe UI Light"/>
              </a:rPr>
              <a:t>can </a:t>
            </a:r>
            <a:r>
              <a:rPr sz="4412" spc="-4">
                <a:latin typeface="Segoe UI Light"/>
                <a:cs typeface="Segoe UI Light"/>
              </a:rPr>
              <a:t>do</a:t>
            </a:r>
            <a:r>
              <a:rPr sz="4412" spc="-15">
                <a:latin typeface="Segoe UI Light"/>
                <a:cs typeface="Segoe UI Light"/>
              </a:rPr>
              <a:t> </a:t>
            </a:r>
            <a:r>
              <a:rPr sz="4412">
                <a:latin typeface="Cambria Math"/>
                <a:cs typeface="Cambria Math"/>
              </a:rPr>
              <a:t>+	−	</a:t>
            </a:r>
            <a:r>
              <a:rPr sz="4412">
                <a:solidFill>
                  <a:srgbClr val="FF0000"/>
                </a:solidFill>
                <a:latin typeface="Cambria Math"/>
                <a:cs typeface="Cambria Math"/>
              </a:rPr>
              <a:t>×</a:t>
            </a:r>
            <a:r>
              <a:rPr sz="4412" spc="165">
                <a:latin typeface="Cambria Math"/>
                <a:cs typeface="Cambria Math"/>
              </a:rPr>
              <a:t> </a:t>
            </a:r>
            <a:r>
              <a:rPr sz="6472" spc="-4">
                <a:latin typeface="Segoe UI Light"/>
                <a:cs typeface="Segoe UI Light"/>
              </a:rPr>
              <a:t>÷</a:t>
            </a:r>
            <a:endParaRPr sz="6472">
              <a:latin typeface="Segoe UI Light"/>
              <a:cs typeface="Segoe U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0C96137-3E34-471F-B5AD-2949178F6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565" y="87568"/>
            <a:ext cx="727280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/>
              <a:t>Motivations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65EE633-0343-4502-AADD-C3E857D29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045318"/>
              </p:ext>
            </p:extLst>
          </p:nvPr>
        </p:nvGraphicFramePr>
        <p:xfrm>
          <a:off x="4993874" y="3625240"/>
          <a:ext cx="3530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30520" imgH="583920" progId="Equation.DSMT4">
                  <p:embed/>
                </p:oleObj>
              </mc:Choice>
              <mc:Fallback>
                <p:oleObj name="Equation" r:id="rId2" imgW="35305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93874" y="3625240"/>
                        <a:ext cx="3530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057B57D-A107-4560-A8C8-303549A4D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380049"/>
              </p:ext>
            </p:extLst>
          </p:nvPr>
        </p:nvGraphicFramePr>
        <p:xfrm>
          <a:off x="5082774" y="5612790"/>
          <a:ext cx="3352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52680" imgH="533160" progId="Equation.DSMT4">
                  <p:embed/>
                </p:oleObj>
              </mc:Choice>
              <mc:Fallback>
                <p:oleObj name="Equation" r:id="rId4" imgW="3352680" imgH="5331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65EE633-0343-4502-AADD-C3E857D297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2774" y="5612790"/>
                        <a:ext cx="33528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3059700-6FBD-45A5-9339-C88DF4698FF2}"/>
              </a:ext>
            </a:extLst>
          </p:cNvPr>
          <p:cNvSpPr txBox="1"/>
          <p:nvPr/>
        </p:nvSpPr>
        <p:spPr>
          <a:xfrm>
            <a:off x="3731731" y="2029168"/>
            <a:ext cx="5921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lightweight computational overhead?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19" y="2162036"/>
            <a:ext cx="8686333" cy="1288940"/>
          </a:xfrm>
          <a:custGeom>
            <a:avLst/>
            <a:gdLst/>
            <a:ahLst/>
            <a:cxnLst/>
            <a:rect l="l" t="t" r="r" b="b"/>
            <a:pathLst>
              <a:path w="11811000" h="1752600">
                <a:moveTo>
                  <a:pt x="0" y="1752599"/>
                </a:moveTo>
                <a:lnTo>
                  <a:pt x="11811000" y="1752599"/>
                </a:lnTo>
                <a:lnTo>
                  <a:pt x="11811000" y="0"/>
                </a:lnTo>
                <a:lnTo>
                  <a:pt x="0" y="0"/>
                </a:lnTo>
                <a:lnTo>
                  <a:pt x="0" y="17525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" name="object 3"/>
          <p:cNvSpPr txBox="1"/>
          <p:nvPr/>
        </p:nvSpPr>
        <p:spPr>
          <a:xfrm>
            <a:off x="869066" y="2115410"/>
            <a:ext cx="4441705" cy="1014578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R="3736">
              <a:lnSpc>
                <a:spcPct val="110100"/>
              </a:lnSpc>
              <a:spcBef>
                <a:spcPts val="74"/>
              </a:spcBef>
              <a:tabLst>
                <a:tab pos="2159311" algn="l"/>
                <a:tab pos="2959712" algn="l"/>
              </a:tabLst>
            </a:pPr>
            <a:r>
              <a:rPr sz="3089">
                <a:latin typeface="Segoe UI Light"/>
                <a:cs typeface="Segoe UI Light"/>
              </a:rPr>
              <a:t>elliptic</a:t>
            </a:r>
            <a:r>
              <a:rPr sz="3089" spc="7">
                <a:latin typeface="Segoe UI Light"/>
                <a:cs typeface="Segoe UI Light"/>
              </a:rPr>
              <a:t> </a:t>
            </a:r>
            <a:r>
              <a:rPr sz="3089" spc="33">
                <a:latin typeface="Segoe UI Light"/>
                <a:cs typeface="Segoe UI Light"/>
              </a:rPr>
              <a:t>curve	</a:t>
            </a:r>
            <a:r>
              <a:rPr sz="3089" spc="-15">
                <a:latin typeface="Segoe UI Light"/>
                <a:cs typeface="Segoe UI Light"/>
              </a:rPr>
              <a:t>group </a:t>
            </a:r>
            <a:r>
              <a:rPr sz="3089" spc="18">
                <a:latin typeface="Segoe UI Light"/>
                <a:cs typeface="Segoe UI Light"/>
              </a:rPr>
              <a:t>(</a:t>
            </a:r>
            <a:r>
              <a:rPr sz="3089" spc="18">
                <a:latin typeface="Cambria Math"/>
                <a:cs typeface="Cambria Math"/>
              </a:rPr>
              <a:t>𝐸</a:t>
            </a:r>
            <a:r>
              <a:rPr sz="3089" spc="18">
                <a:latin typeface="Segoe UI Light"/>
                <a:cs typeface="Segoe UI Light"/>
              </a:rPr>
              <a:t>,</a:t>
            </a:r>
            <a:r>
              <a:rPr sz="3089" spc="18">
                <a:latin typeface="Cambria Math"/>
                <a:cs typeface="Cambria Math"/>
              </a:rPr>
              <a:t>⊕</a:t>
            </a:r>
            <a:r>
              <a:rPr sz="3089" spc="18">
                <a:latin typeface="Segoe UI Light"/>
                <a:cs typeface="Segoe UI Light"/>
              </a:rPr>
              <a:t>)  </a:t>
            </a:r>
            <a:r>
              <a:rPr sz="3089" spc="-4">
                <a:latin typeface="Segoe UI Light"/>
                <a:cs typeface="Segoe UI Light"/>
              </a:rPr>
              <a:t>underlying </a:t>
            </a:r>
            <a:r>
              <a:rPr sz="3089">
                <a:latin typeface="Segoe UI Light"/>
                <a:cs typeface="Segoe UI Light"/>
              </a:rPr>
              <a:t>field	</a:t>
            </a:r>
            <a:r>
              <a:rPr sz="3089" spc="33">
                <a:latin typeface="Segoe UI Light"/>
                <a:cs typeface="Segoe UI Light"/>
              </a:rPr>
              <a:t>(</a:t>
            </a:r>
            <a:r>
              <a:rPr sz="3089" spc="33">
                <a:latin typeface="Cambria Math"/>
                <a:cs typeface="Cambria Math"/>
              </a:rPr>
              <a:t>𝐾</a:t>
            </a:r>
            <a:r>
              <a:rPr sz="3089" spc="33">
                <a:latin typeface="Segoe UI Light"/>
                <a:cs typeface="Segoe UI Light"/>
              </a:rPr>
              <a:t>, </a:t>
            </a:r>
            <a:r>
              <a:rPr sz="3089" spc="-4">
                <a:latin typeface="Cambria Math"/>
                <a:cs typeface="Cambria Math"/>
              </a:rPr>
              <a:t>+</a:t>
            </a:r>
            <a:r>
              <a:rPr sz="3089" spc="-4">
                <a:latin typeface="Segoe UI Light"/>
                <a:cs typeface="Segoe UI Light"/>
              </a:rPr>
              <a:t>,</a:t>
            </a:r>
            <a:r>
              <a:rPr sz="3089" spc="-92">
                <a:latin typeface="Segoe UI Light"/>
                <a:cs typeface="Segoe UI Light"/>
              </a:rPr>
              <a:t> </a:t>
            </a:r>
            <a:r>
              <a:rPr sz="3089" spc="-4">
                <a:latin typeface="Cambria Math"/>
                <a:cs typeface="Cambria Math"/>
              </a:rPr>
              <a:t>×</a:t>
            </a:r>
            <a:r>
              <a:rPr sz="3089" spc="-4">
                <a:latin typeface="Segoe UI Light"/>
                <a:cs typeface="Segoe UI Light"/>
              </a:rPr>
              <a:t>)</a:t>
            </a:r>
            <a:endParaRPr sz="3089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8380" y="2115411"/>
            <a:ext cx="2817921" cy="1059601"/>
          </a:xfrm>
          <a:prstGeom prst="rect">
            <a:avLst/>
          </a:prstGeom>
        </p:spPr>
        <p:txBody>
          <a:bodyPr vert="horz" wrap="square" lIns="0" tIns="56975" rIns="0" bIns="0" rtlCol="0">
            <a:spAutoFit/>
          </a:bodyPr>
          <a:lstStyle/>
          <a:p>
            <a:pPr>
              <a:spcBef>
                <a:spcPts val="449"/>
              </a:spcBef>
            </a:pPr>
            <a:r>
              <a:rPr sz="3089">
                <a:latin typeface="Segoe UI Light"/>
                <a:cs typeface="Segoe UI Light"/>
              </a:rPr>
              <a:t>can </a:t>
            </a:r>
            <a:r>
              <a:rPr sz="3089" spc="-4">
                <a:latin typeface="Segoe UI Light"/>
                <a:cs typeface="Segoe UI Light"/>
              </a:rPr>
              <a:t>do </a:t>
            </a:r>
            <a:r>
              <a:rPr sz="3089">
                <a:latin typeface="Cambria Math"/>
                <a:cs typeface="Cambria Math"/>
              </a:rPr>
              <a:t>⊕</a:t>
            </a:r>
            <a:r>
              <a:rPr sz="3089" spc="-29">
                <a:latin typeface="Cambria Math"/>
                <a:cs typeface="Cambria Math"/>
              </a:rPr>
              <a:t> </a:t>
            </a:r>
            <a:r>
              <a:rPr sz="3089">
                <a:latin typeface="Cambria Math"/>
                <a:cs typeface="Cambria Math"/>
              </a:rPr>
              <a:t>⊖</a:t>
            </a:r>
          </a:p>
          <a:p>
            <a:pPr>
              <a:spcBef>
                <a:spcPts val="371"/>
              </a:spcBef>
              <a:tabLst>
                <a:tab pos="1698870" algn="l"/>
                <a:tab pos="2165382" algn="l"/>
              </a:tabLst>
            </a:pPr>
            <a:r>
              <a:rPr sz="3089">
                <a:latin typeface="Segoe UI Light"/>
                <a:cs typeface="Segoe UI Light"/>
              </a:rPr>
              <a:t>can </a:t>
            </a:r>
            <a:r>
              <a:rPr sz="3089" spc="-4">
                <a:latin typeface="Segoe UI Light"/>
                <a:cs typeface="Segoe UI Light"/>
              </a:rPr>
              <a:t>do </a:t>
            </a:r>
            <a:r>
              <a:rPr sz="3089">
                <a:latin typeface="Cambria Math"/>
                <a:cs typeface="Cambria Math"/>
              </a:rPr>
              <a:t>+	−	×</a:t>
            </a:r>
            <a:r>
              <a:rPr sz="3089" spc="99">
                <a:latin typeface="Cambria Math"/>
                <a:cs typeface="Cambria Math"/>
              </a:rPr>
              <a:t> </a:t>
            </a:r>
            <a:r>
              <a:rPr sz="3089">
                <a:latin typeface="Segoe UI Light"/>
                <a:cs typeface="Segoe UI Light"/>
              </a:rPr>
              <a:t>÷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7001" y="260648"/>
            <a:ext cx="8070351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3530" spc="-74"/>
              <a:t>E</a:t>
            </a:r>
            <a:r>
              <a:rPr sz="3530" spc="-74"/>
              <a:t>lliptic </a:t>
            </a:r>
            <a:r>
              <a:rPr sz="3530" spc="-26"/>
              <a:t>curve</a:t>
            </a:r>
            <a:endParaRPr sz="3530"/>
          </a:p>
        </p:txBody>
      </p:sp>
      <p:sp>
        <p:nvSpPr>
          <p:cNvPr id="6" name="object 6"/>
          <p:cNvSpPr txBox="1"/>
          <p:nvPr/>
        </p:nvSpPr>
        <p:spPr>
          <a:xfrm>
            <a:off x="869065" y="1354738"/>
            <a:ext cx="7688806" cy="440318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pc="-44">
                <a:latin typeface="Segoe UI Light"/>
                <a:cs typeface="Segoe UI Light"/>
              </a:rPr>
              <a:t>A</a:t>
            </a:r>
            <a:r>
              <a:rPr spc="-44">
                <a:latin typeface="Segoe UI Light"/>
                <a:cs typeface="Segoe UI Light"/>
              </a:rPr>
              <a:t>n</a:t>
            </a:r>
            <a:r>
              <a:rPr spc="-143">
                <a:latin typeface="Segoe UI Light"/>
                <a:cs typeface="Segoe UI Light"/>
              </a:rPr>
              <a:t> </a:t>
            </a:r>
            <a:r>
              <a:rPr spc="-44">
                <a:latin typeface="Segoe UI Light"/>
                <a:cs typeface="Segoe UI Light"/>
              </a:rPr>
              <a:t>el</a:t>
            </a:r>
            <a:r>
              <a:rPr spc="-331">
                <a:latin typeface="Segoe UI Light"/>
                <a:cs typeface="Segoe UI Light"/>
              </a:rPr>
              <a:t> </a:t>
            </a:r>
            <a:r>
              <a:rPr spc="-66">
                <a:latin typeface="Segoe UI Light"/>
                <a:cs typeface="Segoe UI Light"/>
              </a:rPr>
              <a:t>iptic</a:t>
            </a:r>
            <a:r>
              <a:rPr spc="-136">
                <a:latin typeface="Segoe UI Light"/>
                <a:cs typeface="Segoe UI Light"/>
              </a:rPr>
              <a:t> </a:t>
            </a:r>
            <a:r>
              <a:rPr spc="-33">
                <a:latin typeface="Segoe UI Light"/>
                <a:cs typeface="Segoe UI Light"/>
              </a:rPr>
              <a:t>curve</a:t>
            </a:r>
            <a:r>
              <a:rPr spc="-132">
                <a:latin typeface="Segoe UI Light"/>
                <a:cs typeface="Segoe UI Light"/>
              </a:rPr>
              <a:t> </a:t>
            </a:r>
            <a:r>
              <a:rPr spc="-40">
                <a:latin typeface="Segoe UI Light"/>
                <a:cs typeface="Segoe UI Light"/>
              </a:rPr>
              <a:t>is</a:t>
            </a:r>
            <a:r>
              <a:rPr spc="-150">
                <a:latin typeface="Segoe UI Light"/>
                <a:cs typeface="Segoe UI Light"/>
              </a:rPr>
              <a:t> </a:t>
            </a:r>
            <a:r>
              <a:rPr>
                <a:latin typeface="Segoe UI Light"/>
                <a:cs typeface="Segoe UI Light"/>
              </a:rPr>
              <a:t>a</a:t>
            </a:r>
            <a:r>
              <a:rPr spc="-150">
                <a:latin typeface="Segoe UI Light"/>
                <a:cs typeface="Segoe UI Light"/>
              </a:rPr>
              <a:t> </a:t>
            </a:r>
            <a:r>
              <a:rPr spc="-77">
                <a:latin typeface="Segoe UI Light"/>
                <a:cs typeface="Segoe UI Light"/>
              </a:rPr>
              <a:t>group</a:t>
            </a:r>
            <a:r>
              <a:rPr spc="-136">
                <a:latin typeface="Segoe UI Light"/>
                <a:cs typeface="Segoe UI Light"/>
              </a:rPr>
              <a:t> </a:t>
            </a:r>
            <a:r>
              <a:rPr spc="-70">
                <a:latin typeface="Segoe UI Light"/>
                <a:cs typeface="Segoe UI Light"/>
              </a:rPr>
              <a:t>defined</a:t>
            </a:r>
            <a:r>
              <a:rPr spc="-143">
                <a:latin typeface="Segoe UI Light"/>
                <a:cs typeface="Segoe UI Light"/>
              </a:rPr>
              <a:t> </a:t>
            </a:r>
            <a:r>
              <a:rPr spc="-63">
                <a:latin typeface="Segoe UI Light"/>
                <a:cs typeface="Segoe UI Light"/>
              </a:rPr>
              <a:t>over</a:t>
            </a:r>
            <a:r>
              <a:rPr spc="-129">
                <a:latin typeface="Segoe UI Light"/>
                <a:cs typeface="Segoe UI Light"/>
              </a:rPr>
              <a:t> </a:t>
            </a:r>
            <a:r>
              <a:rPr>
                <a:latin typeface="Segoe UI Light"/>
                <a:cs typeface="Segoe UI Light"/>
              </a:rPr>
              <a:t>a</a:t>
            </a:r>
            <a:r>
              <a:rPr spc="-150">
                <a:latin typeface="Segoe UI Light"/>
                <a:cs typeface="Segoe UI Light"/>
              </a:rPr>
              <a:t> </a:t>
            </a:r>
            <a:r>
              <a:rPr spc="-66">
                <a:latin typeface="Segoe UI Light"/>
                <a:cs typeface="Segoe UI Light"/>
              </a:rPr>
              <a:t>field</a:t>
            </a:r>
            <a:r>
              <a:rPr lang="en-US" spc="-66">
                <a:latin typeface="Segoe UI Light"/>
                <a:cs typeface="Segoe UI Light"/>
              </a:rPr>
              <a:t> K</a:t>
            </a:r>
            <a:endParaRPr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3432" y="3861048"/>
            <a:ext cx="7395058" cy="798967"/>
          </a:xfrm>
          <a:prstGeom prst="rect">
            <a:avLst/>
          </a:prstGeom>
        </p:spPr>
        <p:txBody>
          <a:bodyPr vert="horz" wrap="square" lIns="0" tIns="54640" rIns="0" bIns="0" rtlCol="0">
            <a:spAutoFit/>
          </a:bodyPr>
          <a:lstStyle/>
          <a:p>
            <a:pPr marL="1109542" marR="3736" indent="-1100670">
              <a:lnSpc>
                <a:spcPts val="2861"/>
              </a:lnSpc>
              <a:spcBef>
                <a:spcPts val="430"/>
              </a:spcBef>
            </a:pPr>
            <a:r>
              <a:rPr sz="2647" spc="-74">
                <a:latin typeface="Segoe UI Light"/>
                <a:cs typeface="Segoe UI Light"/>
              </a:rPr>
              <a:t>operations</a:t>
            </a:r>
            <a:r>
              <a:rPr sz="2647" spc="-114">
                <a:latin typeface="Segoe UI Light"/>
                <a:cs typeface="Segoe UI Light"/>
              </a:rPr>
              <a:t> </a:t>
            </a:r>
            <a:r>
              <a:rPr sz="2647" spc="-40">
                <a:latin typeface="Segoe UI Light"/>
                <a:cs typeface="Segoe UI Light"/>
              </a:rPr>
              <a:t>in</a:t>
            </a:r>
            <a:r>
              <a:rPr sz="2647" spc="-147">
                <a:latin typeface="Segoe UI Light"/>
                <a:cs typeface="Segoe UI Light"/>
              </a:rPr>
              <a:t> </a:t>
            </a:r>
            <a:r>
              <a:rPr sz="2647" spc="-74">
                <a:latin typeface="Segoe UI Light"/>
                <a:cs typeface="Segoe UI Light"/>
              </a:rPr>
              <a:t>underlying</a:t>
            </a:r>
            <a:r>
              <a:rPr sz="2647" spc="-136">
                <a:latin typeface="Segoe UI Light"/>
                <a:cs typeface="Segoe UI Light"/>
              </a:rPr>
              <a:t> </a:t>
            </a:r>
            <a:r>
              <a:rPr sz="2647" spc="-66">
                <a:latin typeface="Segoe UI Light"/>
                <a:cs typeface="Segoe UI Light"/>
              </a:rPr>
              <a:t>field</a:t>
            </a:r>
            <a:r>
              <a:rPr sz="2647" spc="-154">
                <a:latin typeface="Segoe UI Light"/>
                <a:cs typeface="Segoe UI Light"/>
              </a:rPr>
              <a:t> </a:t>
            </a:r>
            <a:r>
              <a:rPr sz="2647" spc="-74">
                <a:latin typeface="Segoe UI Light"/>
                <a:cs typeface="Segoe UI Light"/>
              </a:rPr>
              <a:t>are</a:t>
            </a:r>
            <a:r>
              <a:rPr sz="2647" spc="-150">
                <a:latin typeface="Segoe UI Light"/>
                <a:cs typeface="Segoe UI Light"/>
              </a:rPr>
              <a:t> </a:t>
            </a:r>
            <a:r>
              <a:rPr sz="2647" spc="-63">
                <a:latin typeface="Segoe UI Light"/>
                <a:cs typeface="Segoe UI Light"/>
              </a:rPr>
              <a:t>used</a:t>
            </a:r>
            <a:r>
              <a:rPr sz="2647" spc="-136">
                <a:latin typeface="Segoe UI Light"/>
                <a:cs typeface="Segoe UI Light"/>
              </a:rPr>
              <a:t> </a:t>
            </a:r>
            <a:r>
              <a:rPr sz="2647" spc="-55">
                <a:latin typeface="Segoe UI Light"/>
                <a:cs typeface="Segoe UI Light"/>
              </a:rPr>
              <a:t>and</a:t>
            </a:r>
            <a:r>
              <a:rPr sz="2647" spc="-154">
                <a:latin typeface="Segoe UI Light"/>
                <a:cs typeface="Segoe UI Light"/>
              </a:rPr>
              <a:t> </a:t>
            </a:r>
            <a:r>
              <a:rPr sz="2647" spc="-74">
                <a:latin typeface="Segoe UI Light"/>
                <a:cs typeface="Segoe UI Light"/>
              </a:rPr>
              <a:t>combined</a:t>
            </a:r>
            <a:r>
              <a:rPr sz="2647" spc="-125">
                <a:latin typeface="Segoe UI Light"/>
                <a:cs typeface="Segoe UI Light"/>
              </a:rPr>
              <a:t> </a:t>
            </a:r>
            <a:r>
              <a:rPr sz="2647" spc="-40">
                <a:latin typeface="Segoe UI Light"/>
                <a:cs typeface="Segoe UI Light"/>
              </a:rPr>
              <a:t>to  </a:t>
            </a:r>
            <a:r>
              <a:rPr sz="2647" spc="-70">
                <a:latin typeface="Segoe UI Light"/>
                <a:cs typeface="Segoe UI Light"/>
              </a:rPr>
              <a:t>compute</a:t>
            </a:r>
            <a:r>
              <a:rPr sz="2647" spc="-125">
                <a:latin typeface="Segoe UI Light"/>
                <a:cs typeface="Segoe UI Light"/>
              </a:rPr>
              <a:t> </a:t>
            </a:r>
            <a:r>
              <a:rPr sz="2647" spc="-55">
                <a:latin typeface="Segoe UI Light"/>
                <a:cs typeface="Segoe UI Light"/>
              </a:rPr>
              <a:t>the</a:t>
            </a:r>
            <a:r>
              <a:rPr sz="2647" spc="-150">
                <a:latin typeface="Segoe UI Light"/>
                <a:cs typeface="Segoe UI Light"/>
              </a:rPr>
              <a:t> </a:t>
            </a:r>
            <a:r>
              <a:rPr sz="2647" spc="-44">
                <a:latin typeface="Segoe UI Light"/>
                <a:cs typeface="Segoe UI Light"/>
              </a:rPr>
              <a:t>el</a:t>
            </a:r>
            <a:r>
              <a:rPr sz="2647" spc="-331">
                <a:latin typeface="Segoe UI Light"/>
                <a:cs typeface="Segoe UI Light"/>
              </a:rPr>
              <a:t> </a:t>
            </a:r>
            <a:r>
              <a:rPr sz="2647" spc="-66">
                <a:latin typeface="Segoe UI Light"/>
                <a:cs typeface="Segoe UI Light"/>
              </a:rPr>
              <a:t>iptic</a:t>
            </a:r>
            <a:r>
              <a:rPr sz="2647" spc="-132">
                <a:latin typeface="Segoe UI Light"/>
                <a:cs typeface="Segoe UI Light"/>
              </a:rPr>
              <a:t> </a:t>
            </a:r>
            <a:r>
              <a:rPr sz="2647" spc="-33">
                <a:latin typeface="Segoe UI Light"/>
                <a:cs typeface="Segoe UI Light"/>
              </a:rPr>
              <a:t>curve</a:t>
            </a:r>
            <a:r>
              <a:rPr sz="2647" spc="-140">
                <a:latin typeface="Segoe UI Light"/>
                <a:cs typeface="Segoe UI Light"/>
              </a:rPr>
              <a:t> </a:t>
            </a:r>
            <a:r>
              <a:rPr sz="2647" spc="-74">
                <a:latin typeface="Segoe UI Light"/>
                <a:cs typeface="Segoe UI Light"/>
              </a:rPr>
              <a:t>operation</a:t>
            </a:r>
            <a:r>
              <a:rPr sz="2647" spc="-110">
                <a:latin typeface="Segoe UI Light"/>
                <a:cs typeface="Segoe UI Light"/>
              </a:rPr>
              <a:t> </a:t>
            </a:r>
            <a:r>
              <a:rPr sz="2647">
                <a:latin typeface="Cambria Math"/>
                <a:cs typeface="Cambria Math"/>
              </a:rPr>
              <a:t>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FCBF4D3F5AA0B42B68E07FB91C34BA7" ma:contentTypeVersion="6" ma:contentTypeDescription="Tạo tài liệu mới." ma:contentTypeScope="" ma:versionID="573d9882043abfebba956ee69b0ceb37">
  <xsd:schema xmlns:xsd="http://www.w3.org/2001/XMLSchema" xmlns:xs="http://www.w3.org/2001/XMLSchema" xmlns:p="http://schemas.microsoft.com/office/2006/metadata/properties" xmlns:ns2="069f7987-d72c-4517-9067-339cdb157c25" xmlns:ns3="b7308f7f-e392-4099-b1f6-a4ca59cf6c45" targetNamespace="http://schemas.microsoft.com/office/2006/metadata/properties" ma:root="true" ma:fieldsID="95570488482c3b9454156fd884b69eab" ns2:_="" ns3:_="">
    <xsd:import namespace="069f7987-d72c-4517-9067-339cdb157c25"/>
    <xsd:import namespace="b7308f7f-e392-4099-b1f6-a4ca59cf6c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9f7987-d72c-4517-9067-339cdb157c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08f7f-e392-4099-b1f6-a4ca59cf6c4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7A1921-BAAC-450E-8A2F-5181FB2045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CDEEB1-D85C-492E-86F7-0049EB927454}">
  <ds:schemaRefs>
    <ds:schemaRef ds:uri="069f7987-d72c-4517-9067-339cdb157c25"/>
    <ds:schemaRef ds:uri="b7308f7f-e392-4099-b1f6-a4ca59cf6c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D9B7BCF-9718-4164-8F41-7686F9D2E7A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36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2_Standarddesign</vt:lpstr>
      <vt:lpstr>  NT219-Cryptography    </vt:lpstr>
      <vt:lpstr>Outline</vt:lpstr>
      <vt:lpstr>RSA cipher (Review)</vt:lpstr>
      <vt:lpstr>ElGamal cipher</vt:lpstr>
      <vt:lpstr>Diffie-Hellman exchange Protocol (DHE)</vt:lpstr>
      <vt:lpstr>Computational hardness assumptions </vt:lpstr>
      <vt:lpstr>Man-in-the middle attacks the DHE</vt:lpstr>
      <vt:lpstr>Group (G,+)  Ring (R, +, ×)</vt:lpstr>
      <vt:lpstr>Elliptic curve</vt:lpstr>
      <vt:lpstr>Elliptic curves</vt:lpstr>
      <vt:lpstr>Elliptic curves</vt:lpstr>
      <vt:lpstr>Elliptic curves</vt:lpstr>
      <vt:lpstr>Curve25519</vt:lpstr>
      <vt:lpstr>Elliptic curves</vt:lpstr>
      <vt:lpstr>Elliptic curves</vt:lpstr>
      <vt:lpstr>Elliptic group</vt:lpstr>
      <vt:lpstr>Elliptic group</vt:lpstr>
      <vt:lpstr>Elliptic group</vt:lpstr>
      <vt:lpstr>Elliptic group</vt:lpstr>
      <vt:lpstr>Elliptic group</vt:lpstr>
      <vt:lpstr>Elliptic group</vt:lpstr>
      <vt:lpstr>Elliptic group</vt:lpstr>
      <vt:lpstr>Using Elliptic Curves In Cryptography</vt:lpstr>
      <vt:lpstr>Elliptic Curve Cryptosystems (ECC)</vt:lpstr>
      <vt:lpstr>What Is ECC?</vt:lpstr>
      <vt:lpstr>Generic Procedures of ECC</vt:lpstr>
      <vt:lpstr>ECC Cipher</vt:lpstr>
      <vt:lpstr>ECC Cipher</vt:lpstr>
      <vt:lpstr>ECC Diffie-Hellman (ECDHE)</vt:lpstr>
      <vt:lpstr>Diffie-Hellman key exchange attack</vt:lpstr>
      <vt:lpstr>Diffie-Hellman key exchange attack</vt:lpstr>
      <vt:lpstr>Why use ECC?</vt:lpstr>
      <vt:lpstr>Security of ECC</vt:lpstr>
      <vt:lpstr>Applications of ECC</vt:lpstr>
      <vt:lpstr>Benefits of ECC</vt:lpstr>
      <vt:lpstr>Summary of ECC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revision>1</cp:revision>
  <cp:lastPrinted>1999-07-26T11:07:16Z</cp:lastPrinted>
  <dcterms:created xsi:type="dcterms:W3CDTF">1999-06-21T09:15:32Z</dcterms:created>
  <dcterms:modified xsi:type="dcterms:W3CDTF">2024-06-27T07:45:52Z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0x0101001FCBF4D3F5AA0B42B68E07FB91C34BA7</vt:lpwstr>
  </property>
</Properties>
</file>