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39"/>
  </p:notesMasterIdLst>
  <p:handoutMasterIdLst>
    <p:handoutMasterId r:id="rId40"/>
  </p:handoutMasterIdLst>
  <p:sldIdLst>
    <p:sldId id="494" r:id="rId5"/>
    <p:sldId id="1505" r:id="rId6"/>
    <p:sldId id="332" r:id="rId7"/>
    <p:sldId id="507" r:id="rId8"/>
    <p:sldId id="509" r:id="rId9"/>
    <p:sldId id="1474" r:id="rId10"/>
    <p:sldId id="508" r:id="rId11"/>
    <p:sldId id="511" r:id="rId12"/>
    <p:sldId id="259" r:id="rId13"/>
    <p:sldId id="512" r:id="rId14"/>
    <p:sldId id="1460" r:id="rId15"/>
    <p:sldId id="1402" r:id="rId16"/>
    <p:sldId id="452" r:id="rId17"/>
    <p:sldId id="415" r:id="rId18"/>
    <p:sldId id="434" r:id="rId19"/>
    <p:sldId id="435" r:id="rId20"/>
    <p:sldId id="1506" r:id="rId21"/>
    <p:sldId id="438" r:id="rId22"/>
    <p:sldId id="501" r:id="rId23"/>
    <p:sldId id="1507" r:id="rId24"/>
    <p:sldId id="1508" r:id="rId25"/>
    <p:sldId id="1509" r:id="rId26"/>
    <p:sldId id="1510" r:id="rId27"/>
    <p:sldId id="519" r:id="rId28"/>
    <p:sldId id="417" r:id="rId29"/>
    <p:sldId id="1511" r:id="rId30"/>
    <p:sldId id="520" r:id="rId31"/>
    <p:sldId id="1512" r:id="rId32"/>
    <p:sldId id="1513" r:id="rId33"/>
    <p:sldId id="524" r:id="rId34"/>
    <p:sldId id="1514" r:id="rId35"/>
    <p:sldId id="525" r:id="rId36"/>
    <p:sldId id="451" r:id="rId37"/>
    <p:sldId id="502" r:id="rId38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39966"/>
    <a:srgbClr val="33CC33"/>
    <a:srgbClr val="FF0000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8D46F-5FCD-5605-36D8-E09A89697722}" v="2" dt="2024-06-26T20:28:07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954" autoAdjust="0"/>
  </p:normalViewPr>
  <p:slideViewPr>
    <p:cSldViewPr>
      <p:cViewPr varScale="1">
        <p:scale>
          <a:sx n="62" d="100"/>
          <a:sy n="62" d="100"/>
        </p:scale>
        <p:origin x="1440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3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1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uỳnh Duy" userId="S::22520330@ms.uit.edu.vn::73683f02-be63-46ce-9f7d-cba73501ccf6" providerId="AD" clId="Web-{9CC8D46F-5FCD-5605-36D8-E09A89697722}"/>
    <pc:docChg chg="modSld">
      <pc:chgData name="Nguyễn Huỳnh Duy" userId="S::22520330@ms.uit.edu.vn::73683f02-be63-46ce-9f7d-cba73501ccf6" providerId="AD" clId="Web-{9CC8D46F-5FCD-5605-36D8-E09A89697722}" dt="2024-06-26T20:28:07.214" v="1" actId="1076"/>
      <pc:docMkLst>
        <pc:docMk/>
      </pc:docMkLst>
      <pc:sldChg chg="modSp">
        <pc:chgData name="Nguyễn Huỳnh Duy" userId="S::22520330@ms.uit.edu.vn::73683f02-be63-46ce-9f7d-cba73501ccf6" providerId="AD" clId="Web-{9CC8D46F-5FCD-5605-36D8-E09A89697722}" dt="2024-06-26T20:28:07.214" v="1" actId="1076"/>
        <pc:sldMkLst>
          <pc:docMk/>
          <pc:sldMk cId="0" sldId="435"/>
        </pc:sldMkLst>
        <pc:spChg chg="mod">
          <ac:chgData name="Nguyễn Huỳnh Duy" userId="S::22520330@ms.uit.edu.vn::73683f02-be63-46ce-9f7d-cba73501ccf6" providerId="AD" clId="Web-{9CC8D46F-5FCD-5605-36D8-E09A89697722}" dt="2024-06-26T20:28:07.214" v="1" actId="1076"/>
          <ac:spMkLst>
            <pc:docMk/>
            <pc:sldMk cId="0" sldId="435"/>
            <ac:spMk id="22534" creationId="{5693A170-A4AB-4950-83E7-D016F1DDE92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05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9CA79CA5-F073-47C3-83D6-98192D8609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A2DC8B9E-197F-4BA8-99FC-9E7065AC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Example hash function: v:=1; for each character c, v=v*(c+1)+2 mod 2^{32};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78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6D1117F0-946B-4DF0-A3F9-24D031E4F3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ED745832-0CC7-4815-B83C-032AAEE9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98644C9A-8FDE-420E-9952-E007611522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C09169AC-7CB1-4819-988C-67957D0F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2C9E022-08C0-4053-B8DF-9FAEDE098C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BE9972D-0B89-4D9C-94A8-06683B0E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058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D0E67067-5541-43E3-A9F1-70179BCF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F7B7489-2CE0-4780-A3A3-C9D173885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38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D3983CE-5BBE-4919-A434-2F8FD4574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41E30F98-A447-4F81-8F0A-07C177335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CBC=Cipher block chaining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D3983CE-5BBE-4919-A434-2F8FD4574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41E30F98-A447-4F81-8F0A-07C177335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CBC=Cipher block chaining</a:t>
            </a:r>
          </a:p>
        </p:txBody>
      </p:sp>
    </p:spTree>
    <p:extLst>
      <p:ext uri="{BB962C8B-B14F-4D97-AF65-F5344CB8AC3E}">
        <p14:creationId xmlns:p14="http://schemas.microsoft.com/office/powerpoint/2010/main" val="2091525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30F1688-4F6D-49E9-9053-F79061915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729DA406-42DB-4F47-87B5-B930609FB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703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98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879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17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8D26A24-661F-44AC-9A66-EC2E65A76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BA9EC9CC-5098-42B5-A8E7-8DEAA8B26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A391A069-8D3A-4A07-B5C1-93572EE42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4E1AC35-DC86-4C50-A759-C7E5A06C4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109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A391A069-8D3A-4A07-B5C1-93572EE42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4E1AC35-DC86-4C50-A759-C7E5A06C4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597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CA18-061D-4636-9E6C-8A9A14B23B9E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78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122BD9C4-9D7B-4987-B11E-88A151FB90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273A44C7-0E40-48AB-935A-67DA8BDC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Modified ciphertext can often still be decrypted into plaintexts?</a:t>
            </a:r>
          </a:p>
        </p:txBody>
      </p:sp>
    </p:spTree>
    <p:extLst>
      <p:ext uri="{BB962C8B-B14F-4D97-AF65-F5344CB8AC3E}">
        <p14:creationId xmlns:p14="http://schemas.microsoft.com/office/powerpoint/2010/main" val="221624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62914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3042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2440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3350" y="523875"/>
            <a:ext cx="4522788" cy="2544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13C80-22A9-4B4E-8748-E9B06A73E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75863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3350" y="523875"/>
            <a:ext cx="4522788" cy="2544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13C80-22A9-4B4E-8748-E9B06A73E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04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k object 25"/>
          <p:cNvSpPr/>
          <p:nvPr/>
        </p:nvSpPr>
        <p:spPr>
          <a:xfrm>
            <a:off x="2031227" y="316470"/>
            <a:ext cx="2172" cy="6218841"/>
          </a:xfrm>
          <a:custGeom>
            <a:avLst/>
            <a:gdLst/>
            <a:ahLst/>
            <a:cxnLst/>
            <a:rect l="l" t="t" r="r" b="b"/>
            <a:pathLst>
              <a:path w="1905" h="6858000">
                <a:moveTo>
                  <a:pt x="0" y="0"/>
                </a:moveTo>
                <a:lnTo>
                  <a:pt x="0" y="6858000"/>
                </a:lnTo>
                <a:lnTo>
                  <a:pt x="1524" y="6858000"/>
                </a:lnTo>
                <a:lnTo>
                  <a:pt x="1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6" name="bk object 26"/>
          <p:cNvSpPr/>
          <p:nvPr/>
        </p:nvSpPr>
        <p:spPr>
          <a:xfrm>
            <a:off x="2032965" y="316470"/>
            <a:ext cx="83983" cy="6218841"/>
          </a:xfrm>
          <a:custGeom>
            <a:avLst/>
            <a:gdLst/>
            <a:ahLst/>
            <a:cxnLst/>
            <a:rect l="l" t="t" r="r" b="b"/>
            <a:pathLst>
              <a:path w="73660" h="6858000">
                <a:moveTo>
                  <a:pt x="0" y="0"/>
                </a:moveTo>
                <a:lnTo>
                  <a:pt x="0" y="6857999"/>
                </a:lnTo>
                <a:lnTo>
                  <a:pt x="73151" y="6857999"/>
                </a:lnTo>
                <a:lnTo>
                  <a:pt x="731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36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B5A788"/>
                </a:solidFill>
                <a:latin typeface="Trebuchet MS"/>
                <a:cs typeface="Trebuchet MS"/>
              </a:defRPr>
            </a:lvl1pPr>
          </a:lstStyle>
          <a:p>
            <a:pPr marL="10860"/>
            <a:r>
              <a:rPr lang="en-US" spc="-73"/>
              <a:t>In</a:t>
            </a:r>
            <a:r>
              <a:rPr lang="en-US" spc="-81"/>
              <a:t>f</a:t>
            </a:r>
            <a:r>
              <a:rPr lang="en-US" spc="4"/>
              <a:t>o</a:t>
            </a:r>
            <a:r>
              <a:rPr lang="en-US"/>
              <a:t>r</a:t>
            </a:r>
            <a:r>
              <a:rPr lang="en-US" spc="-73"/>
              <a:t>m</a:t>
            </a:r>
            <a:r>
              <a:rPr lang="en-US" spc="-103"/>
              <a:t>a</a:t>
            </a:r>
            <a:r>
              <a:rPr lang="en-US" spc="-73"/>
              <a:t>ti</a:t>
            </a:r>
            <a:r>
              <a:rPr lang="en-US" spc="4"/>
              <a:t>o</a:t>
            </a:r>
            <a:r>
              <a:rPr lang="en-US" spc="-51"/>
              <a:t>n</a:t>
            </a:r>
            <a:r>
              <a:rPr lang="en-US" spc="-21"/>
              <a:t> </a:t>
            </a:r>
            <a:r>
              <a:rPr lang="en-US" spc="-26"/>
              <a:t>S</a:t>
            </a:r>
            <a:r>
              <a:rPr lang="en-US" spc="-73"/>
              <a:t>e</a:t>
            </a:r>
            <a:r>
              <a:rPr lang="en-US" spc="-64"/>
              <a:t>c</a:t>
            </a:r>
            <a:r>
              <a:rPr lang="en-US" spc="-26"/>
              <a:t>ur</a:t>
            </a:r>
            <a:r>
              <a:rPr lang="en-US" spc="-73"/>
              <a:t>it</a:t>
            </a:r>
            <a:r>
              <a:rPr lang="en-US" spc="-64"/>
              <a:t>y</a:t>
            </a:r>
            <a:endParaRPr lang="en-US" spc="-6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B5A788"/>
                </a:solidFill>
                <a:latin typeface="Trebuchet MS"/>
                <a:cs typeface="Trebuchet MS"/>
              </a:defRPr>
            </a:lvl1pPr>
          </a:lstStyle>
          <a:p>
            <a:pPr marL="21720"/>
            <a:fld id="{81D60167-4931-47E6-BA6A-407CBD079E47}" type="slidenum">
              <a:rPr lang="en-US" spc="-30" smtClean="0"/>
              <a:pPr marL="21720"/>
              <a:t>‹#›</a:t>
            </a:fld>
            <a:endParaRPr lang="en-US" spc="-30" dirty="0"/>
          </a:p>
        </p:txBody>
      </p:sp>
      <p:sp>
        <p:nvSpPr>
          <p:cNvPr id="27" name="Line 4">
            <a:extLst>
              <a:ext uri="{FF2B5EF4-FFF2-40B4-BE49-F238E27FC236}">
                <a16:creationId xmlns:a16="http://schemas.microsoft.com/office/drawing/2014/main" id="{71CD492E-1D6D-478B-B8BF-009AAB90443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1052736"/>
            <a:ext cx="11176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AFE4AED-59E4-4CF1-86D1-9C208E80B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29" y="25909"/>
            <a:ext cx="1552673" cy="9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96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91586" y="197203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5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99456" y="44624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052736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908720"/>
            <a:ext cx="11176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 dirty="0">
                <a:latin typeface="Arial" panose="020B0604020202020204" pitchFamily="34" charset="0"/>
              </a:rPr>
              <a:t>Week 11: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08000" y="6503214"/>
            <a:ext cx="11176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5-2023</a:t>
            </a: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NT219–Cryptography</a:t>
            </a:r>
            <a:endParaRPr lang="en-US" sz="16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7330" y="59160"/>
            <a:ext cx="1271110" cy="7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1" r:id="rId13"/>
    <p:sldLayoutId id="214748369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unn@u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40.png"/><Relationship Id="rId7" Type="http://schemas.openxmlformats.org/officeDocument/2006/relationships/hyperlink" Target="https://en.wikipedia.org/wiki/Cyclic_redundancy_chec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1.png"/><Relationship Id="rId5" Type="http://schemas.openxmlformats.org/officeDocument/2006/relationships/image" Target="../media/image161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w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wmf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17.png"/><Relationship Id="rId3" Type="http://schemas.openxmlformats.org/officeDocument/2006/relationships/image" Target="../media/image4.wmf"/><Relationship Id="rId7" Type="http://schemas.openxmlformats.org/officeDocument/2006/relationships/image" Target="../media/image16.png"/><Relationship Id="rId12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2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0" Type="http://schemas.openxmlformats.org/officeDocument/2006/relationships/image" Target="../media/image105.png"/><Relationship Id="rId9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leases.ubuntu.com/focal/" TargetMode="External"/><Relationship Id="rId4" Type="http://schemas.openxmlformats.org/officeDocument/2006/relationships/hyperlink" Target="https://en.wikipedia.org/wiki/Cryptographic_hash_function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70.png"/><Relationship Id="rId3" Type="http://schemas.openxmlformats.org/officeDocument/2006/relationships/image" Target="../media/image20.png"/><Relationship Id="rId7" Type="http://schemas.openxmlformats.org/officeDocument/2006/relationships/image" Target="../../clipboard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5.png"/><Relationship Id="rId11" Type="http://schemas.openxmlformats.org/officeDocument/2006/relationships/hyperlink" Target="https://releases.ubuntu.com/focal/" TargetMode="External"/><Relationship Id="rId5" Type="http://schemas.openxmlformats.org/officeDocument/2006/relationships/image" Target="../../clipboard/media/image4.png"/><Relationship Id="rId10" Type="http://schemas.openxmlformats.org/officeDocument/2006/relationships/image" Target="../../clipboard/media/image9.png"/><Relationship Id="rId4" Type="http://schemas.openxmlformats.org/officeDocument/2006/relationships/image" Target="../media/image21.png"/><Relationship Id="rId9" Type="http://schemas.openxmlformats.org/officeDocument/2006/relationships/image" Target="../../clipboard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cure_Hash_Algorithm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440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0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7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401.png"/><Relationship Id="rId10" Type="http://schemas.openxmlformats.org/officeDocument/2006/relationships/image" Target="../media/image43.png"/><Relationship Id="rId4" Type="http://schemas.openxmlformats.org/officeDocument/2006/relationships/image" Target="../media/image23.png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6.jpg"/><Relationship Id="rId7" Type="http://schemas.openxmlformats.org/officeDocument/2006/relationships/image" Target="../media/image66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84.png"/><Relationship Id="rId5" Type="http://schemas.openxmlformats.org/officeDocument/2006/relationships/image" Target="../media/image8.png"/><Relationship Id="rId15" Type="http://schemas.openxmlformats.org/officeDocument/2006/relationships/image" Target="../media/image99.png"/><Relationship Id="rId10" Type="http://schemas.openxmlformats.org/officeDocument/2006/relationships/image" Target="../media/image81.png"/><Relationship Id="rId19" Type="http://schemas.openxmlformats.org/officeDocument/2006/relationships/image" Target="../media/image103.png"/><Relationship Id="rId4" Type="http://schemas.openxmlformats.org/officeDocument/2006/relationships/image" Target="../media/image7.jpg"/><Relationship Id="rId9" Type="http://schemas.openxmlformats.org/officeDocument/2006/relationships/image" Target="../media/image80.png"/><Relationship Id="rId1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ssage_authentication_code" TargetMode="External"/><Relationship Id="rId2" Type="http://schemas.openxmlformats.org/officeDocument/2006/relationships/hyperlink" Target="http://en.wikipedia.org/wiki/Cryptographic_hash_fun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633" y="148543"/>
            <a:ext cx="6984775" cy="79216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NT219- Cryptography  	</a:t>
            </a:r>
            <a:br>
              <a:rPr lang="en-US" dirty="0"/>
            </a:b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115784"/>
            <a:ext cx="1051316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3600" kern="0" dirty="0"/>
              <a:t>Week 11</a:t>
            </a:r>
            <a:r>
              <a:rPr lang="en-GB" altLang="en-US" sz="3600" kern="0" dirty="0"/>
              <a:t>: Hash Function and </a:t>
            </a:r>
            <a:r>
              <a:rPr lang="en-US" sz="3600" dirty="0"/>
              <a:t>Message Authentication Codes</a:t>
            </a:r>
          </a:p>
          <a:p>
            <a:pPr eaLnBrk="1" hangingPunct="1"/>
            <a:endParaRPr lang="de-DE" altLang="en-US" sz="3600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704538" y="2258101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461" y="335320"/>
            <a:ext cx="5773530" cy="52322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6471"/>
            <a:r>
              <a:rPr lang="en-US" alt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function: An example</a:t>
            </a:r>
            <a:endParaRPr sz="3400" spc="-20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0209" y="4717860"/>
            <a:ext cx="1002365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21" dirty="0">
                <a:latin typeface="Arial"/>
                <a:cs typeface="Arial"/>
              </a:rPr>
              <a:t>S</a:t>
            </a:r>
            <a:r>
              <a:rPr sz="2394" spc="-13" dirty="0">
                <a:latin typeface="Arial"/>
                <a:cs typeface="Arial"/>
              </a:rPr>
              <a:t>ender</a:t>
            </a:r>
            <a:endParaRPr sz="2394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34232" y="4857228"/>
            <a:ext cx="122282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26" dirty="0">
                <a:latin typeface="Arial"/>
                <a:cs typeface="Arial"/>
              </a:rPr>
              <a:t>R</a:t>
            </a:r>
            <a:r>
              <a:rPr sz="2394" spc="-17" dirty="0">
                <a:latin typeface="Arial"/>
                <a:cs typeface="Arial"/>
              </a:rPr>
              <a:t>e</a:t>
            </a:r>
            <a:r>
              <a:rPr sz="2394" spc="-9" dirty="0">
                <a:latin typeface="Arial"/>
                <a:cs typeface="Arial"/>
              </a:rPr>
              <a:t>c</a:t>
            </a:r>
            <a:r>
              <a:rPr sz="2394" spc="-13" dirty="0">
                <a:latin typeface="Arial"/>
                <a:cs typeface="Arial"/>
              </a:rPr>
              <a:t>ei</a:t>
            </a:r>
            <a:r>
              <a:rPr sz="2394" spc="-9" dirty="0">
                <a:latin typeface="Arial"/>
                <a:cs typeface="Arial"/>
              </a:rPr>
              <a:t>v</a:t>
            </a:r>
            <a:r>
              <a:rPr sz="2394" spc="-13" dirty="0">
                <a:latin typeface="Arial"/>
                <a:cs typeface="Arial"/>
              </a:rPr>
              <a:t>er</a:t>
            </a:r>
            <a:endParaRPr sz="2394" dirty="0">
              <a:latin typeface="Arial"/>
              <a:cs typeface="Arial"/>
            </a:endParaRP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14273AF0-ADBA-46C1-8D36-43376316D741}"/>
              </a:ext>
            </a:extLst>
          </p:cNvPr>
          <p:cNvSpPr txBox="1">
            <a:spLocks/>
          </p:cNvSpPr>
          <p:nvPr/>
        </p:nvSpPr>
        <p:spPr bwMode="auto">
          <a:xfrm>
            <a:off x="843016" y="1180035"/>
            <a:ext cx="57735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36" b="0" i="0">
                <a:solidFill>
                  <a:srgbClr val="562213"/>
                </a:solidFill>
                <a:latin typeface="Trebuchet MS"/>
                <a:ea typeface="+mj-ea"/>
                <a:cs typeface="Trebuchet M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633671" indent="-457200">
              <a:buFont typeface="Wingdings" panose="05000000000000000000" pitchFamily="2" charset="2"/>
              <a:buChar char="Ø"/>
            </a:pPr>
            <a:r>
              <a:rPr lang="en-US" sz="2800" kern="0" spc="28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4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800" kern="0" spc="29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-7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28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-1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2800" kern="0" spc="-17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</a:t>
            </a:r>
            <a:r>
              <a:rPr lang="en-US" sz="2800" kern="0" spc="-6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</a:t>
            </a:r>
            <a:r>
              <a:rPr lang="en-US" sz="2800" kern="0" spc="-1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800" kern="0" spc="-162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800" kern="0" spc="-8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kern="0" spc="-13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7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37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800" kern="0" spc="-17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800" kern="0" spc="-14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2800" kern="0" spc="2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2800" kern="0" spc="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800" kern="0" spc="-7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2800" kern="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kern="0" spc="-1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20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C8C2F-C111-4B1A-9B0F-D972FEF9A77E}"/>
                  </a:ext>
                </a:extLst>
              </p:cNvPr>
              <p:cNvSpPr txBox="1"/>
              <p:nvPr/>
            </p:nvSpPr>
            <p:spPr>
              <a:xfrm>
                <a:off x="1127448" y="1698673"/>
                <a:ext cx="9523648" cy="2892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Message: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11010011101100</m:t>
                    </m:r>
                    <m: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(</m:t>
                    </m:r>
                    <m: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14</m:t>
                    </m:r>
                    <m: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bits</m:t>
                    </m:r>
                    <m: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b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p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11010011101100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Tahoma" panose="020B0604030504040204" pitchFamily="34" charset="0"/>
                    <a:cs typeface="Courier New" panose="02070309020205020404" pitchFamily="49" charset="0"/>
                  </a:rPr>
                  <a:t>000</a:t>
                </a:r>
                <a:br>
                  <a:rPr lang="en-US" altLang="en-US" sz="2400" dirty="0">
                    <a:solidFill>
                      <a:srgbClr val="000000"/>
                    </a:solidFill>
                    <a:latin typeface="Tahoma" panose="020B0604030504040204" pitchFamily="34" charset="0"/>
                    <a:cs typeface="Courier New" panose="02070309020205020404" pitchFamily="49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r>
                        <a:rPr lang="en-US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′</m:t>
                      </m:r>
                      <m:d>
                        <m:dPr>
                          <m:ctrlPr>
                            <a:rPr lang="en-US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16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15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13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10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9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8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6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Checksum: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Quotient: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𝑄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13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12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11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10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6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5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4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24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Remider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: 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𝑅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) −&gt;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𝑅𝐶𝑅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100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C8C2F-C111-4B1A-9B0F-D972FEF9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1698673"/>
                <a:ext cx="9523648" cy="2892458"/>
              </a:xfrm>
              <a:prstGeom prst="rect">
                <a:avLst/>
              </a:prstGeom>
              <a:blipFill>
                <a:blip r:embed="rId3"/>
                <a:stretch>
                  <a:fillRect l="-1024" t="-1899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1D0BA16-11DB-4D71-99BB-14D6D57C6F2A}"/>
                  </a:ext>
                </a:extLst>
              </p:cNvPr>
              <p:cNvSpPr/>
              <p:nvPr/>
            </p:nvSpPr>
            <p:spPr>
              <a:xfrm>
                <a:off x="1028760" y="5542529"/>
                <a:ext cx="3732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11010011101100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1D0BA16-11DB-4D71-99BB-14D6D57C6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60" y="5542529"/>
                <a:ext cx="37321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13310D4-AD1F-4138-AEF0-1AA16C90B703}"/>
              </a:ext>
            </a:extLst>
          </p:cNvPr>
          <p:cNvSpPr txBox="1"/>
          <p:nvPr/>
        </p:nvSpPr>
        <p:spPr>
          <a:xfrm>
            <a:off x="1127449" y="5041445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(M||</a:t>
            </a:r>
            <a:r>
              <a:rPr lang="en-US" dirty="0">
                <a:solidFill>
                  <a:srgbClr val="FF0000"/>
                </a:solidFill>
              </a:rPr>
              <a:t>CRC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E1306D-168F-458C-9E11-A7FFAFFE70F8}"/>
                  </a:ext>
                </a:extLst>
              </p:cNvPr>
              <p:cNvSpPr/>
              <p:nvPr/>
            </p:nvSpPr>
            <p:spPr>
              <a:xfrm>
                <a:off x="5779586" y="5280919"/>
                <a:ext cx="3732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11010011101100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E1306D-168F-458C-9E11-A7FFAFFE7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586" y="5280919"/>
                <a:ext cx="373211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>
            <a:extLst>
              <a:ext uri="{FF2B5EF4-FFF2-40B4-BE49-F238E27FC236}">
                <a16:creationId xmlns:a16="http://schemas.microsoft.com/office/drawing/2014/main" id="{0D8A789B-E22F-4568-8ADA-8703D467AF14}"/>
              </a:ext>
            </a:extLst>
          </p:cNvPr>
          <p:cNvSpPr/>
          <p:nvPr/>
        </p:nvSpPr>
        <p:spPr bwMode="auto">
          <a:xfrm>
            <a:off x="1028760" y="1616737"/>
            <a:ext cx="242760" cy="2893549"/>
          </a:xfrm>
          <a:prstGeom prst="leftBrace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3B5BCA-FC19-4590-8047-12D8B915A1AF}"/>
              </a:ext>
            </a:extLst>
          </p:cNvPr>
          <p:cNvSpPr txBox="1"/>
          <p:nvPr/>
        </p:nvSpPr>
        <p:spPr>
          <a:xfrm>
            <a:off x="5792436" y="5660224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(M’||</a:t>
            </a:r>
            <a:r>
              <a:rPr lang="en-US" dirty="0">
                <a:solidFill>
                  <a:srgbClr val="FF0000"/>
                </a:solidFill>
              </a:rPr>
              <a:t>CRC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112B8B-57D0-4BD7-8F31-39680CFFF0BD}"/>
                  </a:ext>
                </a:extLst>
              </p:cNvPr>
              <p:cNvSpPr txBox="1"/>
              <p:nvPr/>
            </p:nvSpPr>
            <p:spPr>
              <a:xfrm>
                <a:off x="5861066" y="6130095"/>
                <a:ext cx="3459217" cy="763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Check: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=CRC?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112B8B-57D0-4BD7-8F31-39680CFF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066" y="6130095"/>
                <a:ext cx="3459217" cy="763863"/>
              </a:xfrm>
              <a:prstGeom prst="rect">
                <a:avLst/>
              </a:prstGeom>
              <a:blipFill>
                <a:blip r:embed="rId6"/>
                <a:stretch>
                  <a:fillRect l="-3521" r="-2641" b="-8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9E7A8DF6-444B-43EE-9182-078C194BAAD2}"/>
              </a:ext>
            </a:extLst>
          </p:cNvPr>
          <p:cNvSpPr/>
          <p:nvPr/>
        </p:nvSpPr>
        <p:spPr>
          <a:xfrm>
            <a:off x="335360" y="6253687"/>
            <a:ext cx="5457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https://en.wikipedia.org/wiki/Cyclic_redundancy_check</a:t>
            </a:r>
            <a:endParaRPr lang="en-US" sz="18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A3F49B-E83E-4F3E-ADC9-B0B8CB148820}"/>
              </a:ext>
            </a:extLst>
          </p:cNvPr>
          <p:cNvCxnSpPr/>
          <p:nvPr/>
        </p:nvCxnSpPr>
        <p:spPr bwMode="auto">
          <a:xfrm>
            <a:off x="956752" y="4591131"/>
            <a:ext cx="8964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37D891A-0191-4CCB-AC25-8AB7010E897F}"/>
                  </a:ext>
                </a:extLst>
              </p:cNvPr>
              <p:cNvSpPr/>
              <p:nvPr/>
            </p:nvSpPr>
            <p:spPr>
              <a:xfrm>
                <a:off x="5930615" y="1160218"/>
                <a:ext cx="29838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37D891A-0191-4CCB-AC25-8AB7010E8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615" y="1160218"/>
                <a:ext cx="29838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3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116632"/>
            <a:ext cx="7819960" cy="677098"/>
          </a:xfrm>
        </p:spPr>
        <p:txBody>
          <a:bodyPr wrap="square">
            <a:spAutoFit/>
          </a:bodyPr>
          <a:lstStyle/>
          <a:p>
            <a:r>
              <a:rPr lang="en-US" altLang="en-US" dirty="0">
                <a:ea typeface="ヒラギノ角ゴ Pro W3" charset="-128"/>
              </a:rPr>
              <a:t>Motivations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424" y="896185"/>
            <a:ext cx="9983071" cy="1452695"/>
          </a:xfrm>
        </p:spPr>
        <p:txBody>
          <a:bodyPr wrap="square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ensure that the message is the original one?</a:t>
            </a:r>
          </a:p>
          <a:p>
            <a:pPr lvl="1"/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verify that a message comes from the claimed sender?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507D0-F4AC-434A-923E-BD924CAE716C}"/>
              </a:ext>
            </a:extLst>
          </p:cNvPr>
          <p:cNvSpPr/>
          <p:nvPr/>
        </p:nvSpPr>
        <p:spPr>
          <a:xfrm>
            <a:off x="2313521" y="2311773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Authentication?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D8578-C761-41F3-9DBA-EE157EE858D5}"/>
              </a:ext>
            </a:extLst>
          </p:cNvPr>
          <p:cNvSpPr/>
          <p:nvPr/>
        </p:nvSpPr>
        <p:spPr>
          <a:xfrm>
            <a:off x="2355724" y="1231071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Integrity?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93EAC-4B3E-44DB-BECA-480A7D83BC4C}"/>
              </a:ext>
            </a:extLst>
          </p:cNvPr>
          <p:cNvSpPr txBox="1"/>
          <p:nvPr/>
        </p:nvSpPr>
        <p:spPr>
          <a:xfrm>
            <a:off x="742397" y="2791472"/>
            <a:ext cx="6094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Message Authentication Code (MAC)</a:t>
            </a:r>
          </a:p>
        </p:txBody>
      </p:sp>
      <p:pic>
        <p:nvPicPr>
          <p:cNvPr id="8" name="Picture 4" descr="j0312092">
            <a:extLst>
              <a:ext uri="{FF2B5EF4-FFF2-40B4-BE49-F238E27FC236}">
                <a16:creationId xmlns:a16="http://schemas.microsoft.com/office/drawing/2014/main" id="{10D08F1C-B0A4-49C3-BAD6-9EEDB95A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05" y="3657328"/>
            <a:ext cx="11684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j0223594">
            <a:extLst>
              <a:ext uri="{FF2B5EF4-FFF2-40B4-BE49-F238E27FC236}">
                <a16:creationId xmlns:a16="http://schemas.microsoft.com/office/drawing/2014/main" id="{8D821635-6B96-42BE-9156-43442BDE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492" y="3657327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A15D4-0548-4B87-8E92-69E049E4B4D4}"/>
              </a:ext>
            </a:extLst>
          </p:cNvPr>
          <p:cNvSpPr txBox="1"/>
          <p:nvPr/>
        </p:nvSpPr>
        <p:spPr>
          <a:xfrm>
            <a:off x="577426" y="3965629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988B0-3121-490F-91D1-E632DEC30456}"/>
              </a:ext>
            </a:extLst>
          </p:cNvPr>
          <p:cNvSpPr txBox="1"/>
          <p:nvPr/>
        </p:nvSpPr>
        <p:spPr>
          <a:xfrm>
            <a:off x="8579815" y="385291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7C084-AF88-47AB-87E0-3E7109F6A797}"/>
              </a:ext>
            </a:extLst>
          </p:cNvPr>
          <p:cNvCxnSpPr>
            <a:cxnSpLocks/>
          </p:cNvCxnSpPr>
          <p:nvPr/>
        </p:nvCxnSpPr>
        <p:spPr bwMode="auto">
          <a:xfrm>
            <a:off x="2760405" y="3965629"/>
            <a:ext cx="48017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/>
              <p:nvPr/>
            </p:nvSpPr>
            <p:spPr>
              <a:xfrm>
                <a:off x="2285000" y="3193812"/>
                <a:ext cx="6242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If A and B can not agree a session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000" y="3193812"/>
                <a:ext cx="6242543" cy="523220"/>
              </a:xfrm>
              <a:prstGeom prst="rect">
                <a:avLst/>
              </a:prstGeom>
              <a:blipFill>
                <a:blip r:embed="rId5"/>
                <a:stretch>
                  <a:fillRect l="-879" t="-12791" r="-78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/>
              <p:nvPr/>
            </p:nvSpPr>
            <p:spPr>
              <a:xfrm>
                <a:off x="1170547" y="4891080"/>
                <a:ext cx="1589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47" y="4891080"/>
                <a:ext cx="158985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3F412A-04D3-42F2-AF80-F4EEF7F6A8E4}"/>
              </a:ext>
            </a:extLst>
          </p:cNvPr>
          <p:cNvCxnSpPr>
            <a:cxnSpLocks/>
          </p:cNvCxnSpPr>
          <p:nvPr/>
        </p:nvCxnSpPr>
        <p:spPr bwMode="auto">
          <a:xfrm>
            <a:off x="3148985" y="5085184"/>
            <a:ext cx="495718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/>
              <p:nvPr/>
            </p:nvSpPr>
            <p:spPr>
              <a:xfrm>
                <a:off x="3025698" y="4582290"/>
                <a:ext cx="22473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𝑡𝑎𝑔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698" y="4582290"/>
                <a:ext cx="224734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/>
              <p:nvPr/>
            </p:nvSpPr>
            <p:spPr>
              <a:xfrm>
                <a:off x="6980306" y="5139103"/>
                <a:ext cx="26614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306" y="5139103"/>
                <a:ext cx="266143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/>
              <p:nvPr/>
            </p:nvSpPr>
            <p:spPr>
              <a:xfrm>
                <a:off x="7396018" y="5848151"/>
                <a:ext cx="1455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18" y="5848151"/>
                <a:ext cx="145578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13227D1E-34F8-48AF-895D-01FC59E7E8A8}"/>
              </a:ext>
            </a:extLst>
          </p:cNvPr>
          <p:cNvSpPr/>
          <p:nvPr/>
        </p:nvSpPr>
        <p:spPr bwMode="auto">
          <a:xfrm>
            <a:off x="6970514" y="5970360"/>
            <a:ext cx="360040" cy="3620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2B61A3-D5DB-49AC-B663-8768BC185277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6905" y="4582290"/>
            <a:ext cx="6099432" cy="137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7C3DCD-67D3-4878-96CA-46E33E2CA2BD}"/>
              </a:ext>
            </a:extLst>
          </p:cNvPr>
          <p:cNvCxnSpPr/>
          <p:nvPr/>
        </p:nvCxnSpPr>
        <p:spPr bwMode="auto">
          <a:xfrm>
            <a:off x="2881681" y="4025069"/>
            <a:ext cx="6349792" cy="24055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A3A7DE-B6D4-6A12-AE3B-D9BB76F54F5A}"/>
              </a:ext>
            </a:extLst>
          </p:cNvPr>
          <p:cNvSpPr txBox="1"/>
          <p:nvPr/>
        </p:nvSpPr>
        <p:spPr>
          <a:xfrm>
            <a:off x="4206496" y="5727164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attacks?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63CCBC6-70B6-B6DC-AC69-7412E5B63A7F}"/>
              </a:ext>
            </a:extLst>
          </p:cNvPr>
          <p:cNvSpPr/>
          <p:nvPr/>
        </p:nvSpPr>
        <p:spPr bwMode="auto">
          <a:xfrm rot="10800000">
            <a:off x="4729156" y="5121939"/>
            <a:ext cx="291905" cy="65910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3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331" y="87606"/>
            <a:ext cx="7819960" cy="677098"/>
          </a:xfrm>
        </p:spPr>
        <p:txBody>
          <a:bodyPr wrap="square">
            <a:spAutoFit/>
          </a:bodyPr>
          <a:lstStyle/>
          <a:p>
            <a:r>
              <a:rPr lang="en-US" altLang="en-US" dirty="0">
                <a:ea typeface="ヒラギノ角ゴ Pro W3" charset="-128"/>
              </a:rPr>
              <a:t>Motivations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432" y="854461"/>
            <a:ext cx="10199095" cy="1452695"/>
          </a:xfrm>
        </p:spPr>
        <p:txBody>
          <a:bodyPr wrap="square">
            <a:spAutoFit/>
          </a:bodyPr>
          <a:lstStyle/>
          <a:p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ensure that the message is the original one?</a:t>
            </a:r>
          </a:p>
          <a:p>
            <a:pPr lvl="1"/>
            <a:endParaRPr lang="en-US" sz="2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verify that a message comes from the claimed </a:t>
            </a:r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sender?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507D0-F4AC-434A-923E-BD924CAE716C}"/>
              </a:ext>
            </a:extLst>
          </p:cNvPr>
          <p:cNvSpPr/>
          <p:nvPr/>
        </p:nvSpPr>
        <p:spPr>
          <a:xfrm>
            <a:off x="2385529" y="2383781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Authentication?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D8578-C761-41F3-9DBA-EE157EE858D5}"/>
              </a:ext>
            </a:extLst>
          </p:cNvPr>
          <p:cNvSpPr/>
          <p:nvPr/>
        </p:nvSpPr>
        <p:spPr>
          <a:xfrm>
            <a:off x="2427732" y="1303079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Integrity?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93EAC-4B3E-44DB-BECA-480A7D83BC4C}"/>
              </a:ext>
            </a:extLst>
          </p:cNvPr>
          <p:cNvSpPr txBox="1"/>
          <p:nvPr/>
        </p:nvSpPr>
        <p:spPr>
          <a:xfrm>
            <a:off x="871985" y="2947041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accent2"/>
                </a:solidFill>
              </a:rPr>
              <a:t>MAC, HMAC</a:t>
            </a:r>
          </a:p>
        </p:txBody>
      </p:sp>
      <p:pic>
        <p:nvPicPr>
          <p:cNvPr id="9" name="Picture 5" descr="j0223594">
            <a:extLst>
              <a:ext uri="{FF2B5EF4-FFF2-40B4-BE49-F238E27FC236}">
                <a16:creationId xmlns:a16="http://schemas.microsoft.com/office/drawing/2014/main" id="{8D821635-6B96-42BE-9156-43442BDE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500" y="3729335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A15D4-0548-4B87-8E92-69E049E4B4D4}"/>
              </a:ext>
            </a:extLst>
          </p:cNvPr>
          <p:cNvSpPr txBox="1"/>
          <p:nvPr/>
        </p:nvSpPr>
        <p:spPr>
          <a:xfrm>
            <a:off x="168370" y="4037637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988B0-3121-490F-91D1-E632DEC30456}"/>
              </a:ext>
            </a:extLst>
          </p:cNvPr>
          <p:cNvSpPr txBox="1"/>
          <p:nvPr/>
        </p:nvSpPr>
        <p:spPr>
          <a:xfrm>
            <a:off x="8686012" y="3746009"/>
            <a:ext cx="3001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care system </a:t>
            </a:r>
          </a:p>
          <a:p>
            <a:r>
              <a:rPr lang="en-US" dirty="0"/>
              <a:t>server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7C084-AF88-47AB-87E0-3E7109F6A797}"/>
              </a:ext>
            </a:extLst>
          </p:cNvPr>
          <p:cNvCxnSpPr>
            <a:cxnSpLocks/>
          </p:cNvCxnSpPr>
          <p:nvPr/>
        </p:nvCxnSpPr>
        <p:spPr bwMode="auto">
          <a:xfrm>
            <a:off x="2832413" y="4005064"/>
            <a:ext cx="48017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/>
              <p:nvPr/>
            </p:nvSpPr>
            <p:spPr>
              <a:xfrm>
                <a:off x="3132670" y="3066197"/>
                <a:ext cx="458484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agree a session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>
                  <a:latin typeface="Cambria Math" panose="02040503050406030204" pitchFamily="18" charset="0"/>
                </a:endParaRPr>
              </a:p>
              <a:p>
                <a:r>
                  <a:rPr lang="en-US">
                    <a:latin typeface="+mj-lt"/>
                  </a:rPr>
                  <a:t>(</a:t>
                </a:r>
                <a:r>
                  <a:rPr lang="en-US"/>
                  <a:t>using Diffie–Hellman for ex.)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70" y="3066197"/>
                <a:ext cx="4584845" cy="954107"/>
              </a:xfrm>
              <a:prstGeom prst="rect">
                <a:avLst/>
              </a:prstGeom>
              <a:blipFill>
                <a:blip r:embed="rId5"/>
                <a:stretch>
                  <a:fillRect l="-2793" t="-7051" r="-1596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/>
              <p:nvPr/>
            </p:nvSpPr>
            <p:spPr>
              <a:xfrm>
                <a:off x="1242555" y="4963088"/>
                <a:ext cx="1589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555" y="4963088"/>
                <a:ext cx="158985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3F412A-04D3-42F2-AF80-F4EEF7F6A8E4}"/>
              </a:ext>
            </a:extLst>
          </p:cNvPr>
          <p:cNvCxnSpPr>
            <a:cxnSpLocks/>
          </p:cNvCxnSpPr>
          <p:nvPr/>
        </p:nvCxnSpPr>
        <p:spPr bwMode="auto">
          <a:xfrm>
            <a:off x="3220993" y="5157192"/>
            <a:ext cx="495718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/>
              <p:nvPr/>
            </p:nvSpPr>
            <p:spPr>
              <a:xfrm>
                <a:off x="3097706" y="4654298"/>
                <a:ext cx="53526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706" y="4654298"/>
                <a:ext cx="535261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/>
              <p:nvPr/>
            </p:nvSpPr>
            <p:spPr>
              <a:xfrm>
                <a:off x="8114086" y="5013181"/>
                <a:ext cx="13980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𝑡𝑎𝑔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086" y="5013181"/>
                <a:ext cx="139801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546C1A-646D-4AD1-8A4E-443EF8FE8A37}"/>
                  </a:ext>
                </a:extLst>
              </p:cNvPr>
              <p:cNvSpPr/>
              <p:nvPr/>
            </p:nvSpPr>
            <p:spPr>
              <a:xfrm>
                <a:off x="5041922" y="5519857"/>
                <a:ext cx="46074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546C1A-646D-4AD1-8A4E-443EF8FE8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22" y="5519857"/>
                <a:ext cx="460748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/>
              <p:nvPr/>
            </p:nvSpPr>
            <p:spPr>
              <a:xfrm>
                <a:off x="6757618" y="5949280"/>
                <a:ext cx="1455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618" y="5949280"/>
                <a:ext cx="145578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13227D1E-34F8-48AF-895D-01FC59E7E8A8}"/>
              </a:ext>
            </a:extLst>
          </p:cNvPr>
          <p:cNvSpPr/>
          <p:nvPr/>
        </p:nvSpPr>
        <p:spPr bwMode="auto">
          <a:xfrm>
            <a:off x="6397577" y="6046756"/>
            <a:ext cx="360040" cy="3620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0D412A-17C5-49E8-AB73-68C7F57F2657}"/>
                  </a:ext>
                </a:extLst>
              </p:cNvPr>
              <p:cNvSpPr/>
              <p:nvPr/>
            </p:nvSpPr>
            <p:spPr>
              <a:xfrm>
                <a:off x="2564712" y="4037637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0D412A-17C5-49E8-AB73-68C7F57F2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12" y="4037637"/>
                <a:ext cx="53540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F069437-43D5-4241-802A-D3D64F4714BF}"/>
                  </a:ext>
                </a:extLst>
              </p:cNvPr>
              <p:cNvSpPr/>
              <p:nvPr/>
            </p:nvSpPr>
            <p:spPr>
              <a:xfrm>
                <a:off x="7170815" y="4027481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F069437-43D5-4241-802A-D3D64F471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15" y="4027481"/>
                <a:ext cx="53540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Đồng hồ thông minh Xiaomi Redmi Watch 2 Lite">
            <a:extLst>
              <a:ext uri="{FF2B5EF4-FFF2-40B4-BE49-F238E27FC236}">
                <a16:creationId xmlns:a16="http://schemas.microsoft.com/office/drawing/2014/main" id="{69CD6BEC-D997-84B2-BC9C-749A9148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6" y="3686905"/>
            <a:ext cx="1164648" cy="116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6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4287C0C-5C6F-4B8C-920E-004D6AF3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116557"/>
            <a:ext cx="9793088" cy="792163"/>
          </a:xfrm>
        </p:spPr>
        <p:txBody>
          <a:bodyPr/>
          <a:lstStyle/>
          <a:p>
            <a:r>
              <a:rPr lang="en-US" altLang="en-US" dirty="0"/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0C8C4DE0-9A8A-4EEC-BA43-EEFEF2EA8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7408" y="1196752"/>
                <a:ext cx="11233247" cy="4967287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/>
                  <a:t>A hash function maps a message of an arbitrary length to a </a:t>
                </a:r>
                <a14:m>
                  <m:oMath xmlns:m="http://schemas.openxmlformats.org/officeDocument/2006/math">
                    <m:r>
                      <a:rPr lang="en-US" altLang="en-US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lang="en-US" altLang="en-US" sz="2800" dirty="0"/>
                  <a:t> output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altLang="en-US" dirty="0"/>
              </a:p>
              <a:p>
                <a:pPr lvl="1" eaLnBrk="1" hangingPunct="1"/>
                <a:r>
                  <a:rPr lang="en-US" altLang="en-US" dirty="0"/>
                  <a:t>output known as the </a:t>
                </a:r>
                <a:r>
                  <a:rPr lang="en-US" altLang="en-US" dirty="0">
                    <a:solidFill>
                      <a:schemeClr val="accent2"/>
                    </a:solidFill>
                  </a:rPr>
                  <a:t>fingerprint</a:t>
                </a:r>
                <a:r>
                  <a:rPr lang="en-US" altLang="en-US" dirty="0"/>
                  <a:t> or the </a:t>
                </a:r>
                <a:r>
                  <a:rPr lang="en-US" altLang="en-US" dirty="0">
                    <a:solidFill>
                      <a:schemeClr val="accent2"/>
                    </a:solidFill>
                  </a:rPr>
                  <a:t>message digest</a:t>
                </a:r>
              </a:p>
              <a:p>
                <a:pPr marL="0" indent="0">
                  <a:buNone/>
                </a:pPr>
                <a:endParaRPr lang="en-US" altLang="en-US" sz="2800" dirty="0"/>
              </a:p>
              <a:p>
                <a:pPr eaLnBrk="1" hangingPunct="1"/>
                <a:r>
                  <a:rPr lang="en-US" altLang="en-US" sz="2800" dirty="0"/>
                  <a:t>What is an example of hash functions?</a:t>
                </a:r>
              </a:p>
              <a:p>
                <a:pPr lvl="1" eaLnBrk="1" hangingPunct="1"/>
                <a:r>
                  <a:rPr lang="en-US" altLang="en-US" dirty="0"/>
                  <a:t>Give a hash function that maps Strings to integers in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dirty="0"/>
              </a:p>
              <a:p>
                <a:endParaRPr lang="en-US" altLang="en-US" sz="2800" dirty="0"/>
              </a:p>
              <a:p>
                <a:r>
                  <a:rPr lang="en-US" altLang="en-US" sz="2800" b="1" dirty="0"/>
                  <a:t>Cryptographic hash functions </a:t>
                </a:r>
                <a:r>
                  <a:rPr lang="en-US" altLang="en-US" sz="2800" dirty="0"/>
                  <a:t>are hash functions with additional security requirements</a:t>
                </a:r>
              </a:p>
            </p:txBody>
          </p:sp>
        </mc:Choice>
        <mc:Fallback xmlns=""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0C8C4DE0-9A8A-4EEC-BA43-EEFEF2EA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408" y="1196752"/>
                <a:ext cx="11233247" cy="4967287"/>
              </a:xfrm>
              <a:blipFill>
                <a:blip r:embed="rId3"/>
                <a:stretch>
                  <a:fillRect l="-1411" t="-2699" b="-2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02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83B65061-6246-46F7-BEE1-8AEF496FC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44624"/>
            <a:ext cx="7543800" cy="8842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Some terminology</a:t>
            </a:r>
            <a:endParaRPr lang="en-US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>
                <a:extLst>
                  <a:ext uri="{FF2B5EF4-FFF2-40B4-BE49-F238E27FC236}">
                    <a16:creationId xmlns:a16="http://schemas.microsoft.com/office/drawing/2014/main" id="{FAE18159-9284-4B7D-8CF2-B0B2C93C7FB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9416" y="1052736"/>
                <a:ext cx="10873208" cy="4967287"/>
              </a:xfrm>
            </p:spPr>
            <p:txBody>
              <a:bodyPr/>
              <a:lstStyle/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short representation of </a:t>
                </a:r>
                <a:r>
                  <a:rPr lang="en-US" altLang="zh-CN" sz="2300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generated </a:t>
                </a:r>
                <a:r>
                  <a:rPr lang="en-US" altLang="zh-CN" sz="23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without using secret </a:t>
                </a: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key is referred to as a 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digital digest</a:t>
                </a: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or a 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digital fingerprint</a:t>
                </a:r>
                <a:endParaRPr lang="en-US" altLang="zh-CN" sz="2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Digital fingerprint can be obtained using a 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cryptographic hash function</a:t>
                </a: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also called 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one-way hash function</a:t>
                </a:r>
                <a:endParaRPr lang="en-US" altLang="zh-CN" sz="2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short representation of M generated using a </a:t>
                </a:r>
                <a:r>
                  <a:rPr lang="en-US" altLang="zh-CN" sz="23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secret key </a:t>
                </a: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 referred to as a 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message authentication code </a:t>
                </a:r>
                <a:r>
                  <a:rPr lang="en-US" altLang="zh-CN" sz="2300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MAC</a:t>
                </a:r>
                <a:r>
                  <a:rPr lang="en-US" altLang="zh-CN" sz="2300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or a 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tag</a:t>
                </a:r>
                <a:endParaRPr lang="en-US" altLang="zh-CN" sz="2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MAC can be obtained using an 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encrypted checksum algorithm</a:t>
                </a: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Hash-based message authentication code </a:t>
                </a:r>
                <a:r>
                  <a:rPr lang="en-US" altLang="zh-CN" sz="2300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HMAC</a:t>
                </a:r>
                <a:r>
                  <a:rPr lang="en-US" altLang="zh-CN" sz="2300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the combination of cryptographic hash function and encrypted checksum algorithm</a:t>
                </a:r>
              </a:p>
              <a:p>
                <a:pPr marL="0" indent="0" algn="ctr" eaLnBrk="1" hangingPunct="1">
                  <a:spcBef>
                    <a:spcPct val="50000"/>
                  </a:spcBef>
                  <a:buClr>
                    <a:srgbClr val="9E9EFF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𝐻𝑀𝐴𝐶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𝐾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</m:oMath>
                </a14:m>
                <a:r>
                  <a:rPr lang="en-US" altLang="zh-CN" sz="23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eaLnBrk="1" hangingPunct="1">
                  <a:buFont typeface="Wingdings" charset="2"/>
                  <a:buChar char="l"/>
                  <a:defRPr/>
                </a:pPr>
                <a:endParaRPr lang="en-US" altLang="en-US" sz="2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124" name="Rectangle 3">
                <a:extLst>
                  <a:ext uri="{FF2B5EF4-FFF2-40B4-BE49-F238E27FC236}">
                    <a16:creationId xmlns:a16="http://schemas.microsoft.com/office/drawing/2014/main" id="{FAE18159-9284-4B7D-8CF2-B0B2C93C7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416" y="1052736"/>
                <a:ext cx="10873208" cy="4967287"/>
              </a:xfrm>
              <a:blipFill>
                <a:blip r:embed="rId3"/>
                <a:stretch>
                  <a:fillRect l="-1066" t="-1963" r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>
            <a:extLst>
              <a:ext uri="{FF2B5EF4-FFF2-40B4-BE49-F238E27FC236}">
                <a16:creationId xmlns:a16="http://schemas.microsoft.com/office/drawing/2014/main" id="{918CC9BC-8515-4127-AE36-8FF82C977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116632"/>
            <a:ext cx="9793088" cy="792163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Cryptographic</a:t>
            </a:r>
            <a:r>
              <a:rPr lang="en-US" altLang="en-US" sz="3200" dirty="0"/>
              <a:t>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0" name="Rectangle 3">
                <a:extLst>
                  <a:ext uri="{FF2B5EF4-FFF2-40B4-BE49-F238E27FC236}">
                    <a16:creationId xmlns:a16="http://schemas.microsoft.com/office/drawing/2014/main" id="{E85DE075-8EF6-42ED-AED3-68D4348B371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47428" y="1268760"/>
                <a:ext cx="10873208" cy="4717504"/>
              </a:xfrm>
            </p:spPr>
            <p:txBody>
              <a:bodyPr/>
              <a:lstStyle/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 dirty="0"/>
                  <a:t>   </a:t>
                </a:r>
                <a:r>
                  <a:rPr lang="en-US" altLang="en-US" sz="2600" b="1" dirty="0"/>
                  <a:t>Given a function </a:t>
                </a:r>
                <a14:m>
                  <m:oMath xmlns:m="http://schemas.openxmlformats.org/officeDocument/2006/math"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en-US" sz="2600" b="1" dirty="0"/>
                  <a:t>, then we say that </a:t>
                </a:r>
                <a14:m>
                  <m:oMath xmlns:m="http://schemas.openxmlformats.org/officeDocument/2006/math"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en-US" sz="2600" b="1" dirty="0"/>
                  <a:t> is:</a:t>
                </a:r>
              </a:p>
              <a:p>
                <a:pPr eaLnBrk="1" hangingPunct="1"/>
                <a:r>
                  <a:rPr lang="en-US" altLang="en-US" sz="2600" dirty="0">
                    <a:solidFill>
                      <a:srgbClr val="CC0099"/>
                    </a:solidFill>
                  </a:rPr>
                  <a:t>preimage resistant (one-way):</a:t>
                </a:r>
              </a:p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 dirty="0"/>
                  <a:t>    if given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600" dirty="0"/>
                  <a:t>, it is </a:t>
                </a:r>
                <a:r>
                  <a:rPr lang="en-US" altLang="en-US" sz="2600" b="1" dirty="0"/>
                  <a:t>computationally infeasible </a:t>
                </a:r>
                <a:r>
                  <a:rPr lang="en-US" altLang="en-US" sz="2600" dirty="0"/>
                  <a:t>to find a value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600" dirty="0">
                    <a:latin typeface="+mj-lt"/>
                  </a:rPr>
                  <a:t>s.t.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sz="2600" dirty="0"/>
              </a:p>
              <a:p>
                <a:pPr eaLnBrk="1" hangingPunct="1"/>
                <a:r>
                  <a:rPr lang="en-US" altLang="en-US" sz="2600" dirty="0">
                    <a:solidFill>
                      <a:srgbClr val="CC0099"/>
                    </a:solidFill>
                  </a:rPr>
                  <a:t>2-nd preimage resistant (weak collision resistant):</a:t>
                </a:r>
              </a:p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 dirty="0"/>
                  <a:t>    if given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sz="2600" dirty="0"/>
                  <a:t>it is computationally infeasible to find a value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600" dirty="0"/>
                  <a:t>, </a:t>
                </a:r>
                <a:r>
                  <a:rPr lang="en-US" altLang="en-US" sz="2600" dirty="0" err="1"/>
                  <a:t>s.t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</m:oMath>
                </a14:m>
                <a:r>
                  <a:rPr lang="en-US" alt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600" dirty="0"/>
              </a:p>
              <a:p>
                <a:pPr eaLnBrk="1" hangingPunct="1"/>
                <a:r>
                  <a:rPr lang="en-US" altLang="en-US" sz="2600" dirty="0">
                    <a:solidFill>
                      <a:srgbClr val="CC0099"/>
                    </a:solidFill>
                  </a:rPr>
                  <a:t>collision resistant (strong collision resistant)</a:t>
                </a:r>
                <a:r>
                  <a:rPr lang="en-US" altLang="en-US" sz="2600" dirty="0"/>
                  <a:t>:</a:t>
                </a:r>
              </a:p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 dirty="0"/>
                  <a:t>    if it is computationally infeasible to find two distinct values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𝑋</m:t>
                    </m:r>
                  </m:oMath>
                </a14:m>
                <a:r>
                  <a:rPr lang="en-US" altLang="en-US" sz="2600" dirty="0">
                    <a:sym typeface="Symbol" panose="05050102010706020507" pitchFamily="18" charset="2"/>
                  </a:rPr>
                  <a:t>, </a:t>
                </a:r>
                <a:r>
                  <a:rPr lang="en-US" altLang="en-US" sz="2600" dirty="0"/>
                  <a:t> </a:t>
                </a:r>
                <a:r>
                  <a:rPr lang="en-US" altLang="en-US" sz="2600" dirty="0" err="1"/>
                  <a:t>s.t.</a:t>
                </a:r>
                <a:r>
                  <a:rPr lang="en-US" altLang="en-US" sz="26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sz="2600" dirty="0"/>
              </a:p>
            </p:txBody>
          </p:sp>
        </mc:Choice>
        <mc:Fallback xmlns="">
          <p:sp>
            <p:nvSpPr>
              <p:cNvPr id="21510" name="Rectangle 3">
                <a:extLst>
                  <a:ext uri="{FF2B5EF4-FFF2-40B4-BE49-F238E27FC236}">
                    <a16:creationId xmlns:a16="http://schemas.microsoft.com/office/drawing/2014/main" id="{E85DE075-8EF6-42ED-AED3-68D4348B3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7428" y="1268760"/>
                <a:ext cx="10873208" cy="4717504"/>
              </a:xfrm>
              <a:blipFill>
                <a:blip r:embed="rId3"/>
                <a:stretch>
                  <a:fillRect l="-1289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>
            <a:extLst>
              <a:ext uri="{FF2B5EF4-FFF2-40B4-BE49-F238E27FC236}">
                <a16:creationId xmlns:a16="http://schemas.microsoft.com/office/drawing/2014/main" id="{FAD5A84C-F2D1-4F41-82D7-95F52C2E5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-143758"/>
            <a:ext cx="8388418" cy="1143000"/>
          </a:xfrm>
        </p:spPr>
        <p:txBody>
          <a:bodyPr/>
          <a:lstStyle/>
          <a:p>
            <a:pPr eaLnBrk="1" hangingPunct="1"/>
            <a:r>
              <a:rPr lang="en-US" altLang="en-US" sz="3500" dirty="0"/>
              <a:t>Usages of Cryptographic Hash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4" name="Rectangle 3">
                <a:extLst>
                  <a:ext uri="{FF2B5EF4-FFF2-40B4-BE49-F238E27FC236}">
                    <a16:creationId xmlns:a16="http://schemas.microsoft.com/office/drawing/2014/main" id="{5693A170-A4AB-4950-83E7-D016F1DDE92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55441" y="999242"/>
                <a:ext cx="10081118" cy="4967287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Software integrity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400" dirty="0"/>
                  <a:t>File: windows_10_enterprise_x64_dvd_9058303.iso /          Ubuntu 20.04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400" dirty="0"/>
                  <a:t>SHA1:0629BF04AA2A61E125EE6EDDF917DB471DCB8535</a:t>
                </a:r>
              </a:p>
              <a:p>
                <a:pPr eaLnBrk="1" hangingPunct="1"/>
                <a:r>
                  <a:rPr lang="en-US" altLang="en-US" dirty="0"/>
                  <a:t>Timestamping</a:t>
                </a:r>
              </a:p>
              <a:p>
                <a:pPr lvl="1" eaLnBrk="1" hangingPunct="1"/>
                <a:r>
                  <a:rPr lang="en-US" altLang="en-US" dirty="0"/>
                  <a:t>How to prove that you have discovered a secret on an earlier date without disclosing it?</a:t>
                </a: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altLang="en-US" b="1" dirty="0"/>
                  <a:t>Covered later</a:t>
                </a:r>
              </a:p>
              <a:p>
                <a:pPr lvl="1" eaLnBrk="1" hangingPunct="1"/>
                <a:r>
                  <a:rPr lang="en-US" altLang="en-US" dirty="0"/>
                  <a:t>Message authentication</a:t>
                </a:r>
              </a:p>
              <a:p>
                <a:pPr lvl="1" eaLnBrk="1" hangingPunct="1"/>
                <a:r>
                  <a:rPr lang="en-US" altLang="en-US" dirty="0"/>
                  <a:t>One-time passwords</a:t>
                </a:r>
              </a:p>
              <a:p>
                <a:pPr lvl="1" eaLnBrk="1" hangingPunct="1"/>
                <a:r>
                  <a:rPr lang="en-US" altLang="en-US" dirty="0"/>
                  <a:t>Digital signature, Digital certificate</a:t>
                </a:r>
              </a:p>
              <a:p>
                <a:pPr eaLnBrk="1" hangingPunct="1"/>
                <a:endParaRPr lang="en-US" altLang="en-US" dirty="0"/>
              </a:p>
            </p:txBody>
          </p:sp>
        </mc:Choice>
        <mc:Fallback>
          <p:sp>
            <p:nvSpPr>
              <p:cNvPr id="22534" name="Rectangle 3">
                <a:extLst>
                  <a:ext uri="{FF2B5EF4-FFF2-40B4-BE49-F238E27FC236}">
                    <a16:creationId xmlns:a16="http://schemas.microsoft.com/office/drawing/2014/main" id="{5693A170-A4AB-4950-83E7-D016F1DDE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5441" y="999242"/>
                <a:ext cx="10081118" cy="4967287"/>
              </a:xfrm>
              <a:blipFill>
                <a:blip r:embed="rId3"/>
                <a:stretch>
                  <a:fillRect l="-1935" t="-3190" r="-665" b="-1472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E89637-64AF-4A5B-AA34-8538F9B6934A}"/>
              </a:ext>
            </a:extLst>
          </p:cNvPr>
          <p:cNvCxnSpPr/>
          <p:nvPr/>
        </p:nvCxnSpPr>
        <p:spPr bwMode="auto">
          <a:xfrm>
            <a:off x="6888088" y="4509120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B9AC626-C9F5-493F-9DF7-50256B40C9AB}"/>
              </a:ext>
            </a:extLst>
          </p:cNvPr>
          <p:cNvSpPr/>
          <p:nvPr/>
        </p:nvSpPr>
        <p:spPr>
          <a:xfrm>
            <a:off x="7007562" y="5032283"/>
            <a:ext cx="33324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https://en.wikipedia.org/wiki/Cryptographic_hash_function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A23FA-B3C8-4805-8BF7-A8C4091EA7C7}"/>
              </a:ext>
            </a:extLst>
          </p:cNvPr>
          <p:cNvSpPr txBox="1"/>
          <p:nvPr/>
        </p:nvSpPr>
        <p:spPr>
          <a:xfrm>
            <a:off x="7032104" y="4537339"/>
            <a:ext cx="2654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Further reading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AFADA-6B9F-47C0-909C-A1457F4C5706}"/>
              </a:ext>
            </a:extLst>
          </p:cNvPr>
          <p:cNvSpPr txBox="1"/>
          <p:nvPr/>
        </p:nvSpPr>
        <p:spPr>
          <a:xfrm>
            <a:off x="9716756" y="1942187"/>
            <a:ext cx="2050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UBUNTO 20 ISO</a:t>
            </a:r>
            <a:endParaRPr 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023770A7-B07D-414C-B09D-0830352D5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5135" y="167517"/>
            <a:ext cx="8352928" cy="79216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Using Hash Functions for Message Integrity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97F8240B-0365-420E-9D9B-1FDBECB8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424" y="1069788"/>
            <a:ext cx="8352928" cy="122082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solidFill>
                  <a:srgbClr val="FF0000"/>
                </a:solidFill>
              </a:rPr>
              <a:t>Is this secure </a:t>
            </a:r>
            <a:r>
              <a:rPr lang="en-US" altLang="en-US" sz="2600">
                <a:solidFill>
                  <a:srgbClr val="FF0000"/>
                </a:solidFill>
              </a:rPr>
              <a:t>scheme (M </a:t>
            </a:r>
            <a:r>
              <a:rPr lang="en-US" altLang="en-US" sz="2600" dirty="0">
                <a:solidFill>
                  <a:srgbClr val="FF0000"/>
                </a:solidFill>
              </a:rPr>
              <a:t>cannot be modified)? </a:t>
            </a:r>
          </a:p>
          <a:p>
            <a:pPr lvl="1" eaLnBrk="1" hangingPunct="1"/>
            <a:r>
              <a:rPr lang="en-US" altLang="en-US" sz="2600" dirty="0">
                <a:solidFill>
                  <a:srgbClr val="FF0000"/>
                </a:solidFill>
              </a:rPr>
              <a:t>Case 1:</a:t>
            </a:r>
          </a:p>
          <a:p>
            <a:pPr eaLnBrk="1" hangingPunct="1"/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600" dirty="0">
                <a:solidFill>
                  <a:srgbClr val="FF0000"/>
                </a:solidFill>
              </a:rPr>
              <a:t>Case </a:t>
            </a:r>
            <a:r>
              <a:rPr lang="en-US" altLang="en-US" sz="2600">
                <a:solidFill>
                  <a:srgbClr val="FF0000"/>
                </a:solidFill>
              </a:rPr>
              <a:t>2:</a:t>
            </a:r>
            <a:endParaRPr lang="en-US" altLang="en-US" sz="26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658703-6BF0-45ED-B9ED-41FE4F2BE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961991"/>
            <a:ext cx="1365300" cy="1310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7D9B7-F46F-461A-A28A-470BF8FF2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904" y="1892219"/>
            <a:ext cx="1257554" cy="13106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D6FFA0-55F9-4CC7-BFA5-DA7DAC9CD767}"/>
              </a:ext>
            </a:extLst>
          </p:cNvPr>
          <p:cNvCxnSpPr/>
          <p:nvPr/>
        </p:nvCxnSpPr>
        <p:spPr bwMode="auto">
          <a:xfrm>
            <a:off x="2796476" y="2882078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35DA781-8361-483C-8559-D1E8DD3F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81" y="3732151"/>
            <a:ext cx="1293292" cy="1241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BC91B2-CE88-4901-A904-7A9F1B321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588" y="3755828"/>
            <a:ext cx="1171333" cy="122082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0177C1-1F53-4302-BEE5-24ED2F682408}"/>
              </a:ext>
            </a:extLst>
          </p:cNvPr>
          <p:cNvCxnSpPr/>
          <p:nvPr/>
        </p:nvCxnSpPr>
        <p:spPr bwMode="auto">
          <a:xfrm>
            <a:off x="2671259" y="4057369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48F1C-D8D2-4B35-B80B-B2D62B432184}"/>
                  </a:ext>
                </a:extLst>
              </p:cNvPr>
              <p:cNvSpPr txBox="1"/>
              <p:nvPr/>
            </p:nvSpPr>
            <p:spPr>
              <a:xfrm>
                <a:off x="3738484" y="2340336"/>
                <a:ext cx="1540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48F1C-D8D2-4B35-B80B-B2D62B43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484" y="2340336"/>
                <a:ext cx="15409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5B7332-561C-49DE-9248-41C199300DCD}"/>
                  </a:ext>
                </a:extLst>
              </p:cNvPr>
              <p:cNvSpPr txBox="1"/>
              <p:nvPr/>
            </p:nvSpPr>
            <p:spPr>
              <a:xfrm>
                <a:off x="4103035" y="3617107"/>
                <a:ext cx="5893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5B7332-561C-49DE-9248-41C199300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035" y="3617107"/>
                <a:ext cx="58939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B88C4D-9362-4478-8771-3108E821ACF0}"/>
              </a:ext>
            </a:extLst>
          </p:cNvPr>
          <p:cNvCxnSpPr/>
          <p:nvPr/>
        </p:nvCxnSpPr>
        <p:spPr bwMode="auto">
          <a:xfrm>
            <a:off x="2671259" y="4774140"/>
            <a:ext cx="4104456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5609-5B91-43BE-BE87-F5B765735F10}"/>
                  </a:ext>
                </a:extLst>
              </p:cNvPr>
              <p:cNvSpPr txBox="1"/>
              <p:nvPr/>
            </p:nvSpPr>
            <p:spPr>
              <a:xfrm>
                <a:off x="2869736" y="4283325"/>
                <a:ext cx="39008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𝑠𝑒𝑐𝑢𝑟𝑒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𝑎𝑛𝑛𝑒𝑙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5609-5B91-43BE-BE87-F5B765735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736" y="4283325"/>
                <a:ext cx="390087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DB05B8A-F4E3-4826-A672-BA3D7999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65" y="5346581"/>
            <a:ext cx="1193399" cy="1145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BCFE7-1370-4E66-B3D7-1A977546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016" y="5336033"/>
            <a:ext cx="1171333" cy="1220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96158-D7C6-4227-BB8C-187D700EDB6A}"/>
              </a:ext>
            </a:extLst>
          </p:cNvPr>
          <p:cNvCxnSpPr/>
          <p:nvPr/>
        </p:nvCxnSpPr>
        <p:spPr bwMode="auto">
          <a:xfrm>
            <a:off x="2796476" y="6262577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/>
              <p:nvPr/>
            </p:nvSpPr>
            <p:spPr>
              <a:xfrm>
                <a:off x="4228252" y="5822315"/>
                <a:ext cx="18917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252" y="5822315"/>
                <a:ext cx="1891736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/>
              <p:nvPr/>
            </p:nvSpPr>
            <p:spPr>
              <a:xfrm>
                <a:off x="2135857" y="545631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857" y="5456319"/>
                <a:ext cx="53540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/>
              <p:nvPr/>
            </p:nvSpPr>
            <p:spPr>
              <a:xfrm>
                <a:off x="7041085" y="5378236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085" y="5378236"/>
                <a:ext cx="53540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D7444FE-A1FF-49D1-A5DE-9E65C9E36E5A}"/>
              </a:ext>
            </a:extLst>
          </p:cNvPr>
          <p:cNvSpPr/>
          <p:nvPr/>
        </p:nvSpPr>
        <p:spPr>
          <a:xfrm>
            <a:off x="850540" y="4913753"/>
            <a:ext cx="20986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FF0000"/>
                </a:solidFill>
              </a:rPr>
              <a:t>Case 3:</a:t>
            </a:r>
            <a:endParaRPr lang="en-US" altLang="en-US" sz="2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83922-CA0E-4C1B-BDF1-50F8FE5D625F}"/>
              </a:ext>
            </a:extLst>
          </p:cNvPr>
          <p:cNvSpPr txBox="1"/>
          <p:nvPr/>
        </p:nvSpPr>
        <p:spPr>
          <a:xfrm>
            <a:off x="7904681" y="3272680"/>
            <a:ext cx="2050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UBUNTO 20 ISO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/>
      <p:bldP spid="2" grpId="0"/>
      <p:bldP spid="20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C65FB460-BC21-4130-ADF7-F184782A4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52598"/>
            <a:ext cx="7575376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Well Known Hash Functions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3CBE0298-FC3B-4A8B-9B5B-E645DD6BD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400" y="908720"/>
            <a:ext cx="11881320" cy="504056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MD5 (phased out)</a:t>
            </a:r>
          </a:p>
          <a:p>
            <a:pPr lvl="1" eaLnBrk="1" hangingPunct="1"/>
            <a:r>
              <a:rPr lang="en-US" altLang="en-US" sz="2400" dirty="0"/>
              <a:t>output 128 bits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collision resistance completely broken</a:t>
            </a:r>
          </a:p>
          <a:p>
            <a:pPr eaLnBrk="1" hangingPunct="1"/>
            <a:r>
              <a:rPr lang="en-US" altLang="en-US" sz="2800" dirty="0"/>
              <a:t>SHA1 (phased out)</a:t>
            </a:r>
          </a:p>
          <a:p>
            <a:pPr lvl="1" eaLnBrk="1" hangingPunct="1"/>
            <a:r>
              <a:rPr lang="en-US" altLang="en-US" sz="2400" dirty="0"/>
              <a:t>output 160 bits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collision attacks; length extension attacks</a:t>
            </a:r>
          </a:p>
          <a:p>
            <a:pPr eaLnBrk="1" hangingPunct="1"/>
            <a:r>
              <a:rPr lang="en-US" altLang="en-US" sz="2800" dirty="0"/>
              <a:t>SHA2 (SHA-224, SHA-256, SHA-384, SHA-512)</a:t>
            </a:r>
          </a:p>
          <a:p>
            <a:pPr lvl="1" eaLnBrk="1" hangingPunct="1"/>
            <a:r>
              <a:rPr lang="en-US" altLang="en-US" sz="2400" dirty="0"/>
              <a:t>outputs 224, 256, 384, and 512 bits, respectively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collision attacks; length extension attacks</a:t>
            </a:r>
          </a:p>
          <a:p>
            <a:pPr marL="400050" eaLnBrk="1" hangingPunct="1"/>
            <a:r>
              <a:rPr lang="en-US" altLang="en-US" sz="2800" dirty="0"/>
              <a:t>SHA3 </a:t>
            </a:r>
          </a:p>
          <a:p>
            <a:pPr marL="57150" indent="0" eaLnBrk="1" hangingPunct="1">
              <a:buNone/>
            </a:pPr>
            <a:r>
              <a:rPr lang="en-US" altLang="en-US" sz="2800" dirty="0"/>
              <a:t>      https://csrc.nist.gov/publications/detail/fips/202/final</a:t>
            </a:r>
            <a:br>
              <a:rPr lang="en-US" altLang="en-US" sz="2800" dirty="0"/>
            </a:br>
            <a:r>
              <a:rPr lang="en-US" altLang="en-US" sz="2800" dirty="0"/>
              <a:t>      </a:t>
            </a:r>
            <a:r>
              <a:rPr lang="en-US" sz="2800" dirty="0"/>
              <a:t>https://en.wikipedia.org/wiki/Secure_Hash_Algorithm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1" name="Text Box 188">
            <a:extLst>
              <a:ext uri="{FF2B5EF4-FFF2-40B4-BE49-F238E27FC236}">
                <a16:creationId xmlns:a16="http://schemas.microsoft.com/office/drawing/2014/main" id="{98A26F8A-6C38-4C20-BEEB-8ED5529A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163058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dirty="0">
                <a:cs typeface="Times" panose="02020603050405020304" pitchFamily="18" charset="0"/>
              </a:rPr>
              <a:t>SHA-1, SHA-2,</a:t>
            </a:r>
            <a:r>
              <a:rPr lang="en-US" altLang="zh-CN" sz="3600" dirty="0">
                <a:ea typeface="宋体" charset="-122"/>
                <a:cs typeface="Times" panose="02020603050405020304" pitchFamily="18" charset="0"/>
              </a:rPr>
              <a:t> SHA-3</a:t>
            </a:r>
            <a:endParaRPr lang="en-US" altLang="zh-CN" sz="3600" dirty="0">
              <a:cs typeface="Times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4FD45A-414D-4991-A510-466445E3426B}"/>
              </a:ext>
            </a:extLst>
          </p:cNvPr>
          <p:cNvSpPr/>
          <p:nvPr/>
        </p:nvSpPr>
        <p:spPr>
          <a:xfrm>
            <a:off x="2063552" y="5969913"/>
            <a:ext cx="8147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https://en.wikipedia.org/wiki/Secure_Hash_Algorithms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57DA3-F151-44F8-8D16-98986D0CE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998344"/>
            <a:ext cx="9865096" cy="49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6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104429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Security goals</a:t>
            </a:r>
            <a:endParaRPr lang="en-GB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3E79E-1E54-474B-9B0B-8529F6CD010A}"/>
              </a:ext>
            </a:extLst>
          </p:cNvPr>
          <p:cNvSpPr/>
          <p:nvPr/>
        </p:nvSpPr>
        <p:spPr>
          <a:xfrm>
            <a:off x="751671" y="1787836"/>
            <a:ext cx="2906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Confidentiality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837492" y="3949535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Authentication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823074" y="3276937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Integrity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765066" y="4735284"/>
            <a:ext cx="5788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Non-repudiation (Accountability)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807676" y="5858108"/>
            <a:ext cx="233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Availability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9019-F4EA-429D-A8FD-4425949F1F96}"/>
              </a:ext>
            </a:extLst>
          </p:cNvPr>
          <p:cNvSpPr/>
          <p:nvPr/>
        </p:nvSpPr>
        <p:spPr>
          <a:xfrm>
            <a:off x="765066" y="2449626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Privacy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450067-7C88-4CD5-AD2C-13AE90EDFB1B}"/>
              </a:ext>
            </a:extLst>
          </p:cNvPr>
          <p:cNvSpPr txBox="1"/>
          <p:nvPr/>
        </p:nvSpPr>
        <p:spPr>
          <a:xfrm>
            <a:off x="996145" y="989398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/>
              <a:t>Goals</a:t>
            </a:r>
            <a:endParaRPr lang="en-US" sz="32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02A3E-5BF7-49E2-B316-01B3196F0894}"/>
              </a:ext>
            </a:extLst>
          </p:cNvPr>
          <p:cNvSpPr txBox="1"/>
          <p:nvPr/>
        </p:nvSpPr>
        <p:spPr>
          <a:xfrm>
            <a:off x="6563122" y="1541685"/>
            <a:ext cx="5440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Cipher systems</a:t>
            </a:r>
          </a:p>
          <a:p>
            <a:pPr lvl="1"/>
            <a:r>
              <a:rPr lang="en-US" dirty="0"/>
              <a:t>- Symmetric (DES, AES)</a:t>
            </a:r>
          </a:p>
          <a:p>
            <a:pPr lvl="1"/>
            <a:r>
              <a:rPr lang="en-US" dirty="0"/>
              <a:t>- Asymmetric (RSA, ECC, CRYSTALS-KYBER)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047D41A-855E-42CF-87CF-9427AB1E5E96}"/>
              </a:ext>
            </a:extLst>
          </p:cNvPr>
          <p:cNvSpPr/>
          <p:nvPr/>
        </p:nvSpPr>
        <p:spPr bwMode="auto">
          <a:xfrm rot="5400000">
            <a:off x="5770863" y="2240419"/>
            <a:ext cx="442776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65FA75-E241-43CE-A253-43C984C3B8BD}"/>
              </a:ext>
            </a:extLst>
          </p:cNvPr>
          <p:cNvCxnSpPr>
            <a:cxnSpLocks/>
          </p:cNvCxnSpPr>
          <p:nvPr/>
        </p:nvCxnSpPr>
        <p:spPr bwMode="auto">
          <a:xfrm>
            <a:off x="837492" y="3301393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BED67-D942-4C52-B01A-F026B76D8866}"/>
              </a:ext>
            </a:extLst>
          </p:cNvPr>
          <p:cNvCxnSpPr>
            <a:cxnSpLocks/>
          </p:cNvCxnSpPr>
          <p:nvPr/>
        </p:nvCxnSpPr>
        <p:spPr bwMode="auto">
          <a:xfrm>
            <a:off x="807676" y="5258504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0D91C8-2F67-46F2-9407-5E1BDEA2A676}"/>
              </a:ext>
            </a:extLst>
          </p:cNvPr>
          <p:cNvSpPr txBox="1"/>
          <p:nvPr/>
        </p:nvSpPr>
        <p:spPr>
          <a:xfrm>
            <a:off x="6490933" y="3480175"/>
            <a:ext cx="578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Hash functions</a:t>
            </a:r>
          </a:p>
          <a:p>
            <a:r>
              <a:rPr lang="en-US" dirty="0">
                <a:solidFill>
                  <a:srgbClr val="FF0000"/>
                </a:solidFill>
              </a:rPr>
              <a:t>Message authentication code (MAC</a:t>
            </a:r>
            <a:r>
              <a:rPr lang="en-US" dirty="0"/>
              <a:t>)</a:t>
            </a:r>
          </a:p>
          <a:p>
            <a:r>
              <a:rPr lang="en-US" dirty="0"/>
              <a:t>Digital signature (digital certificate)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0A880F4-1F07-46C6-8759-D02C15F31F10}"/>
              </a:ext>
            </a:extLst>
          </p:cNvPr>
          <p:cNvSpPr/>
          <p:nvPr/>
        </p:nvSpPr>
        <p:spPr bwMode="auto">
          <a:xfrm rot="5400000">
            <a:off x="5748255" y="3806410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800861-1BF5-49D9-9DB1-DE8BFA83309A}"/>
              </a:ext>
            </a:extLst>
          </p:cNvPr>
          <p:cNvCxnSpPr>
            <a:cxnSpLocks/>
          </p:cNvCxnSpPr>
          <p:nvPr/>
        </p:nvCxnSpPr>
        <p:spPr bwMode="auto">
          <a:xfrm>
            <a:off x="884630" y="5877272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DFB74A5-58E6-4B06-8E0C-D99A3E49AF35}"/>
              </a:ext>
            </a:extLst>
          </p:cNvPr>
          <p:cNvSpPr/>
          <p:nvPr/>
        </p:nvSpPr>
        <p:spPr>
          <a:xfrm>
            <a:off x="804634" y="5298255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Access control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F6FAC-F34F-494F-9CE8-344F5C2E78A4}"/>
              </a:ext>
            </a:extLst>
          </p:cNvPr>
          <p:cNvSpPr txBox="1"/>
          <p:nvPr/>
        </p:nvSpPr>
        <p:spPr>
          <a:xfrm>
            <a:off x="6563122" y="5298255"/>
            <a:ext cx="3434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RBAC, ABAC, PBAC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785A0FB-3E08-428A-9D37-4BDDD161F179}"/>
              </a:ext>
            </a:extLst>
          </p:cNvPr>
          <p:cNvSpPr/>
          <p:nvPr/>
        </p:nvSpPr>
        <p:spPr bwMode="auto">
          <a:xfrm rot="5400000">
            <a:off x="5778071" y="5197044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5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EC04448-00F7-4A99-8A48-BC9FC05D81D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15480" y="-49525"/>
            <a:ext cx="10081120" cy="1020762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3500" dirty="0"/>
              <a:t>Merkle-</a:t>
            </a:r>
            <a:r>
              <a:rPr lang="en-US" altLang="en-US" sz="3500" dirty="0" err="1"/>
              <a:t>Damgard</a:t>
            </a:r>
            <a:r>
              <a:rPr lang="en-US" altLang="en-US" sz="3500" dirty="0"/>
              <a:t> Construction for Hash Functions</a:t>
            </a:r>
            <a:endParaRPr lang="en-US" altLang="zh-CN" sz="3500" dirty="0">
              <a:ea typeface="宋体" charset="-122"/>
            </a:endParaRPr>
          </a:p>
        </p:txBody>
      </p:sp>
      <p:sp>
        <p:nvSpPr>
          <p:cNvPr id="11268" name="Rectangle 89">
            <a:extLst>
              <a:ext uri="{FF2B5EF4-FFF2-40B4-BE49-F238E27FC236}">
                <a16:creationId xmlns:a16="http://schemas.microsoft.com/office/drawing/2014/main" id="{45A4952C-E124-432A-9F91-E9F969A209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5400" y="971237"/>
            <a:ext cx="10081119" cy="22018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100" dirty="0">
                <a:ea typeface="宋体" charset="-122"/>
              </a:rPr>
              <a:t>SHA-1, SHA-2 (a series of hash functions), and WHIRLPOOL all have the same basic structure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100" dirty="0">
                <a:ea typeface="宋体" charset="-122"/>
              </a:rPr>
              <a:t>The heart of this basic structure is a </a:t>
            </a:r>
            <a:r>
              <a:rPr lang="en-US" altLang="zh-CN" sz="2100" i="1" dirty="0">
                <a:solidFill>
                  <a:srgbClr val="0913E5"/>
                </a:solidFill>
                <a:ea typeface="宋体" charset="-122"/>
              </a:rPr>
              <a:t>compression function F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¨"/>
              <a:defRPr/>
            </a:pPr>
            <a:r>
              <a:rPr lang="en-US" altLang="zh-CN" sz="2000" dirty="0">
                <a:ea typeface="宋体" charset="-122"/>
              </a:rPr>
              <a:t>Different hash algorithms use different compression functions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¨"/>
              <a:defRPr/>
            </a:pPr>
            <a:r>
              <a:rPr lang="en-US" altLang="zh-CN" sz="2000" dirty="0">
                <a:ea typeface="宋体" charset="-122"/>
              </a:rPr>
              <a:t>Use a CBC mode of repeated applications of </a:t>
            </a:r>
            <a:r>
              <a:rPr lang="en-US" altLang="zh-CN" sz="2000" i="1" dirty="0">
                <a:latin typeface="Times New Roman" charset="0"/>
                <a:ea typeface="宋体" charset="-122"/>
              </a:rPr>
              <a:t>F</a:t>
            </a:r>
            <a:r>
              <a:rPr lang="en-US" altLang="zh-CN" sz="2000" dirty="0">
                <a:ea typeface="宋体" charset="-122"/>
              </a:rPr>
              <a:t> without using secret keys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2100" dirty="0">
              <a:ea typeface="宋体" charset="-122"/>
            </a:endParaRPr>
          </a:p>
        </p:txBody>
      </p:sp>
      <p:sp>
        <p:nvSpPr>
          <p:cNvPr id="28675" name="Text Box 139">
            <a:extLst>
              <a:ext uri="{FF2B5EF4-FFF2-40B4-BE49-F238E27FC236}">
                <a16:creationId xmlns:a16="http://schemas.microsoft.com/office/drawing/2014/main" id="{438C0BF5-851F-4694-B962-D07B724F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99" y="5388070"/>
            <a:ext cx="96144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M</a:t>
            </a:r>
            <a:r>
              <a:rPr lang="en-US" altLang="zh-CN" sz="2000" dirty="0"/>
              <a:t> is a plaintext block, </a:t>
            </a:r>
            <a:r>
              <a:rPr lang="en-US" altLang="zh-CN" sz="2000" dirty="0">
                <a:latin typeface="Times New Roman" panose="02020603050405020304" pitchFamily="18" charset="0"/>
              </a:rPr>
              <a:t>IV</a:t>
            </a:r>
            <a:r>
              <a:rPr lang="en-US" altLang="zh-CN" sz="2000" dirty="0"/>
              <a:t> is an initial vector, </a:t>
            </a:r>
            <a:r>
              <a:rPr lang="en-US" altLang="zh-CN" sz="2000" dirty="0">
                <a:latin typeface="Times New Roman" panose="02020603050405020304" pitchFamily="18" charset="0"/>
              </a:rPr>
              <a:t>F</a:t>
            </a:r>
            <a:r>
              <a:rPr lang="en-US" altLang="zh-CN" sz="2000" dirty="0"/>
              <a:t> is a compression function, and “+” is some form of modular addition operation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C341D-4558-4325-8904-3BE667CF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99" y="3040204"/>
            <a:ext cx="9894432" cy="22018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EC04448-00F7-4A99-8A48-BC9FC05D81D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343472" y="63401"/>
            <a:ext cx="10441160" cy="1020762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3500" dirty="0"/>
              <a:t>Merkle-</a:t>
            </a:r>
            <a:r>
              <a:rPr lang="en-US" altLang="en-US" sz="3500" dirty="0" err="1"/>
              <a:t>Damgard</a:t>
            </a:r>
            <a:r>
              <a:rPr lang="en-US" altLang="en-US" sz="3500" dirty="0"/>
              <a:t> Construction for Hash Functions</a:t>
            </a:r>
            <a:endParaRPr lang="en-US" altLang="zh-CN" sz="3500" dirty="0">
              <a:ea typeface="宋体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C341D-4558-4325-8904-3BE667CF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412776"/>
            <a:ext cx="8877300" cy="2962878"/>
          </a:xfrm>
          <a:prstGeom prst="rect">
            <a:avLst/>
          </a:prstGeom>
        </p:spPr>
      </p:pic>
      <p:pic>
        <p:nvPicPr>
          <p:cNvPr id="5" name="Picture 9" descr="sha512">
            <a:extLst>
              <a:ext uri="{FF2B5EF4-FFF2-40B4-BE49-F238E27FC236}">
                <a16:creationId xmlns:a16="http://schemas.microsoft.com/office/drawing/2014/main" id="{C30D0880-C589-44D5-86B8-1BC6D431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5013177"/>
            <a:ext cx="4027488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0DACB4-5AD5-4217-BB1E-20D9DA98591A}"/>
              </a:ext>
            </a:extLst>
          </p:cNvPr>
          <p:cNvSpPr/>
          <p:nvPr/>
        </p:nvSpPr>
        <p:spPr>
          <a:xfrm>
            <a:off x="2495600" y="455151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400">
                <a:ea typeface="宋体" charset="-122"/>
              </a:rPr>
              <a:t>The </a:t>
            </a:r>
            <a:r>
              <a:rPr lang="en-US" altLang="zh-CN" sz="2400" i="1">
                <a:latin typeface="Times New Roman" charset="0"/>
                <a:ea typeface="宋体" charset="-122"/>
              </a:rPr>
              <a:t>M</a:t>
            </a:r>
            <a:r>
              <a:rPr lang="en-US" altLang="zh-CN" sz="2400">
                <a:ea typeface="宋体" charset="-122"/>
              </a:rPr>
              <a:t>’s digital fingerprint is </a:t>
            </a:r>
            <a:r>
              <a:rPr lang="en-US" altLang="zh-CN" sz="2400" i="1">
                <a:latin typeface="Times New Roman" charset="0"/>
                <a:ea typeface="宋体" charset="-122"/>
              </a:rPr>
              <a:t>H</a:t>
            </a:r>
            <a:r>
              <a:rPr lang="en-US" altLang="zh-CN" sz="2400">
                <a:latin typeface="Times New Roman" charset="0"/>
                <a:ea typeface="宋体" charset="-122"/>
              </a:rPr>
              <a:t>(</a:t>
            </a:r>
            <a:r>
              <a:rPr lang="en-US" altLang="zh-CN" sz="2400" i="1">
                <a:latin typeface="Times New Roman" charset="0"/>
                <a:ea typeface="宋体" charset="-122"/>
              </a:rPr>
              <a:t>M</a:t>
            </a:r>
            <a:r>
              <a:rPr lang="en-US" altLang="zh-CN" sz="2400">
                <a:latin typeface="Times New Roman" charset="0"/>
                <a:ea typeface="宋体" charset="-122"/>
              </a:rPr>
              <a:t>) = </a:t>
            </a:r>
            <a:r>
              <a:rPr lang="en-US" altLang="zh-CN" sz="2400" i="1">
                <a:latin typeface="Times New Roman" charset="0"/>
                <a:ea typeface="宋体" charset="-122"/>
              </a:rPr>
              <a:t>H</a:t>
            </a:r>
            <a:r>
              <a:rPr lang="en-US" altLang="zh-CN" sz="2400" i="1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400">
                <a:ea typeface="宋体" charset="-122"/>
              </a:rPr>
              <a:t>, where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30EC2-DAA1-4232-A005-F2496113EEA0}"/>
              </a:ext>
            </a:extLst>
          </p:cNvPr>
          <p:cNvSpPr/>
          <p:nvPr/>
        </p:nvSpPr>
        <p:spPr>
          <a:xfrm>
            <a:off x="7772155" y="5445224"/>
            <a:ext cx="1563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SHA-512</a:t>
            </a:r>
          </a:p>
        </p:txBody>
      </p:sp>
    </p:spTree>
    <p:extLst>
      <p:ext uri="{BB962C8B-B14F-4D97-AF65-F5344CB8AC3E}">
        <p14:creationId xmlns:p14="http://schemas.microsoft.com/office/powerpoint/2010/main" val="2025523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A2C63330-BBAA-41BA-B811-17F9BA868F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03512" y="88939"/>
            <a:ext cx="7543800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dirty="0">
                <a:ea typeface="宋体" charset="-122"/>
              </a:rPr>
              <a:t>SHA-512 Algorithm</a:t>
            </a:r>
            <a:r>
              <a:rPr lang="en-US" altLang="zh-CN" sz="3700" dirty="0">
                <a:ea typeface="宋体" charset="-122"/>
              </a:rPr>
              <a:t> 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FD20396-3472-4CCE-8943-58F6BE792D2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3392" y="1128130"/>
            <a:ext cx="10225136" cy="1231900"/>
          </a:xfrm>
        </p:spPr>
        <p:txBody>
          <a:bodyPr/>
          <a:lstStyle/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400" dirty="0">
                <a:ea typeface="宋体" charset="-122"/>
              </a:rPr>
              <a:t>Let 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X = X</a:t>
            </a:r>
            <a:r>
              <a:rPr lang="en-US" altLang="zh-CN" sz="2400" baseline="-25000" dirty="0">
                <a:latin typeface="Times New Roman" charset="0"/>
                <a:ea typeface="宋体" charset="-122"/>
              </a:rPr>
              <a:t>1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 dirty="0">
                <a:latin typeface="Times New Roman" charset="0"/>
                <a:ea typeface="宋体" charset="-122"/>
              </a:rPr>
              <a:t>2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…</a:t>
            </a:r>
            <a:r>
              <a:rPr lang="en-US" altLang="zh-CN" sz="2400" dirty="0" err="1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 dirty="0" err="1">
                <a:latin typeface="Times New Roman" charset="0"/>
                <a:ea typeface="宋体" charset="-122"/>
              </a:rPr>
              <a:t>k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Y = Y</a:t>
            </a:r>
            <a:r>
              <a:rPr lang="en-US" altLang="zh-CN" sz="2400" baseline="-25000" dirty="0">
                <a:latin typeface="Times New Roman" charset="0"/>
                <a:ea typeface="宋体" charset="-122"/>
              </a:rPr>
              <a:t>1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Y</a:t>
            </a:r>
            <a:r>
              <a:rPr lang="en-US" altLang="zh-CN" sz="2400" baseline="-25000" dirty="0">
                <a:latin typeface="Times New Roman" charset="0"/>
                <a:ea typeface="宋体" charset="-122"/>
              </a:rPr>
              <a:t>2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…</a:t>
            </a:r>
            <a:r>
              <a:rPr lang="en-US" altLang="zh-CN" sz="2400" dirty="0" err="1">
                <a:latin typeface="Times New Roman" charset="0"/>
                <a:ea typeface="宋体" charset="-122"/>
              </a:rPr>
              <a:t>Y</a:t>
            </a:r>
            <a:r>
              <a:rPr lang="en-US" altLang="zh-CN" sz="2400" baseline="-25000" dirty="0" err="1">
                <a:latin typeface="Times New Roman" charset="0"/>
                <a:ea typeface="宋体" charset="-122"/>
              </a:rPr>
              <a:t>k</a:t>
            </a:r>
            <a:r>
              <a:rPr lang="en-US" altLang="zh-CN" sz="2400" dirty="0">
                <a:ea typeface="宋体" charset="-122"/>
              </a:rPr>
              <a:t> be binary strings, where each </a:t>
            </a:r>
            <a:r>
              <a:rPr lang="en-US" altLang="zh-CN" sz="2400" dirty="0" err="1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 dirty="0" err="1">
                <a:latin typeface="Times New Roman" charset="0"/>
                <a:ea typeface="宋体" charset="-122"/>
              </a:rPr>
              <a:t>i</a:t>
            </a:r>
            <a:r>
              <a:rPr lang="en-US" altLang="zh-CN" sz="2400" dirty="0" err="1">
                <a:latin typeface="Times New Roman" charset="0"/>
                <a:ea typeface="宋体" charset="-122"/>
              </a:rPr>
              <a:t>,Y</a:t>
            </a:r>
            <a:r>
              <a:rPr lang="en-US" altLang="zh-CN" sz="2400" baseline="-25000" dirty="0" err="1">
                <a:latin typeface="Times New Roman" charset="0"/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 is an </a:t>
            </a:r>
            <a:r>
              <a:rPr lang="en-US" altLang="zh-CN" sz="2400" i="1" dirty="0">
                <a:latin typeface="Times New Roman" charset="0"/>
                <a:ea typeface="宋体" charset="-122"/>
              </a:rPr>
              <a:t>l</a:t>
            </a:r>
            <a:r>
              <a:rPr lang="en-US" altLang="zh-CN" sz="2400" dirty="0">
                <a:ea typeface="宋体" charset="-122"/>
              </a:rPr>
              <a:t>-bit binary string. Generalize the bitwise-XOR operation to an </a:t>
            </a:r>
            <a:r>
              <a:rPr lang="en-US" altLang="zh-CN" sz="2400" i="1" dirty="0">
                <a:latin typeface="Times New Roman" charset="0"/>
                <a:ea typeface="宋体" charset="-122"/>
              </a:rPr>
              <a:t>l</a:t>
            </a:r>
            <a:r>
              <a:rPr lang="en-US" altLang="zh-CN" sz="2400" dirty="0">
                <a:ea typeface="宋体" charset="-122"/>
              </a:rPr>
              <a:t>-bitwise-XOR operation as follows:</a:t>
            </a:r>
          </a:p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endParaRPr lang="en-US" altLang="zh-CN" sz="2400" dirty="0">
              <a:ea typeface="宋体" charset="-122"/>
            </a:endParaRPr>
          </a:p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endParaRPr lang="en-US" altLang="zh-CN" sz="1700" dirty="0">
              <a:ea typeface="宋体" charset="-122"/>
            </a:endParaRPr>
          </a:p>
        </p:txBody>
      </p:sp>
      <p:pic>
        <p:nvPicPr>
          <p:cNvPr id="40964" name="Picture 5" descr="Picture34.png">
            <a:extLst>
              <a:ext uri="{FF2B5EF4-FFF2-40B4-BE49-F238E27FC236}">
                <a16:creationId xmlns:a16="http://schemas.microsoft.com/office/drawing/2014/main" id="{9CF1A673-915B-4B76-84E4-521F68C22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49" y="2605337"/>
            <a:ext cx="9799090" cy="60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9">
                <a:extLst>
                  <a:ext uri="{FF2B5EF4-FFF2-40B4-BE49-F238E27FC236}">
                    <a16:creationId xmlns:a16="http://schemas.microsoft.com/office/drawing/2014/main" id="{71B73953-0EB4-4D43-8D4B-3AC3F3998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9453" y="3860870"/>
                <a:ext cx="10225137" cy="2201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9" tIns="45715" rIns="91429" bIns="45715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endParaRPr lang="en-US" altLang="zh-CN" sz="2600" kern="0">
                  <a:ea typeface="宋体" charset="-122"/>
                </a:endParaRP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Padding?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Initial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𝐼𝑉</m:t>
                        </m:r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kern="0">
                    <a:ea typeface="宋体" charset="-122"/>
                  </a:rPr>
                  <a:t>?</a:t>
                </a:r>
                <a:endParaRPr lang="en-US" altLang="zh-CN" sz="2600" kern="0" dirty="0">
                  <a:ea typeface="宋体" charset="-122"/>
                </a:endParaRP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Function </a:t>
                </a:r>
                <a:r>
                  <a:rPr lang="en-US" altLang="zh-CN" sz="2600" kern="0" dirty="0">
                    <a:ea typeface="宋体" charset="-122"/>
                  </a:rPr>
                  <a:t>F?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None/>
                  <a:defRPr/>
                </a:pPr>
                <a:endParaRPr lang="en-US" altLang="zh-CN" sz="26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6" name="Rectangle 89">
                <a:extLst>
                  <a:ext uri="{FF2B5EF4-FFF2-40B4-BE49-F238E27FC236}">
                    <a16:creationId xmlns:a16="http://schemas.microsoft.com/office/drawing/2014/main" id="{71B73953-0EB4-4D43-8D4B-3AC3F399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453" y="3860870"/>
                <a:ext cx="10225137" cy="2201863"/>
              </a:xfrm>
              <a:prstGeom prst="rect">
                <a:avLst/>
              </a:prstGeom>
              <a:blipFill>
                <a:blip r:embed="rId4"/>
                <a:stretch>
                  <a:fillRect l="-13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54045-4852-4CF0-86C6-73E7A984BE43}"/>
                  </a:ext>
                </a:extLst>
              </p:cNvPr>
              <p:cNvSpPr txBox="1"/>
              <p:nvPr/>
            </p:nvSpPr>
            <p:spPr>
              <a:xfrm>
                <a:off x="3029135" y="3683007"/>
                <a:ext cx="414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SHA-512: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54045-4852-4CF0-86C6-73E7A984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135" y="3683007"/>
                <a:ext cx="4140353" cy="523220"/>
              </a:xfrm>
              <a:prstGeom prst="rect">
                <a:avLst/>
              </a:prstGeom>
              <a:blipFill>
                <a:blip r:embed="rId5"/>
                <a:stretch>
                  <a:fillRect l="-3093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CF76DFA-0E4E-421C-B503-AE9C6F893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240" y="3623826"/>
            <a:ext cx="1431499" cy="197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7A7CF-C8AD-442E-A7BA-62894EA93348}"/>
              </a:ext>
            </a:extLst>
          </p:cNvPr>
          <p:cNvSpPr txBox="1"/>
          <p:nvPr/>
        </p:nvSpPr>
        <p:spPr>
          <a:xfrm>
            <a:off x="6037831" y="4956647"/>
            <a:ext cx="44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29A58-3980-40F7-B552-75D1BB1E5437}"/>
              </a:ext>
            </a:extLst>
          </p:cNvPr>
          <p:cNvSpPr txBox="1"/>
          <p:nvPr/>
        </p:nvSpPr>
        <p:spPr>
          <a:xfrm>
            <a:off x="7382699" y="4455592"/>
            <a:ext cx="44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71019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7160" y="9992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SHA-512 Initial Process </a:t>
            </a:r>
            <a:r>
              <a:rPr lang="en-US" altLang="en-US" sz="3600"/>
              <a:t>(I)</a:t>
            </a:r>
            <a:endParaRPr lang="en-US" altLang="en-US" sz="3600" dirty="0"/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61" y="5517233"/>
            <a:ext cx="7848600" cy="10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Length(M)=L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M</a:t>
            </a:r>
            <a:r>
              <a:rPr lang="en-US" altLang="zh-CN" sz="2400" b="1" baseline="30000" dirty="0">
                <a:latin typeface="Times New Roman" charset="0"/>
                <a:ea typeface="宋体" charset="-122"/>
              </a:rPr>
              <a:t>’</a:t>
            </a:r>
            <a:r>
              <a:rPr lang="en-US" altLang="zh-CN" sz="2400" b="1" dirty="0">
                <a:latin typeface="Times New Roman" charset="0"/>
                <a:ea typeface="宋体" charset="-122"/>
              </a:rPr>
              <a:t> = M || 1(0</a:t>
            </a:r>
            <a:r>
              <a:rPr lang="en-US" altLang="zh-CN" sz="2400" b="1" baseline="30000" dirty="0">
                <a:latin typeface="Script MT Bold" charset="0"/>
                <a:ea typeface="宋体" charset="-122"/>
              </a:rPr>
              <a:t>l</a:t>
            </a:r>
            <a:r>
              <a:rPr lang="en-US" altLang="zh-CN" sz="2400" b="1" dirty="0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2400" b="1" dirty="0">
                <a:latin typeface="Script MT Bold" charset="0"/>
                <a:ea typeface="宋体" charset="-122"/>
              </a:rPr>
              <a:t> </a:t>
            </a:r>
            <a:r>
              <a:rPr lang="en-US" altLang="zh-CN" sz="2400" b="1" dirty="0">
                <a:latin typeface="Times New Roman" charset="0"/>
                <a:ea typeface="宋体" charset="-122"/>
              </a:rPr>
              <a:t>|| b</a:t>
            </a:r>
            <a:r>
              <a:rPr lang="en-US" altLang="zh-CN" sz="2400" b="1" baseline="-25000" dirty="0">
                <a:latin typeface="Times New Roman" charset="0"/>
                <a:ea typeface="宋体" charset="-122"/>
              </a:rPr>
              <a:t>128</a:t>
            </a:r>
            <a:r>
              <a:rPr lang="en-US" altLang="zh-CN" sz="2400" b="1" dirty="0">
                <a:latin typeface="Times New Roman" charset="0"/>
                <a:ea typeface="宋体" charset="-122"/>
              </a:rPr>
              <a:t>(L), where </a:t>
            </a:r>
            <a:r>
              <a:rPr lang="en-US" altLang="zh-CN" sz="2400" b="1" dirty="0">
                <a:latin typeface="Script MT Bold" charset="0"/>
                <a:ea typeface="宋体" charset="-122"/>
              </a:rPr>
              <a:t>l</a:t>
            </a:r>
            <a:r>
              <a:rPr lang="en-US" altLang="zh-CN" sz="2400" b="1" dirty="0">
                <a:latin typeface="Times New Roman" charset="0"/>
                <a:ea typeface="宋体" charset="-122"/>
              </a:rPr>
              <a:t>  ≥ 0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700">
                <a:ea typeface="宋体" charset="-122"/>
              </a:rPr>
              <a:t>	</a:t>
            </a:r>
            <a:endParaRPr lang="en-US" altLang="zh-CN" sz="1700" dirty="0">
              <a:ea typeface="宋体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1524001" y="1134442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 dirty="0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4223792" y="1529226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 dirty="0"/>
              <a:t>M       </a:t>
            </a:r>
            <a:r>
              <a:rPr lang="en-US" altLang="zh-CN" sz="2400" b="1" err="1"/>
              <a:t>M</a:t>
            </a:r>
            <a:r>
              <a:rPr lang="en-US" altLang="zh-CN" sz="2400" b="1"/>
              <a:t>’=</a:t>
            </a:r>
            <a:r>
              <a:rPr lang="en-US" altLang="zh-CN" sz="2400">
                <a:latin typeface="Times New Roman" charset="0"/>
                <a:ea typeface="宋体" charset="-122"/>
              </a:rPr>
              <a:t> 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400">
                <a:latin typeface="Times New Roman" charset="0"/>
                <a:ea typeface="宋体" charset="-122"/>
              </a:rPr>
              <a:t>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400">
                <a:latin typeface="Times New Roman" charset="0"/>
                <a:ea typeface="宋体" charset="-122"/>
              </a:rPr>
              <a:t>…M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400" b="1"/>
              <a:t>  </a:t>
            </a:r>
            <a:endParaRPr lang="en-US" altLang="zh-CN" sz="2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6532B-4C6C-4B5C-B667-52B9195D7802}"/>
              </a:ext>
            </a:extLst>
          </p:cNvPr>
          <p:cNvCxnSpPr/>
          <p:nvPr/>
        </p:nvCxnSpPr>
        <p:spPr bwMode="auto">
          <a:xfrm>
            <a:off x="5088047" y="1780814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72262F-A88F-40A7-9928-57103030FA6C}"/>
                  </a:ext>
                </a:extLst>
              </p:cNvPr>
              <p:cNvSpPr/>
              <p:nvPr/>
            </p:nvSpPr>
            <p:spPr>
              <a:xfrm>
                <a:off x="7913047" y="1756093"/>
                <a:ext cx="27874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ea typeface="宋体" charset="-122"/>
                  </a:rPr>
                  <a:t>:1024-bit block</a:t>
                </a:r>
                <a:endParaRPr lang="en-US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72262F-A88F-40A7-9928-57103030F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47" y="1756093"/>
                <a:ext cx="2787494" cy="523220"/>
              </a:xfrm>
              <a:prstGeom prst="rect">
                <a:avLst/>
              </a:prstGeom>
              <a:blipFill>
                <a:blip r:embed="rId3"/>
                <a:stretch>
                  <a:fillRect t="-11628" r="-328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3328B33-2944-41C7-B404-01BD75059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167" y="2561183"/>
            <a:ext cx="8292191" cy="276759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63599EC-1BED-422A-9D6D-FFB0517F7C7F}"/>
              </a:ext>
            </a:extLst>
          </p:cNvPr>
          <p:cNvSpPr/>
          <p:nvPr/>
        </p:nvSpPr>
        <p:spPr bwMode="auto">
          <a:xfrm>
            <a:off x="7979948" y="2353642"/>
            <a:ext cx="996372" cy="102055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AB00B-4451-4CF2-864F-D259743FA2AA}"/>
              </a:ext>
            </a:extLst>
          </p:cNvPr>
          <p:cNvSpPr/>
          <p:nvPr/>
        </p:nvSpPr>
        <p:spPr>
          <a:xfrm>
            <a:off x="3507445" y="2111117"/>
            <a:ext cx="12266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</a:t>
            </a:r>
            <a:endParaRPr lang="en-US" sz="2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485D2-685F-4B78-9952-12760F9B4AA5}"/>
              </a:ext>
            </a:extLst>
          </p:cNvPr>
          <p:cNvSpPr/>
          <p:nvPr/>
        </p:nvSpPr>
        <p:spPr>
          <a:xfrm>
            <a:off x="5013398" y="2134018"/>
            <a:ext cx="12266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</a:t>
            </a:r>
            <a:endParaRPr lang="en-US" sz="2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9F39B-78E3-41EB-9D33-9D58BFCD2DA2}"/>
              </a:ext>
            </a:extLst>
          </p:cNvPr>
          <p:cNvSpPr/>
          <p:nvPr/>
        </p:nvSpPr>
        <p:spPr>
          <a:xfrm>
            <a:off x="8976320" y="2492897"/>
            <a:ext cx="13516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bits?</a:t>
            </a:r>
            <a:endParaRPr lang="en-US"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028" y="-4477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SHA-512 Initial Process </a:t>
            </a:r>
            <a:r>
              <a:rPr lang="en-US" altLang="en-US" sz="3600"/>
              <a:t>(I)</a:t>
            </a:r>
            <a:endParaRPr lang="en-US" altLang="en-US" sz="3600" dirty="0"/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703" y="2416682"/>
            <a:ext cx="7848600" cy="10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Length(M)=24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M</a:t>
            </a:r>
            <a:r>
              <a:rPr lang="en-US" altLang="zh-CN" sz="2400" b="1" baseline="30000" dirty="0">
                <a:latin typeface="Times New Roman" charset="0"/>
                <a:ea typeface="宋体" charset="-122"/>
              </a:rPr>
              <a:t>’</a:t>
            </a:r>
            <a:r>
              <a:rPr lang="en-US" altLang="zh-CN" sz="2400" b="1" dirty="0">
                <a:latin typeface="Times New Roman" charset="0"/>
                <a:ea typeface="宋体" charset="-122"/>
              </a:rPr>
              <a:t> = M || 1(0</a:t>
            </a:r>
            <a:r>
              <a:rPr lang="en-US" altLang="zh-CN" sz="2400" b="1" baseline="30000" dirty="0">
                <a:latin typeface="Script MT Bold" charset="0"/>
                <a:ea typeface="宋体" charset="-122"/>
              </a:rPr>
              <a:t>l</a:t>
            </a:r>
            <a:r>
              <a:rPr lang="en-US" altLang="zh-CN" sz="2400" b="1" dirty="0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2400" b="1" dirty="0">
                <a:latin typeface="Script MT Bold" charset="0"/>
                <a:ea typeface="宋体" charset="-122"/>
              </a:rPr>
              <a:t> </a:t>
            </a:r>
            <a:r>
              <a:rPr lang="en-US" altLang="zh-CN" sz="2400" b="1" dirty="0">
                <a:latin typeface="Times New Roman" charset="0"/>
                <a:ea typeface="宋体" charset="-122"/>
              </a:rPr>
              <a:t>|| b</a:t>
            </a:r>
            <a:r>
              <a:rPr lang="en-US" altLang="zh-CN" sz="2400" b="1" baseline="-25000" dirty="0">
                <a:latin typeface="Times New Roman" charset="0"/>
                <a:ea typeface="宋体" charset="-122"/>
              </a:rPr>
              <a:t>128</a:t>
            </a:r>
            <a:r>
              <a:rPr lang="en-US" altLang="zh-CN" sz="2400" b="1" dirty="0">
                <a:latin typeface="Times New Roman" charset="0"/>
                <a:ea typeface="宋体" charset="-122"/>
              </a:rPr>
              <a:t>(L), where </a:t>
            </a:r>
            <a:r>
              <a:rPr lang="en-US" altLang="zh-CN" sz="2400" b="1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 New Roman" charset="0"/>
                <a:ea typeface="宋体" charset="-122"/>
              </a:rPr>
              <a:t> =1024 -24 -1 -128 = 871</a:t>
            </a:r>
            <a:endParaRPr lang="en-US" altLang="zh-CN" sz="2400" b="1" dirty="0">
              <a:latin typeface="Times New Roman" charset="0"/>
              <a:ea typeface="宋体" charset="-122"/>
            </a:endParaRP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700">
                <a:ea typeface="宋体" charset="-122"/>
              </a:rPr>
              <a:t>	</a:t>
            </a:r>
            <a:endParaRPr lang="en-US" altLang="zh-CN" sz="1700" dirty="0">
              <a:ea typeface="宋体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526183" y="1306870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 dirty="0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705694" y="1768535"/>
            <a:ext cx="2914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Example: M=abc</a:t>
            </a:r>
            <a:endParaRPr lang="en-US" altLang="zh-C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97B45-8290-4ECB-A53C-1846A9BD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41" y="3989637"/>
            <a:ext cx="8064896" cy="1564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4B56E-18EE-4328-B17A-F260C631239D}"/>
              </a:ext>
            </a:extLst>
          </p:cNvPr>
          <p:cNvSpPr txBox="1"/>
          <p:nvPr/>
        </p:nvSpPr>
        <p:spPr>
          <a:xfrm>
            <a:off x="7836942" y="5094432"/>
            <a:ext cx="40427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FB3E6E-CFE2-4DF8-9ADF-17E858DE4ED7}"/>
              </a:ext>
            </a:extLst>
          </p:cNvPr>
          <p:cNvCxnSpPr>
            <a:stCxn id="7" idx="3"/>
          </p:cNvCxnSpPr>
          <p:nvPr/>
        </p:nvCxnSpPr>
        <p:spPr bwMode="auto">
          <a:xfrm flipV="1">
            <a:off x="3620274" y="1987413"/>
            <a:ext cx="829836" cy="119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5FE6C1-6013-4F10-8553-2757948D2E27}"/>
              </a:ext>
            </a:extLst>
          </p:cNvPr>
          <p:cNvSpPr/>
          <p:nvPr/>
        </p:nvSpPr>
        <p:spPr>
          <a:xfrm>
            <a:off x="4583832" y="1700808"/>
            <a:ext cx="2314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M’ (1024 bits)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655" y="6111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SHA-512 Initial Process (II)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152525"/>
            <a:ext cx="961768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 dirty="0">
                <a:ea typeface="宋体" charset="-122"/>
              </a:rPr>
              <a:t>Set </a:t>
            </a:r>
            <a:r>
              <a:rPr lang="en-US" altLang="zh-CN" sz="1800" dirty="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 = 2</a:t>
            </a:r>
            <a:r>
              <a:rPr lang="en-US" altLang="zh-CN" sz="1800" baseline="30000" dirty="0">
                <a:latin typeface="Times New Roman" charset="0"/>
                <a:ea typeface="宋体" charset="-122"/>
              </a:rPr>
              <a:t>128 </a:t>
            </a:r>
            <a:r>
              <a:rPr lang="en-US" altLang="zh-CN" sz="1800" dirty="0">
                <a:latin typeface="Times New Roman" charset="0"/>
                <a:ea typeface="宋体" charset="-122"/>
                <a:cs typeface="Times New Roman" charset="0"/>
              </a:rPr>
              <a:t>–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1</a:t>
            </a:r>
            <a:r>
              <a:rPr lang="en-US" altLang="zh-CN" sz="1800" dirty="0">
                <a:ea typeface="宋体" charset="-122"/>
              </a:rPr>
              <a:t> and </a:t>
            </a:r>
            <a:r>
              <a:rPr lang="en-US" altLang="zh-CN" sz="1800" dirty="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 = 512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 dirty="0">
                <a:latin typeface="Times New Roman" charset="0"/>
                <a:ea typeface="宋体" charset="-122"/>
              </a:rPr>
              <a:t>M</a:t>
            </a:r>
            <a:r>
              <a:rPr lang="en-US" altLang="zh-CN" sz="1800" dirty="0">
                <a:ea typeface="宋体" charset="-122"/>
              </a:rPr>
              <a:t> is a binary with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|M| = L ≤ </a:t>
            </a:r>
            <a:r>
              <a:rPr lang="en-US" altLang="zh-CN" sz="1800" dirty="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 dirty="0">
                <a:ea typeface="宋体" charset="-122"/>
              </a:rPr>
              <a:t> 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 dirty="0">
                <a:ea typeface="宋体" charset="-122"/>
              </a:rPr>
              <a:t>Represent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L</a:t>
            </a:r>
            <a:r>
              <a:rPr lang="en-US" altLang="zh-CN" sz="1800" dirty="0">
                <a:ea typeface="宋体" charset="-122"/>
              </a:rPr>
              <a:t> as a 128-bit binary string, denoted by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b</a:t>
            </a:r>
            <a:r>
              <a:rPr lang="en-US" altLang="zh-CN" sz="1800" baseline="-25000" dirty="0">
                <a:latin typeface="Times New Roman" charset="0"/>
                <a:ea typeface="宋体" charset="-122"/>
              </a:rPr>
              <a:t>128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(L)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 dirty="0">
                <a:ea typeface="宋体" charset="-122"/>
              </a:rPr>
              <a:t>Pad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M</a:t>
            </a:r>
            <a:r>
              <a:rPr lang="en-US" altLang="zh-CN" sz="1800" dirty="0">
                <a:ea typeface="宋体" charset="-122"/>
              </a:rPr>
              <a:t> to produce a new binary string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M’</a:t>
            </a:r>
            <a:r>
              <a:rPr lang="en-US" altLang="zh-CN" sz="1800" dirty="0">
                <a:ea typeface="宋体" charset="-122"/>
              </a:rPr>
              <a:t> as follows: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r>
              <a:rPr lang="en-US" altLang="zh-CN" sz="1800" dirty="0">
                <a:ea typeface="宋体" charset="-122"/>
              </a:rPr>
              <a:t>                                </a:t>
            </a:r>
            <a:r>
              <a:rPr lang="en-US" altLang="zh-CN" sz="1800" b="1" dirty="0">
                <a:latin typeface="Times New Roman" charset="0"/>
                <a:ea typeface="宋体" charset="-122"/>
              </a:rPr>
              <a:t>M</a:t>
            </a:r>
            <a:r>
              <a:rPr lang="en-US" altLang="zh-CN" sz="1800" b="1" baseline="30000" dirty="0">
                <a:latin typeface="Times New Roman" charset="0"/>
                <a:ea typeface="宋体" charset="-122"/>
              </a:rPr>
              <a:t>’</a:t>
            </a:r>
            <a:r>
              <a:rPr lang="en-US" altLang="zh-CN" sz="1800" b="1" dirty="0">
                <a:latin typeface="Times New Roman" charset="0"/>
                <a:ea typeface="宋体" charset="-122"/>
              </a:rPr>
              <a:t> = M || 1(0</a:t>
            </a:r>
            <a:r>
              <a:rPr lang="en-US" altLang="zh-CN" sz="1800" b="1" baseline="30000" dirty="0">
                <a:latin typeface="Script MT Bold" charset="0"/>
                <a:ea typeface="宋体" charset="-122"/>
              </a:rPr>
              <a:t>l</a:t>
            </a:r>
            <a:r>
              <a:rPr lang="en-US" altLang="zh-CN" sz="1800" b="1" dirty="0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1800" b="1" dirty="0">
                <a:latin typeface="Script MT Bold" charset="0"/>
                <a:ea typeface="宋体" charset="-122"/>
              </a:rPr>
              <a:t> </a:t>
            </a:r>
            <a:r>
              <a:rPr lang="en-US" altLang="zh-CN" sz="1800" b="1" dirty="0">
                <a:latin typeface="Times New Roman" charset="0"/>
                <a:ea typeface="宋体" charset="-122"/>
              </a:rPr>
              <a:t>|| b</a:t>
            </a:r>
            <a:r>
              <a:rPr lang="en-US" altLang="zh-CN" sz="1800" b="1" baseline="-25000" dirty="0">
                <a:latin typeface="Times New Roman" charset="0"/>
                <a:ea typeface="宋体" charset="-122"/>
              </a:rPr>
              <a:t>128</a:t>
            </a:r>
            <a:r>
              <a:rPr lang="en-US" altLang="zh-CN" sz="1800" b="1" dirty="0">
                <a:latin typeface="Times New Roman" charset="0"/>
                <a:ea typeface="宋体" charset="-122"/>
              </a:rPr>
              <a:t>(L), where </a:t>
            </a:r>
            <a:r>
              <a:rPr lang="en-US" altLang="zh-CN" sz="1800" b="1" dirty="0">
                <a:latin typeface="Script MT Bold" charset="0"/>
                <a:ea typeface="宋体" charset="-122"/>
              </a:rPr>
              <a:t>l</a:t>
            </a:r>
            <a:r>
              <a:rPr lang="en-US" altLang="zh-CN" sz="1800" b="1" dirty="0">
                <a:latin typeface="Times New Roman" charset="0"/>
                <a:ea typeface="宋体" charset="-122"/>
              </a:rPr>
              <a:t>  ≥ 0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r>
              <a:rPr lang="en-US" altLang="zh-CN" sz="1600" dirty="0">
                <a:latin typeface="Times New Roman" charset="0"/>
                <a:ea typeface="宋体" charset="-122"/>
              </a:rPr>
              <a:t>       </a:t>
            </a:r>
            <a:r>
              <a:rPr lang="en-US" altLang="zh-CN" sz="1800" dirty="0">
                <a:ea typeface="宋体" charset="-122"/>
              </a:rPr>
              <a:t>such that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|M’|</a:t>
            </a:r>
            <a:r>
              <a:rPr lang="en-US" altLang="zh-CN" sz="1800" dirty="0">
                <a:ea typeface="宋体" charset="-122"/>
              </a:rPr>
              <a:t> (denoted by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L</a:t>
            </a:r>
            <a:r>
              <a:rPr lang="en-US" altLang="zh-CN" sz="1800" dirty="0">
                <a:ea typeface="宋体" charset="-122"/>
              </a:rPr>
              <a:t>’) is divisible by 1024. We have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800" dirty="0">
                <a:ea typeface="宋体" charset="-122"/>
              </a:rPr>
              <a:t>	                         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L</a:t>
            </a:r>
            <a:r>
              <a:rPr lang="en-US" altLang="zh-CN" sz="1800" baseline="30000" dirty="0">
                <a:latin typeface="Times New Roman" charset="0"/>
                <a:ea typeface="宋体" charset="-122"/>
              </a:rPr>
              <a:t>’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 = L + (1 + </a:t>
            </a:r>
            <a:r>
              <a:rPr lang="en-US" altLang="zh-CN" sz="1800" dirty="0">
                <a:latin typeface="Script MT Bold" charset="0"/>
                <a:ea typeface="宋体" charset="-122"/>
              </a:rPr>
              <a:t>l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) + 128 = L + </a:t>
            </a:r>
            <a:r>
              <a:rPr lang="en-US" altLang="zh-CN" sz="1800" dirty="0">
                <a:latin typeface="Script MT Bold" charset="0"/>
                <a:ea typeface="宋体" charset="-122"/>
              </a:rPr>
              <a:t>l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+ 129 = L + (1024 – 895) + </a:t>
            </a:r>
            <a:r>
              <a:rPr lang="en-US" altLang="zh-CN" sz="1800" dirty="0">
                <a:latin typeface="Script MT Bold" charset="0"/>
                <a:ea typeface="宋体" charset="-122"/>
              </a:rPr>
              <a:t>l </a:t>
            </a:r>
            <a:endParaRPr lang="en-US" altLang="zh-CN" sz="1800" dirty="0">
              <a:latin typeface="Times New Roman" charset="0"/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 dirty="0">
                <a:latin typeface="Times New Roman" charset="0"/>
                <a:ea typeface="宋体" charset="-122"/>
              </a:rPr>
              <a:t>L </a:t>
            </a:r>
            <a:r>
              <a:rPr lang="en-US" altLang="zh-CN" sz="1800" dirty="0">
                <a:ea typeface="宋体" charset="-122"/>
              </a:rPr>
              <a:t>can be represented as  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1800" dirty="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 dirty="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 dirty="0">
                <a:ea typeface="宋体" charset="-122"/>
              </a:rPr>
              <a:t>Hence, </a:t>
            </a:r>
            <a:r>
              <a:rPr lang="en-US" altLang="zh-CN" sz="1800" dirty="0">
                <a:latin typeface="Script MT Bold" charset="0"/>
                <a:ea typeface="宋体" charset="-122"/>
              </a:rPr>
              <a:t>l</a:t>
            </a:r>
            <a:r>
              <a:rPr lang="en-US" altLang="zh-CN" sz="1800" dirty="0">
                <a:ea typeface="宋体" charset="-122"/>
              </a:rPr>
              <a:t> can be determined as follows:</a:t>
            </a: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 dirty="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 dirty="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 dirty="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 dirty="0">
                <a:ea typeface="宋体" charset="-122"/>
              </a:rPr>
              <a:t>Thus,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L’</a:t>
            </a:r>
            <a:r>
              <a:rPr lang="en-US" altLang="zh-CN" sz="1800" dirty="0">
                <a:ea typeface="宋体" charset="-122"/>
              </a:rPr>
              <a:t> is divisible by 1024. Let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L’ = 1024N</a:t>
            </a:r>
            <a:r>
              <a:rPr lang="en-US" altLang="zh-CN" sz="1800" dirty="0">
                <a:ea typeface="宋体" charset="-122"/>
              </a:rPr>
              <a:t> and write as a sequence of 1024-bit blocks: </a:t>
            </a:r>
            <a:r>
              <a:rPr lang="en-US" altLang="zh-CN" sz="2000" dirty="0">
                <a:latin typeface="Times New Roman" charset="0"/>
                <a:ea typeface="宋体" charset="-122"/>
              </a:rPr>
              <a:t>M’ = M</a:t>
            </a:r>
            <a:r>
              <a:rPr lang="en-US" altLang="zh-CN" sz="2000" baseline="-25000" dirty="0">
                <a:latin typeface="Times New Roman" charset="0"/>
                <a:ea typeface="宋体" charset="-122"/>
              </a:rPr>
              <a:t>1</a:t>
            </a:r>
            <a:r>
              <a:rPr lang="en-US" altLang="zh-CN" sz="2000" dirty="0">
                <a:latin typeface="Times New Roman" charset="0"/>
                <a:ea typeface="宋体" charset="-122"/>
              </a:rPr>
              <a:t>M</a:t>
            </a:r>
            <a:r>
              <a:rPr lang="en-US" altLang="zh-CN" sz="2000" baseline="-25000" dirty="0">
                <a:latin typeface="Times New Roman" charset="0"/>
                <a:ea typeface="宋体" charset="-122"/>
              </a:rPr>
              <a:t>2</a:t>
            </a:r>
            <a:r>
              <a:rPr lang="en-US" altLang="zh-CN" sz="2000" dirty="0">
                <a:latin typeface="Times New Roman" charset="0"/>
                <a:ea typeface="宋体" charset="-122"/>
              </a:rPr>
              <a:t>…M</a:t>
            </a:r>
            <a:r>
              <a:rPr lang="en-US" altLang="zh-CN" sz="2000" baseline="-25000" dirty="0">
                <a:latin typeface="Times New Roman" charset="0"/>
                <a:ea typeface="宋体" charset="-122"/>
              </a:rPr>
              <a:t>N</a:t>
            </a:r>
            <a:r>
              <a:rPr lang="en-US" altLang="zh-CN" sz="2000" dirty="0">
                <a:latin typeface="Times New Roman" charset="0"/>
                <a:ea typeface="宋体" charset="-122"/>
              </a:rPr>
              <a:t> </a:t>
            </a:r>
          </a:p>
          <a:p>
            <a:pPr lvl="1" eaLnBrk="1" hangingPunct="1"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1600" dirty="0">
              <a:ea typeface="宋体" charset="-122"/>
            </a:endParaRPr>
          </a:p>
        </p:txBody>
      </p:sp>
      <p:pic>
        <p:nvPicPr>
          <p:cNvPr id="32772" name="Picture 13" descr="sha512b">
            <a:extLst>
              <a:ext uri="{FF2B5EF4-FFF2-40B4-BE49-F238E27FC236}">
                <a16:creationId xmlns:a16="http://schemas.microsoft.com/office/drawing/2014/main" id="{810DCA34-0BFD-4A67-B7B3-566F32339DB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9741" y="4724400"/>
            <a:ext cx="6010859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7592981" y="1153536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 dirty="0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8229601" y="1586707"/>
            <a:ext cx="1998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 dirty="0"/>
              <a:t>M       </a:t>
            </a:r>
            <a:r>
              <a:rPr lang="en-US" altLang="zh-CN" sz="2400" b="1" dirty="0" err="1"/>
              <a:t>M</a:t>
            </a:r>
            <a:r>
              <a:rPr lang="en-US" altLang="zh-CN" sz="2400" b="1" dirty="0"/>
              <a:t>’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6532B-4C6C-4B5C-B667-52B9195D7802}"/>
              </a:ext>
            </a:extLst>
          </p:cNvPr>
          <p:cNvCxnSpPr>
            <a:cxnSpLocks/>
          </p:cNvCxnSpPr>
          <p:nvPr/>
        </p:nvCxnSpPr>
        <p:spPr bwMode="auto">
          <a:xfrm>
            <a:off x="9020685" y="1838295"/>
            <a:ext cx="5303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2770" name="Picture 12" descr="sha512a">
            <a:extLst>
              <a:ext uri="{FF2B5EF4-FFF2-40B4-BE49-F238E27FC236}">
                <a16:creationId xmlns:a16="http://schemas.microsoft.com/office/drawing/2014/main" id="{BD910EC4-D710-4942-B422-1E140C664E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1922" y="3629025"/>
            <a:ext cx="3469503" cy="59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Double Bracket 4">
            <a:extLst>
              <a:ext uri="{FF2B5EF4-FFF2-40B4-BE49-F238E27FC236}">
                <a16:creationId xmlns:a16="http://schemas.microsoft.com/office/drawing/2014/main" id="{B13B8D37-68E2-43A5-8639-D08D2B5BBB24}"/>
              </a:ext>
            </a:extLst>
          </p:cNvPr>
          <p:cNvSpPr/>
          <p:nvPr/>
        </p:nvSpPr>
        <p:spPr bwMode="auto">
          <a:xfrm>
            <a:off x="6298648" y="3733800"/>
            <a:ext cx="1292777" cy="30480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6F0BD-0288-4DA2-85FA-50820A8ADCB9}"/>
              </a:ext>
            </a:extLst>
          </p:cNvPr>
          <p:cNvSpPr/>
          <p:nvPr/>
        </p:nvSpPr>
        <p:spPr>
          <a:xfrm>
            <a:off x="7968208" y="1984355"/>
            <a:ext cx="38778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 </a:t>
            </a:r>
            <a:r>
              <a:rPr lang="en-US" altLang="zh-CN" b="1">
                <a:latin typeface="Times New Roman" charset="0"/>
                <a:ea typeface="宋体" charset="-122"/>
              </a:rPr>
              <a:t>M</a:t>
            </a:r>
            <a:r>
              <a:rPr lang="en-US" altLang="zh-CN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b="1">
                <a:latin typeface="Times New Roman" charset="0"/>
                <a:ea typeface="宋体" charset="-122"/>
              </a:rPr>
              <a:t> = M || 1(0</a:t>
            </a:r>
            <a:r>
              <a:rPr lang="en-US" altLang="zh-CN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b="1"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b="1">
                <a:latin typeface="Script MT Bold" charset="0"/>
                <a:ea typeface="宋体" charset="-122"/>
              </a:rPr>
              <a:t> </a:t>
            </a:r>
            <a:r>
              <a:rPr lang="en-US" altLang="zh-CN" b="1">
                <a:latin typeface="Times New Roman" charset="0"/>
                <a:ea typeface="宋体" charset="-122"/>
              </a:rPr>
              <a:t>|| b</a:t>
            </a:r>
            <a:r>
              <a:rPr lang="en-US" altLang="zh-CN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b="1">
                <a:latin typeface="Times New Roman" charset="0"/>
                <a:ea typeface="宋体" charset="-122"/>
              </a:rPr>
              <a:t>(L),</a:t>
            </a:r>
          </a:p>
          <a:p>
            <a:r>
              <a:rPr lang="en-US" altLang="zh-CN" b="1">
                <a:latin typeface="Times New Roman" charset="0"/>
                <a:ea typeface="宋体" charset="-122"/>
              </a:rPr>
              <a:t> where </a:t>
            </a:r>
            <a:r>
              <a:rPr lang="en-US" altLang="zh-CN" b="1">
                <a:latin typeface="Script MT Bold" charset="0"/>
                <a:ea typeface="宋体" charset="-122"/>
              </a:rPr>
              <a:t>l</a:t>
            </a:r>
            <a:r>
              <a:rPr lang="en-US" altLang="zh-CN" b="1">
                <a:latin typeface="Times New Roman" charset="0"/>
                <a:ea typeface="宋体" charset="-122"/>
              </a:rPr>
              <a:t>  ≥ 0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4A5814-9374-4405-B0A8-0216C21E33A7}"/>
              </a:ext>
            </a:extLst>
          </p:cNvPr>
          <p:cNvSpPr/>
          <p:nvPr/>
        </p:nvSpPr>
        <p:spPr>
          <a:xfrm>
            <a:off x="8256240" y="3046601"/>
            <a:ext cx="2798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9E9EFF"/>
              </a:buClr>
              <a:defRPr/>
            </a:pPr>
            <a:r>
              <a:rPr lang="en-US" altLang="zh-CN">
                <a:latin typeface="Times New Roman" charset="0"/>
                <a:ea typeface="宋体" charset="-122"/>
              </a:rPr>
              <a:t>M’ = M</a:t>
            </a:r>
            <a:r>
              <a:rPr lang="en-US" altLang="zh-CN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>
                <a:latin typeface="Times New Roman" charset="0"/>
                <a:ea typeface="宋体" charset="-122"/>
              </a:rPr>
              <a:t>M</a:t>
            </a:r>
            <a:r>
              <a:rPr lang="en-US" altLang="zh-CN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>
                <a:latin typeface="Times New Roman" charset="0"/>
                <a:ea typeface="宋体" charset="-122"/>
              </a:rPr>
              <a:t>…M</a:t>
            </a:r>
            <a:r>
              <a:rPr lang="en-US" altLang="zh-CN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>
                <a:latin typeface="Times New Roman" charset="0"/>
                <a:ea typeface="宋体" charset="-122"/>
              </a:rPr>
              <a:t> </a:t>
            </a:r>
            <a:endParaRPr lang="en-US" altLang="zh-CN" dirty="0">
              <a:latin typeface="Times New Roman" charset="0"/>
              <a:ea typeface="宋体" charset="-122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EDE813-23E2-41D8-8862-6E370C050C17}"/>
              </a:ext>
            </a:extLst>
          </p:cNvPr>
          <p:cNvCxnSpPr>
            <a:cxnSpLocks/>
          </p:cNvCxnSpPr>
          <p:nvPr/>
        </p:nvCxnSpPr>
        <p:spPr bwMode="auto">
          <a:xfrm>
            <a:off x="7968208" y="1081881"/>
            <a:ext cx="0" cy="28424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EEAC22-A758-4552-8811-C0CA5CDE20EE}"/>
                  </a:ext>
                </a:extLst>
              </p:cNvPr>
              <p:cNvSpPr txBox="1"/>
              <p:nvPr/>
            </p:nvSpPr>
            <p:spPr>
              <a:xfrm>
                <a:off x="8158970" y="3683094"/>
                <a:ext cx="28184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EEAC22-A758-4552-8811-C0CA5CDE2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970" y="3683094"/>
                <a:ext cx="28184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928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D1163577-4D4D-476E-AA57-D47EA81A1B3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zh-CN" sz="3600" dirty="0">
                <a:ea typeface="宋体" charset="-122"/>
              </a:rPr>
              <a:t>SHA-512 Initial Process </a:t>
            </a:r>
            <a:r>
              <a:rPr lang="en-US" altLang="zh-CN" sz="3600">
                <a:ea typeface="宋体" charset="-122"/>
              </a:rPr>
              <a:t>(II)</a:t>
            </a:r>
            <a:endParaRPr lang="zh-CN" altLang="en-US" sz="3600" dirty="0">
              <a:ea typeface="宋体" charset="-122"/>
            </a:endParaRPr>
          </a:p>
        </p:txBody>
      </p:sp>
      <p:sp>
        <p:nvSpPr>
          <p:cNvPr id="30722" name="Rectangle 9">
            <a:extLst>
              <a:ext uri="{FF2B5EF4-FFF2-40B4-BE49-F238E27FC236}">
                <a16:creationId xmlns:a16="http://schemas.microsoft.com/office/drawing/2014/main" id="{D9466FD0-5969-4630-96C0-9E9329408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9" y="-8317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Garamond" panose="02020404030301010803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1192F82-260F-417C-8459-81EF2740D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1131235"/>
            <a:ext cx="50345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1313" indent="-3413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98513" indent="-341313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rgbClr val="9E9EFF"/>
              </a:buClr>
              <a:buSzTx/>
              <a:buFont typeface="Wingdings" panose="05000000000000000000" pitchFamily="2" charset="2"/>
              <a:buChar char=""/>
            </a:pPr>
            <a:r>
              <a:rPr lang="en-US" altLang="zh-CN" sz="2400" dirty="0"/>
              <a:t>SHA-512 uses a 512-bit IV </a:t>
            </a:r>
          </a:p>
          <a:p>
            <a:pPr lvl="1">
              <a:buClr>
                <a:srgbClr val="9E9EFF"/>
              </a:buClr>
              <a:buSzTx/>
              <a:buFont typeface="Wingdings" panose="05000000000000000000" pitchFamily="2" charset="2"/>
              <a:buChar char=""/>
            </a:pPr>
            <a:r>
              <a:rPr lang="en-US" altLang="zh-CN" sz="2400" dirty="0"/>
              <a:t>Let 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7,</a:t>
            </a:r>
            <a:r>
              <a:rPr lang="en-US" altLang="zh-CN" sz="2400" dirty="0"/>
              <a:t> and r</a:t>
            </a:r>
            <a:r>
              <a:rPr lang="en-US" altLang="zh-CN" sz="2400" baseline="-25000" dirty="0"/>
              <a:t>8</a:t>
            </a:r>
            <a:r>
              <a:rPr lang="en-US" altLang="zh-CN" sz="2400" dirty="0"/>
              <a:t> be eight 64-bit registers</a:t>
            </a:r>
            <a:endParaRPr lang="en-US" altLang="zh-CN" sz="2000" dirty="0"/>
          </a:p>
          <a:p>
            <a:pPr lvl="2">
              <a:buClr>
                <a:srgbClr val="9E9EFF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 sz="2000" dirty="0"/>
              <a:t>Initially they are set to, respectively, the 64-bit binary string in the prefix of the fractional component of </a:t>
            </a:r>
            <a:r>
              <a:rPr lang="en-US" altLang="zh-CN" sz="2000"/>
              <a:t>the </a:t>
            </a:r>
            <a:r>
              <a:rPr lang="en-US" altLang="zh-CN" sz="2000">
                <a:solidFill>
                  <a:srgbClr val="FF0000"/>
                </a:solidFill>
              </a:rPr>
              <a:t>square </a:t>
            </a:r>
            <a:r>
              <a:rPr lang="en-US" altLang="zh-CN" sz="2000" dirty="0">
                <a:solidFill>
                  <a:srgbClr val="FF0000"/>
                </a:solidFill>
              </a:rPr>
              <a:t>root </a:t>
            </a:r>
            <a:r>
              <a:rPr lang="en-US" altLang="zh-CN" sz="2000" dirty="0"/>
              <a:t>of the </a:t>
            </a:r>
            <a:r>
              <a:rPr lang="en-US" altLang="zh-CN" sz="2000"/>
              <a:t>first 8 </a:t>
            </a:r>
            <a:r>
              <a:rPr lang="en-US" altLang="zh-CN" sz="2000" dirty="0"/>
              <a:t>prime </a:t>
            </a:r>
            <a:r>
              <a:rPr lang="en-US" altLang="zh-CN" sz="2000"/>
              <a:t>numbers:</a:t>
            </a:r>
          </a:p>
          <a:p>
            <a:pPr lvl="2">
              <a:lnSpc>
                <a:spcPct val="60000"/>
              </a:lnSpc>
              <a:buClr>
                <a:srgbClr val="9E9EFF"/>
              </a:buClr>
              <a:buSzPct val="85000"/>
              <a:buNone/>
            </a:pPr>
            <a:r>
              <a:rPr lang="en-US" altLang="zh-CN" sz="2000">
                <a:latin typeface="Times New Roman" panose="02020603050405020304" pitchFamily="18" charset="0"/>
                <a:cs typeface="Arial" panose="020B0604020202020204" pitchFamily="34" charset="0"/>
              </a:rPr>
              <a:t> √2,</a:t>
            </a:r>
            <a:r>
              <a:rPr lang="en-US" altLang="zh-CN" sz="2000"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√3,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√5, √7, √11, √13, √17, √19</a:t>
            </a:r>
            <a:r>
              <a:rPr lang="en-US" altLang="zh-CN" sz="2000">
                <a:latin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altLang="zh-CN" sz="2000"/>
              <a:t> </a:t>
            </a:r>
            <a:endParaRPr lang="en-US" altLang="zh-CN" sz="2000" dirty="0"/>
          </a:p>
          <a:p>
            <a:pPr lvl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  <p:pic>
        <p:nvPicPr>
          <p:cNvPr id="30724" name="Picture 17" descr="Picture17.png">
            <a:extLst>
              <a:ext uri="{FF2B5EF4-FFF2-40B4-BE49-F238E27FC236}">
                <a16:creationId xmlns:a16="http://schemas.microsoft.com/office/drawing/2014/main" id="{8E35D9C4-D61D-4C55-A5C2-61BB3E34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08" y="1286497"/>
            <a:ext cx="3443288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F59A22-5287-4641-9A2F-4B1DD7AAF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776" y="4572811"/>
            <a:ext cx="3407955" cy="794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03C66D-7B86-4FBD-8B2C-48050804475D}"/>
                  </a:ext>
                </a:extLst>
              </p:cNvPr>
              <p:cNvSpPr txBox="1"/>
              <p:nvPr/>
            </p:nvSpPr>
            <p:spPr>
              <a:xfrm>
                <a:off x="1604208" y="4116994"/>
                <a:ext cx="1136850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 dirty="0"/>
                        <m:t>IV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03C66D-7B86-4FBD-8B2C-480508044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08" y="4116994"/>
                <a:ext cx="1136850" cy="320601"/>
              </a:xfrm>
              <a:prstGeom prst="rect">
                <a:avLst/>
              </a:prstGeom>
              <a:blipFill>
                <a:blip r:embed="rId5"/>
                <a:stretch>
                  <a:fillRect l="-4278" t="-3774" r="-4278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92901DE-167B-481B-87DE-0AAFA4203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749" y="5292892"/>
            <a:ext cx="3467679" cy="8793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BFDEBD-AB9C-4522-9C42-68CF45EF1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86" y="4528087"/>
            <a:ext cx="3467679" cy="159662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559496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chemeClr val="tx2"/>
                </a:solidFill>
                <a:ea typeface="宋体" charset="-122"/>
              </a:rPr>
              <a:t>SHA-512 Compression Function </a:t>
            </a: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(III)</a:t>
            </a:r>
            <a:endParaRPr lang="zh-CN" altLang="en-US" sz="3600" dirty="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44F238-3A81-4BB4-B7C8-F86DFA7C0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124744"/>
            <a:ext cx="9145016" cy="51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8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Content Placeholder 6" descr="Picture31.png">
            <a:extLst>
              <a:ext uri="{FF2B5EF4-FFF2-40B4-BE49-F238E27FC236}">
                <a16:creationId xmlns:a16="http://schemas.microsoft.com/office/drawing/2014/main" id="{2D2B90A4-0DE2-4C3A-A1E3-B6AFE4360E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425" y="1663546"/>
            <a:ext cx="8640960" cy="2999294"/>
          </a:xfrm>
        </p:spPr>
      </p:pic>
      <p:pic>
        <p:nvPicPr>
          <p:cNvPr id="36867" name="Picture 7" descr="Picture32.png">
            <a:extLst>
              <a:ext uri="{FF2B5EF4-FFF2-40B4-BE49-F238E27FC236}">
                <a16:creationId xmlns:a16="http://schemas.microsoft.com/office/drawing/2014/main" id="{6D4A4958-6768-443B-B1E6-4BA216AD2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4956620"/>
            <a:ext cx="6844256" cy="102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343472" y="21218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chemeClr val="tx2"/>
                </a:solidFill>
                <a:ea typeface="宋体" charset="-122"/>
              </a:rPr>
              <a:t>SHA-512 Compression Function </a:t>
            </a: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(III)</a:t>
            </a:r>
            <a:endParaRPr lang="zh-CN" altLang="en-US" sz="3600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F5EE9-30E8-42D1-AF8C-DC281D87EFAB}"/>
              </a:ext>
            </a:extLst>
          </p:cNvPr>
          <p:cNvSpPr txBox="1"/>
          <p:nvPr/>
        </p:nvSpPr>
        <p:spPr>
          <a:xfrm>
            <a:off x="839417" y="1049760"/>
            <a:ext cx="3309419" cy="53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Bitwise operations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0BDF4667-E894-4EFA-96A6-DF646F9F7C2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38526" y="70520"/>
            <a:ext cx="7506478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dirty="0">
                <a:ea typeface="宋体" charset="-122"/>
              </a:rPr>
              <a:t>SHA-512 Compression Function (</a:t>
            </a:r>
            <a:r>
              <a:rPr lang="en-US" altLang="zh-CN" sz="3600" dirty="0" err="1">
                <a:ea typeface="宋体" charset="-122"/>
              </a:rPr>
              <a:t>IlI</a:t>
            </a:r>
            <a:r>
              <a:rPr lang="en-US" altLang="zh-CN" sz="3600" dirty="0">
                <a:ea typeface="宋体" charset="-122"/>
              </a:rPr>
              <a:t>)</a:t>
            </a:r>
            <a:endParaRPr lang="zh-CN" altLang="en-US" sz="360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Rectangle 3">
                <a:extLst>
                  <a:ext uri="{FF2B5EF4-FFF2-40B4-BE49-F238E27FC236}">
                    <a16:creationId xmlns:a16="http://schemas.microsoft.com/office/drawing/2014/main" id="{72782AA7-04FB-4FC5-BFE3-5F8D0D9AB709}"/>
                  </a:ext>
                </a:extLst>
              </p:cNvPr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695965" y="1434707"/>
                <a:ext cx="8991600" cy="4525963"/>
              </a:xfrm>
            </p:spPr>
            <p:txBody>
              <a:bodyPr/>
              <a:lstStyle/>
              <a:p>
                <a:pPr eaLnBrk="1" hangingPunct="1"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200" dirty="0">
                    <a:ea typeface="宋体" charset="-122"/>
                  </a:rPr>
                  <a:t> </a:t>
                </a:r>
                <a:r>
                  <a:rPr lang="en-US" altLang="zh-CN" sz="2200" b="1" dirty="0">
                    <a:ea typeface="宋体" charset="-122"/>
                  </a:rPr>
                  <a:t>Two inputs</a:t>
                </a:r>
                <a:r>
                  <a:rPr lang="en-US" altLang="zh-CN" sz="2200" dirty="0">
                    <a:ea typeface="宋体" charset="-122"/>
                  </a:rPr>
                  <a:t>:</a:t>
                </a:r>
              </a:p>
              <a:p>
                <a:pPr lvl="1" eaLnBrk="1" hangingPunct="1">
                  <a:buClr>
                    <a:srgbClr val="9E9EFF"/>
                  </a:buClr>
                  <a:buFont typeface="Wingdings" charset="2"/>
                  <a:buChar char="¨"/>
                  <a:defRPr/>
                </a:pPr>
                <a:r>
                  <a:rPr lang="en-US" altLang="zh-CN" sz="2200" dirty="0">
                    <a:ea typeface="宋体" charset="-122"/>
                  </a:rPr>
                  <a:t>a 1024-bit plaintext block </a:t>
                </a:r>
                <a:r>
                  <a:rPr lang="en-US" altLang="zh-CN" sz="2200" i="1" dirty="0">
                    <a:latin typeface="Times New Roman" charset="0"/>
                    <a:ea typeface="宋体" charset="-122"/>
                  </a:rPr>
                  <a:t>M</a:t>
                </a:r>
                <a:r>
                  <a:rPr lang="en-US" altLang="zh-CN" sz="2200" i="1" baseline="-25000" dirty="0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 dirty="0">
                    <a:ea typeface="宋体" charset="-122"/>
                  </a:rPr>
                  <a:t> </a:t>
                </a:r>
              </a:p>
              <a:p>
                <a:pPr lvl="1" eaLnBrk="1" hangingPunct="1">
                  <a:buClr>
                    <a:srgbClr val="9E9EFF"/>
                  </a:buClr>
                  <a:buFont typeface="Wingdings" charset="2"/>
                  <a:buChar char="¨"/>
                  <a:defRPr/>
                </a:pPr>
                <a:r>
                  <a:rPr lang="en-US" altLang="zh-CN" sz="2200" dirty="0">
                    <a:ea typeface="宋体" charset="-122"/>
                  </a:rPr>
                  <a:t>a 512-bit string </a:t>
                </a:r>
                <a:r>
                  <a:rPr lang="en-US" altLang="zh-CN" sz="2200" i="1" dirty="0">
                    <a:latin typeface="Times New Roman" charset="0"/>
                    <a:ea typeface="宋体" charset="-122"/>
                  </a:rPr>
                  <a:t>H</a:t>
                </a:r>
                <a:r>
                  <a:rPr lang="en-US" altLang="zh-CN" sz="2200" i="1" baseline="-25000" dirty="0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 baseline="-25000" dirty="0">
                    <a:latin typeface="Times New Roman" charset="0"/>
                    <a:ea typeface="宋体" charset="-122"/>
                  </a:rPr>
                  <a:t>-1</a:t>
                </a:r>
                <a:r>
                  <a:rPr lang="en-US" altLang="zh-CN" sz="2200" dirty="0">
                    <a:ea typeface="宋体" charset="-122"/>
                  </a:rPr>
                  <a:t>, where </a:t>
                </a:r>
                <a:r>
                  <a:rPr lang="en-US" altLang="zh-CN" sz="2200" dirty="0">
                    <a:latin typeface="Times New Roman" charset="0"/>
                    <a:ea typeface="宋体" charset="-122"/>
                  </a:rPr>
                  <a:t>1 ≤ </a:t>
                </a:r>
                <a:r>
                  <a:rPr lang="en-US" altLang="zh-CN" sz="2200" i="1" dirty="0" err="1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 i="1" dirty="0">
                    <a:latin typeface="Times New Roman" charset="0"/>
                    <a:ea typeface="宋体" charset="-122"/>
                  </a:rPr>
                  <a:t>  </a:t>
                </a:r>
                <a:r>
                  <a:rPr lang="en-US" altLang="zh-CN" sz="2200">
                    <a:latin typeface="Times New Roman" charset="0"/>
                    <a:ea typeface="宋体" charset="-122"/>
                  </a:rPr>
                  <a:t>≤ 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N</a:t>
                </a:r>
                <a:endParaRPr lang="en-US" altLang="zh-CN" sz="2200">
                  <a:ea typeface="宋体" charset="-122"/>
                </a:endParaRPr>
              </a:p>
              <a:p>
                <a:pPr marL="457200" lvl="1" indent="0" eaLnBrk="1" hangingPunct="1">
                  <a:buClr>
                    <a:srgbClr val="9E9EFF"/>
                  </a:buClr>
                  <a:buNone/>
                  <a:defRPr/>
                </a:pPr>
                <a:r>
                  <a:rPr lang="en-US" altLang="zh-CN" sz="2200">
                    <a:ea typeface="宋体" charset="-12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6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7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8</m:t>
                    </m:r>
                  </m:oMath>
                </a14:m>
                <a:endParaRPr lang="en-US" altLang="zh-CN" sz="220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zh-CN" altLang="en-US" sz="1500" b="1">
                    <a:ea typeface="宋体" charset="-122"/>
                  </a:rPr>
                  <a:t>         </a:t>
                </a: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 dirty="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 dirty="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 dirty="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 dirty="0">
                    <a:ea typeface="宋体" charset="-122"/>
                  </a:rPr>
                  <a:t>        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 dirty="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 dirty="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 dirty="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 dirty="0">
                    <a:ea typeface="宋体" charset="-122"/>
                  </a:rPr>
                  <a:t>	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 dirty="0">
                    <a:ea typeface="宋体" charset="-122"/>
                  </a:rPr>
                  <a:t>	 </a:t>
                </a:r>
                <a:r>
                  <a:rPr lang="en-US" altLang="zh-CN" sz="2000" i="1" dirty="0">
                    <a:latin typeface="Times New Roman" charset="0"/>
                    <a:ea typeface="宋体" charset="-122"/>
                  </a:rPr>
                  <a:t>W&gt;&gt;&gt;n</a:t>
                </a:r>
                <a:r>
                  <a:rPr lang="en-US" altLang="zh-CN" sz="2000" dirty="0">
                    <a:ea typeface="宋体" charset="-122"/>
                  </a:rPr>
                  <a:t>: </a:t>
                </a:r>
                <a:r>
                  <a:rPr lang="en-US" altLang="zh-CN" sz="2000" b="1" dirty="0">
                    <a:ea typeface="宋体" charset="-122"/>
                  </a:rPr>
                  <a:t>circularly right shift </a:t>
                </a:r>
                <a:r>
                  <a:rPr lang="en-US" altLang="zh-CN" sz="2000" i="1" dirty="0">
                    <a:latin typeface="Times New Roman" charset="0"/>
                    <a:ea typeface="宋体" charset="-122"/>
                  </a:rPr>
                  <a:t>W </a:t>
                </a:r>
                <a:r>
                  <a:rPr lang="en-US" altLang="zh-CN" sz="2000" dirty="0">
                    <a:ea typeface="宋体" charset="-122"/>
                  </a:rPr>
                  <a:t>for </a:t>
                </a:r>
                <a:r>
                  <a:rPr lang="en-US" altLang="zh-CN" sz="2000" i="1" dirty="0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 dirty="0">
                    <a:ea typeface="宋体" charset="-122"/>
                  </a:rPr>
                  <a:t> times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2000" dirty="0">
                    <a:ea typeface="宋体" charset="-122"/>
                  </a:rPr>
                  <a:t>	 </a:t>
                </a:r>
                <a:r>
                  <a:rPr lang="en-US" altLang="zh-CN" sz="2000" i="1" dirty="0">
                    <a:latin typeface="Times New Roman" charset="0"/>
                    <a:ea typeface="宋体" charset="-122"/>
                  </a:rPr>
                  <a:t>W&lt;&lt;n</a:t>
                </a:r>
                <a:r>
                  <a:rPr lang="en-US" altLang="zh-CN" sz="2000" dirty="0">
                    <a:ea typeface="宋体" charset="-122"/>
                  </a:rPr>
                  <a:t>: </a:t>
                </a:r>
                <a:r>
                  <a:rPr lang="en-US" altLang="zh-CN" sz="2000" b="1" dirty="0">
                    <a:ea typeface="宋体" charset="-122"/>
                  </a:rPr>
                  <a:t>linearly left shift </a:t>
                </a:r>
                <a:r>
                  <a:rPr lang="en-US" altLang="zh-CN" sz="2000" i="1" dirty="0">
                    <a:latin typeface="Times New Roman" charset="0"/>
                    <a:ea typeface="宋体" charset="-122"/>
                  </a:rPr>
                  <a:t>W </a:t>
                </a:r>
                <a:r>
                  <a:rPr lang="en-US" altLang="zh-CN" sz="2000" dirty="0">
                    <a:ea typeface="宋体" charset="-122"/>
                  </a:rPr>
                  <a:t>for </a:t>
                </a:r>
                <a:r>
                  <a:rPr lang="en-US" altLang="zh-CN" sz="2000" i="1" dirty="0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 dirty="0">
                    <a:ea typeface="宋体" charset="-122"/>
                  </a:rPr>
                  <a:t> times (with the </a:t>
                </a:r>
                <a:r>
                  <a:rPr lang="en-US" altLang="zh-CN" sz="2000" i="1" dirty="0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 dirty="0">
                    <a:ea typeface="宋体" charset="-122"/>
                  </a:rPr>
                  <a:t>-bit suffix of filled with 0’s)</a:t>
                </a:r>
              </a:p>
            </p:txBody>
          </p:sp>
        </mc:Choice>
        <mc:Fallback xmlns="">
          <p:sp>
            <p:nvSpPr>
              <p:cNvPr id="14340" name="Rectangle 3">
                <a:extLst>
                  <a:ext uri="{FF2B5EF4-FFF2-40B4-BE49-F238E27FC236}">
                    <a16:creationId xmlns:a16="http://schemas.microsoft.com/office/drawing/2014/main" id="{72782AA7-04FB-4FC5-BFE3-5F8D0D9AB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695965" y="1434707"/>
                <a:ext cx="8991600" cy="4525963"/>
              </a:xfrm>
              <a:blipFill>
                <a:blip r:embed="rId3"/>
                <a:stretch>
                  <a:fillRect l="-1153" t="-1884" r="-610" b="-9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9" name="Picture 4" descr="Picture30.png">
            <a:extLst>
              <a:ext uri="{FF2B5EF4-FFF2-40B4-BE49-F238E27FC236}">
                <a16:creationId xmlns:a16="http://schemas.microsoft.com/office/drawing/2014/main" id="{AA5CE986-74A9-4B07-B1D4-206942365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66" y="3012976"/>
            <a:ext cx="5715000" cy="241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Picture17.png">
            <a:extLst>
              <a:ext uri="{FF2B5EF4-FFF2-40B4-BE49-F238E27FC236}">
                <a16:creationId xmlns:a16="http://schemas.microsoft.com/office/drawing/2014/main" id="{C74AE0BD-E722-4E40-AF72-C77E9295B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277" y="1255613"/>
            <a:ext cx="3443288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31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7408" y="1268760"/>
            <a:ext cx="11424592" cy="396044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Motivations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Hash function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/>
              <a:t>CRC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Cryptographic Hash function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SHA2, </a:t>
            </a:r>
            <a:r>
              <a:rPr lang="en-US" dirty="0"/>
              <a:t>SHA3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dirty="0"/>
              <a:t>M</a:t>
            </a:r>
            <a:r>
              <a:rPr lang="en-US" dirty="0"/>
              <a:t>essage authentication code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05394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chemeClr val="tx2"/>
                </a:solidFill>
                <a:ea typeface="宋体" charset="-122"/>
              </a:rPr>
              <a:t>SHA-512 Compression Function </a:t>
            </a: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(III)</a:t>
            </a:r>
            <a:endParaRPr lang="zh-CN" altLang="en-US" sz="3600" dirty="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50C69E-3BCA-4A53-9D7D-FAF41DF2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2" y="2014686"/>
            <a:ext cx="10421694" cy="443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F5D9FC-69F6-4CEE-9C53-549DBCBF2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47" y="1078582"/>
            <a:ext cx="3991937" cy="5316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5E125B-03B6-4C2D-AAB6-7A36145B84A6}"/>
              </a:ext>
            </a:extLst>
          </p:cNvPr>
          <p:cNvSpPr/>
          <p:nvPr/>
        </p:nvSpPr>
        <p:spPr>
          <a:xfrm>
            <a:off x="1575456" y="1087439"/>
            <a:ext cx="106165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                                   : first sixty-four bits of the fractional parts of the cube roots of the first eighty prime numbers</a:t>
            </a:r>
          </a:p>
        </p:txBody>
      </p:sp>
    </p:spTree>
    <p:extLst>
      <p:ext uri="{BB962C8B-B14F-4D97-AF65-F5344CB8AC3E}">
        <p14:creationId xmlns:p14="http://schemas.microsoft.com/office/powerpoint/2010/main" val="3140074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C98BB879-4630-40FB-A25E-9A8725F5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8130" y="1623754"/>
            <a:ext cx="40430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+mn-lt"/>
              </a:rPr>
              <a:t>For each </a:t>
            </a:r>
            <a:r>
              <a:rPr lang="en-US" altLang="zh-CN" sz="2000" dirty="0" err="1">
                <a:latin typeface="+mn-lt"/>
              </a:rPr>
              <a:t>i</a:t>
            </a:r>
            <a:r>
              <a:rPr lang="en-US" altLang="zh-CN" sz="2000" dirty="0">
                <a:latin typeface="+mn-lt"/>
              </a:rPr>
              <a:t> is executed </a:t>
            </a:r>
            <a:r>
              <a:rPr lang="en-US" altLang="zh-CN" sz="2000">
                <a:latin typeface="+mn-lt"/>
              </a:rPr>
              <a:t>80 rounds:</a:t>
            </a:r>
            <a:endParaRPr lang="en-US" altLang="zh-CN" sz="2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763" y="5798840"/>
                <a:ext cx="830580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After 80 rounds of executions, the output is 512-bit string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𝑀𝑖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763" y="5798840"/>
                <a:ext cx="8305800" cy="738664"/>
              </a:xfrm>
              <a:prstGeom prst="rect">
                <a:avLst/>
              </a:prstGeom>
              <a:blipFill>
                <a:blip r:embed="rId3"/>
                <a:stretch>
                  <a:fillRect l="-587" t="-4132" b="-123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615889" y="142528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 dirty="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500" dirty="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4C13B-430C-493C-8FF4-F792C1466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130" y="1988840"/>
            <a:ext cx="6685472" cy="381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AF6463-3878-4E52-B369-39FBA6158080}"/>
              </a:ext>
            </a:extLst>
          </p:cNvPr>
          <p:cNvSpPr txBox="1"/>
          <p:nvPr/>
        </p:nvSpPr>
        <p:spPr>
          <a:xfrm>
            <a:off x="5411659" y="1607228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t=0,1,2,..79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4DAA46-055A-4841-8E04-228DADF91FEA}"/>
                  </a:ext>
                </a:extLst>
              </p:cNvPr>
              <p:cNvSpPr/>
              <p:nvPr/>
            </p:nvSpPr>
            <p:spPr>
              <a:xfrm>
                <a:off x="1105764" y="1176413"/>
                <a:ext cx="717792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eaLnBrk="1" hangingPunct="1">
                  <a:buClr>
                    <a:srgbClr val="9E9EFF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6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7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8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79</m:t>
                        </m:r>
                      </m:sub>
                    </m:sSub>
                  </m:oMath>
                </a14:m>
                <a:r>
                  <a:rPr lang="en-US" altLang="zh-CN" sz="220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79</m:t>
                        </m:r>
                      </m:sub>
                    </m:sSub>
                  </m:oMath>
                </a14:m>
                <a:endParaRPr lang="en-US" altLang="zh-CN" sz="2200">
                  <a:ea typeface="宋体" charset="-122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4DAA46-055A-4841-8E04-228DADF91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64" y="1176413"/>
                <a:ext cx="7177927" cy="430887"/>
              </a:xfrm>
              <a:prstGeom prst="rect">
                <a:avLst/>
              </a:prstGeom>
              <a:blipFill>
                <a:blip r:embed="rId5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D671AA-6B74-46ED-AF03-591CC799B0B8}"/>
              </a:ext>
            </a:extLst>
          </p:cNvPr>
          <p:cNvCxnSpPr>
            <a:cxnSpLocks/>
          </p:cNvCxnSpPr>
          <p:nvPr/>
        </p:nvCxnSpPr>
        <p:spPr bwMode="auto">
          <a:xfrm>
            <a:off x="1226437" y="1607300"/>
            <a:ext cx="8244408" cy="164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can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b="1"/>
                  <a:t>without knowing  the input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1800" b="1"/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                                                 </a:t>
                </a:r>
                <a:endParaRPr lang="en-US" altLang="zh-CN" sz="2400"/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blipFill>
                <a:blip r:embed="rId3"/>
                <a:stretch>
                  <a:fillRect l="-703" t="-47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15480" y="116632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 dirty="0">
                <a:solidFill>
                  <a:schemeClr val="tx2"/>
                </a:solidFill>
                <a:ea typeface="宋体" charset="-122"/>
              </a:rPr>
              <a:t>Length extension attack on SHA2 </a:t>
            </a:r>
            <a:endParaRPr lang="zh-CN" altLang="en-US" sz="3500" dirty="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92A54-3E6E-4913-AB67-1F07C056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1207543"/>
            <a:ext cx="8292191" cy="2767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/>
              <p:nvPr/>
            </p:nvSpPr>
            <p:spPr>
              <a:xfrm>
                <a:off x="4362382" y="4633972"/>
                <a:ext cx="49382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82" y="4633972"/>
                <a:ext cx="49382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7996116" y="886744"/>
                <a:ext cx="26718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116" y="886744"/>
                <a:ext cx="26718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/>
              <p:nvPr/>
            </p:nvSpPr>
            <p:spPr>
              <a:xfrm>
                <a:off x="3200044" y="4110752"/>
                <a:ext cx="39045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44" y="4110752"/>
                <a:ext cx="390453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6088" y="1340769"/>
            <a:ext cx="1152128" cy="197507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0BFBDD4-083D-5E42-6FBB-DE7915CEA8C2}"/>
              </a:ext>
            </a:extLst>
          </p:cNvPr>
          <p:cNvSpPr/>
          <p:nvPr/>
        </p:nvSpPr>
        <p:spPr bwMode="auto">
          <a:xfrm>
            <a:off x="3886247" y="4788503"/>
            <a:ext cx="49863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/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/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579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132086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SHA3 Standard</a:t>
            </a:r>
            <a:endParaRPr lang="en-US" altLang="en-US" dirty="0"/>
          </a:p>
        </p:txBody>
      </p:sp>
      <p:sp>
        <p:nvSpPr>
          <p:cNvPr id="25603" name="Content Placeholder 4">
            <a:extLst>
              <a:ext uri="{FF2B5EF4-FFF2-40B4-BE49-F238E27FC236}">
                <a16:creationId xmlns:a16="http://schemas.microsoft.com/office/drawing/2014/main" id="{17C36E06-94C1-414D-AC4D-86392648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181100"/>
            <a:ext cx="9155360" cy="4495800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2600" dirty="0"/>
              <a:t>SHA-3 provides an alternative to SHA-2, and is drop-in compatible with any system using SHA-2</a:t>
            </a:r>
          </a:p>
          <a:p>
            <a:pPr marL="0" indent="0">
              <a:buNone/>
              <a:defRPr/>
            </a:pPr>
            <a:endParaRPr lang="en-US" altLang="en-US" sz="2600" dirty="0"/>
          </a:p>
          <a:p>
            <a:pPr>
              <a:buFont typeface="Wingdings" charset="2"/>
              <a:buChar char="l"/>
              <a:defRPr/>
            </a:pPr>
            <a:r>
              <a:rPr lang="en-US" altLang="en-US" sz="2600" dirty="0"/>
              <a:t>SHA-3 uses a </a:t>
            </a:r>
            <a:r>
              <a:rPr lang="en-US" altLang="en-US" sz="2600" b="1" dirty="0"/>
              <a:t>sponge construction</a:t>
            </a:r>
            <a:r>
              <a:rPr lang="en-US" altLang="en-US" sz="2600" dirty="0"/>
              <a:t>, instead of the CBC mode of repeated compressions used by SHA-1, SHA-2, and Whirlpool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91F5F-76DD-49E3-9954-5CA838EB9BD2}"/>
              </a:ext>
            </a:extLst>
          </p:cNvPr>
          <p:cNvSpPr/>
          <p:nvPr/>
        </p:nvSpPr>
        <p:spPr>
          <a:xfrm>
            <a:off x="695400" y="4077072"/>
            <a:ext cx="8532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https://nvlpubs.nist.gov/nistpubs/FIPS/NIST.FIPS.202.pdf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914" y="77267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SHA3 Standard</a:t>
            </a: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E2EF1-2859-4C20-99A6-52A3D939DB4B}"/>
              </a:ext>
            </a:extLst>
          </p:cNvPr>
          <p:cNvSpPr/>
          <p:nvPr/>
        </p:nvSpPr>
        <p:spPr>
          <a:xfrm>
            <a:off x="8956147" y="1458585"/>
            <a:ext cx="286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Sponge construction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2720F9-1164-4BFD-BDA3-93034831A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630" y="1059214"/>
            <a:ext cx="7111376" cy="31904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8A8BCE9-29CD-4645-96B4-EFD3A6C54816}"/>
              </a:ext>
            </a:extLst>
          </p:cNvPr>
          <p:cNvGrpSpPr/>
          <p:nvPr/>
        </p:nvGrpSpPr>
        <p:grpSpPr>
          <a:xfrm>
            <a:off x="2133600" y="4344952"/>
            <a:ext cx="8279152" cy="2123292"/>
            <a:chOff x="432424" y="5182335"/>
            <a:chExt cx="8279152" cy="212329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21EED4-EDE0-49C3-A9F0-1946836DB2F3}"/>
                </a:ext>
              </a:extLst>
            </p:cNvPr>
            <p:cNvSpPr/>
            <p:nvPr/>
          </p:nvSpPr>
          <p:spPr>
            <a:xfrm>
              <a:off x="432424" y="5182335"/>
              <a:ext cx="8279152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sz="2600" dirty="0"/>
                <a:t>Let </a:t>
              </a:r>
              <a:r>
                <a:rPr lang="en-US" altLang="en-US" sz="2600" dirty="0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altLang="en-US" sz="2600" dirty="0"/>
                <a:t> be the input string; </a:t>
              </a:r>
              <a:r>
                <a:rPr lang="el-GR" altLang="zh-CN" sz="2600" dirty="0">
                  <a:latin typeface="Times New Roman" charset="0"/>
                </a:rPr>
                <a:t>γ</a:t>
              </a:r>
              <a:r>
                <a:rPr lang="en-US" altLang="en-US" sz="2600" dirty="0"/>
                <a:t> = the hash length.</a:t>
              </a:r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sz="2600" dirty="0"/>
                <a:t>b = r + c, where c = 2</a:t>
              </a:r>
              <a:r>
                <a:rPr lang="el-GR" altLang="zh-CN" sz="2600" dirty="0">
                  <a:latin typeface="Times New Roman" charset="0"/>
                </a:rPr>
                <a:t>γ</a:t>
              </a:r>
              <a:endParaRPr lang="en-US" altLang="zh-CN" sz="2600" dirty="0">
                <a:latin typeface="Times New Roman" charset="0"/>
                <a:ea typeface="宋体" charset="-122"/>
              </a:endParaRPr>
            </a:p>
            <a:p>
              <a:pPr marL="914400" lvl="1" indent="-457200">
                <a:buFont typeface="Wingdings" panose="05000000000000000000" pitchFamily="2" charset="2"/>
                <a:buChar char="ü"/>
                <a:defRPr/>
              </a:pPr>
              <a:r>
                <a:rPr lang="en-US" altLang="en-US" sz="2600" dirty="0">
                  <a:latin typeface="Times New Roman" charset="0"/>
                </a:rPr>
                <a:t>r is called </a:t>
              </a:r>
              <a:r>
                <a:rPr lang="en-US" altLang="en-US" sz="2600" b="1" dirty="0">
                  <a:latin typeface="Times New Roman" charset="0"/>
                </a:rPr>
                <a:t>rate</a:t>
              </a:r>
              <a:r>
                <a:rPr lang="en-US" altLang="en-US" sz="2600" dirty="0">
                  <a:latin typeface="Times New Roman" charset="0"/>
                </a:rPr>
                <a:t> and c </a:t>
              </a:r>
              <a:r>
                <a:rPr lang="en-US" altLang="en-US" sz="2600" b="1" dirty="0">
                  <a:latin typeface="Times New Roman" charset="0"/>
                </a:rPr>
                <a:t>capacity</a:t>
              </a:r>
              <a:endParaRPr lang="en-US" altLang="en-US" sz="2600" b="1" dirty="0"/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sz="2600" dirty="0"/>
                <a:t> Where </a:t>
              </a:r>
            </a:p>
            <a:p>
              <a:pPr>
                <a:defRPr/>
              </a:pPr>
              <a:r>
                <a:rPr lang="en-US" altLang="en-US" sz="2600" dirty="0"/>
                <a:t> </a:t>
              </a:r>
            </a:p>
          </p:txBody>
        </p:sp>
        <p:graphicFrame>
          <p:nvGraphicFramePr>
            <p:cNvPr id="14" name="Object 6">
              <a:extLst>
                <a:ext uri="{FF2B5EF4-FFF2-40B4-BE49-F238E27FC236}">
                  <a16:creationId xmlns:a16="http://schemas.microsoft.com/office/drawing/2014/main" id="{7305C5BE-4932-44ED-A878-CA79922D36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411" y="6367446"/>
            <a:ext cx="3519463" cy="489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59866" imgH="203112" progId="Equation.DSMT4">
                    <p:embed/>
                  </p:oleObj>
                </mc:Choice>
                <mc:Fallback>
                  <p:oleObj name="Equation" r:id="rId4" imgW="1459866" imgH="203112" progId="Equation.DSMT4">
                    <p:embed/>
                    <p:pic>
                      <p:nvPicPr>
                        <p:cNvPr id="14" name="Object 6">
                          <a:extLst>
                            <a:ext uri="{FF2B5EF4-FFF2-40B4-BE49-F238E27FC236}">
                              <a16:creationId xmlns:a16="http://schemas.microsoft.com/office/drawing/2014/main" id="{7305C5BE-4932-44ED-A878-CA79922D36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411" y="6367446"/>
                          <a:ext cx="3519463" cy="489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">
              <a:extLst>
                <a:ext uri="{FF2B5EF4-FFF2-40B4-BE49-F238E27FC236}">
                  <a16:creationId xmlns:a16="http://schemas.microsoft.com/office/drawing/2014/main" id="{5E7D1E81-7853-4DBE-BCC5-C8B5F560F7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8738" y="6837314"/>
            <a:ext cx="50292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84400" imgH="203200" progId="Equation.DSMT4">
                    <p:embed/>
                  </p:oleObj>
                </mc:Choice>
                <mc:Fallback>
                  <p:oleObj name="Equation" r:id="rId6" imgW="2184400" imgH="203200" progId="Equation.DSMT4">
                    <p:embed/>
                    <p:pic>
                      <p:nvPicPr>
                        <p:cNvPr id="15" name="Object 7">
                          <a:extLst>
                            <a:ext uri="{FF2B5EF4-FFF2-40B4-BE49-F238E27FC236}">
                              <a16:creationId xmlns:a16="http://schemas.microsoft.com/office/drawing/2014/main" id="{5E7D1E81-7853-4DBE-BCC5-C8B5F560F7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738" y="6837314"/>
                          <a:ext cx="502920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EE7F87F-2045-498A-885A-1C2C4EB66B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9114" y="2090544"/>
            <a:ext cx="2187519" cy="11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1818" y="200655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660" y="1160346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4655840" y="5370805"/>
            <a:ext cx="3089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[1] Chapter 11,12</a:t>
            </a:r>
            <a:endParaRPr lang="en-US" sz="2000" dirty="0"/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1" y="1727986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>
            <a:extLst>
              <a:ext uri="{FF2B5EF4-FFF2-40B4-BE49-F238E27FC236}">
                <a16:creationId xmlns:a16="http://schemas.microsoft.com/office/drawing/2014/main" id="{A9F61B70-D9BB-47D0-9197-331CE4044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1373" y="181227"/>
            <a:ext cx="7974472" cy="792163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Motivations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2AEB8672-92B7-422E-AFA2-9557B7418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7076" y="1174993"/>
            <a:ext cx="6998769" cy="2086306"/>
          </a:xfrm>
        </p:spPr>
        <p:txBody>
          <a:bodyPr/>
          <a:lstStyle/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18439" name="Picture 4" descr="j0312092">
            <a:extLst>
              <a:ext uri="{FF2B5EF4-FFF2-40B4-BE49-F238E27FC236}">
                <a16:creationId xmlns:a16="http://schemas.microsoft.com/office/drawing/2014/main" id="{E20628AE-A213-40F3-A6E4-777FE6C9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001144"/>
            <a:ext cx="11684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5" descr="j0223594">
            <a:extLst>
              <a:ext uri="{FF2B5EF4-FFF2-40B4-BE49-F238E27FC236}">
                <a16:creationId xmlns:a16="http://schemas.microsoft.com/office/drawing/2014/main" id="{2ED84413-967D-49FC-8954-A78C64BA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2023368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6" descr="j0130993">
            <a:extLst>
              <a:ext uri="{FF2B5EF4-FFF2-40B4-BE49-F238E27FC236}">
                <a16:creationId xmlns:a16="http://schemas.microsoft.com/office/drawing/2014/main" id="{937EEE95-2654-484D-96B0-4B8FA024B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162943"/>
            <a:ext cx="129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42" name="AutoShape 7">
            <a:extLst>
              <a:ext uri="{FF2B5EF4-FFF2-40B4-BE49-F238E27FC236}">
                <a16:creationId xmlns:a16="http://schemas.microsoft.com/office/drawing/2014/main" id="{D5581F17-BE06-48AE-B71E-8FB39E9751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78250" y="1772544"/>
            <a:ext cx="1727200" cy="798513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99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8">
            <a:extLst>
              <a:ext uri="{FF2B5EF4-FFF2-40B4-BE49-F238E27FC236}">
                <a16:creationId xmlns:a16="http://schemas.microsoft.com/office/drawing/2014/main" id="{04812DA3-60D0-41F1-A157-E82D82521A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00850" y="1772544"/>
            <a:ext cx="1600200" cy="708025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FF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Rectangle 9">
            <a:extLst>
              <a:ext uri="{FF2B5EF4-FFF2-40B4-BE49-F238E27FC236}">
                <a16:creationId xmlns:a16="http://schemas.microsoft.com/office/drawing/2014/main" id="{D2E5CA6D-C1AC-4049-9D1B-0CE4FFC0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1" y="4259227"/>
            <a:ext cx="115932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</a:pPr>
            <a:r>
              <a:rPr lang="en-US" altLang="en-US" b="1" u="sng" dirty="0">
                <a:latin typeface="Arial" panose="020B0604020202020204" pitchFamily="34" charset="0"/>
              </a:rPr>
              <a:t>Needs: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a </a:t>
            </a:r>
            <a:r>
              <a:rPr lang="en-US" altLang="en-US" dirty="0">
                <a:latin typeface="Arial" panose="020B0604020202020204" pitchFamily="34" charset="0"/>
              </a:rPr>
              <a:t>way to ensure that data arrives at destination in its </a:t>
            </a:r>
            <a:r>
              <a:rPr lang="en-US" altLang="en-US" b="1" dirty="0">
                <a:latin typeface="Arial" panose="020B0604020202020204" pitchFamily="34" charset="0"/>
              </a:rPr>
              <a:t>original form </a:t>
            </a:r>
            <a:r>
              <a:rPr lang="en-US" altLang="en-US" dirty="0">
                <a:latin typeface="Arial" panose="020B0604020202020204" pitchFamily="34" charset="0"/>
              </a:rPr>
              <a:t>sent by the sender;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it is coming from an </a:t>
            </a:r>
            <a:r>
              <a:rPr lang="en-US" altLang="en-US" b="1" dirty="0">
                <a:latin typeface="Arial" panose="020B0604020202020204" pitchFamily="34" charset="0"/>
              </a:rPr>
              <a:t>authenticated source </a:t>
            </a:r>
            <a:r>
              <a:rPr lang="en-US" altLang="en-US" dirty="0">
                <a:latin typeface="Arial" panose="020B0604020202020204" pitchFamily="34" charset="0"/>
              </a:rPr>
              <a:t>(user, server, mediate node).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9B957-803F-499B-A795-BACA2D7EF030}"/>
              </a:ext>
            </a:extLst>
          </p:cNvPr>
          <p:cNvSpPr txBox="1"/>
          <p:nvPr/>
        </p:nvSpPr>
        <p:spPr>
          <a:xfrm>
            <a:off x="2787721" y="150014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F7A81-44B6-4A0F-8017-029E5AAC1338}"/>
              </a:ext>
            </a:extLst>
          </p:cNvPr>
          <p:cNvSpPr txBox="1"/>
          <p:nvPr/>
        </p:nvSpPr>
        <p:spPr>
          <a:xfrm>
            <a:off x="8512399" y="138646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8B8D4D-6BAE-4D0D-AEF1-97B0F5A63C5C}"/>
              </a:ext>
            </a:extLst>
          </p:cNvPr>
          <p:cNvCxnSpPr/>
          <p:nvPr/>
        </p:nvCxnSpPr>
        <p:spPr bwMode="auto">
          <a:xfrm flipV="1">
            <a:off x="3896611" y="2754276"/>
            <a:ext cx="43592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4387F6E-E9DF-415C-97AC-F044473F9E25}"/>
              </a:ext>
            </a:extLst>
          </p:cNvPr>
          <p:cNvSpPr/>
          <p:nvPr/>
        </p:nvSpPr>
        <p:spPr>
          <a:xfrm>
            <a:off x="209786" y="3331785"/>
            <a:ext cx="67794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Who are we communication with?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Does the destination data original form?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BEF6C-699E-4FBB-81E1-9F244E5B45B0}"/>
              </a:ext>
            </a:extLst>
          </p:cNvPr>
          <p:cNvSpPr/>
          <p:nvPr/>
        </p:nvSpPr>
        <p:spPr>
          <a:xfrm>
            <a:off x="4739942" y="2689756"/>
            <a:ext cx="2946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propagation errors!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5AB42-8C85-4CA3-8F7C-0A4B7B3FE603}"/>
              </a:ext>
            </a:extLst>
          </p:cNvPr>
          <p:cNvSpPr txBox="1"/>
          <p:nvPr/>
        </p:nvSpPr>
        <p:spPr>
          <a:xfrm>
            <a:off x="4149622" y="278258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11370-C7E9-4AC4-86ED-8C23D288C540}"/>
              </a:ext>
            </a:extLst>
          </p:cNvPr>
          <p:cNvSpPr txBox="1"/>
          <p:nvPr/>
        </p:nvSpPr>
        <p:spPr>
          <a:xfrm>
            <a:off x="6656003" y="1046188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(2) MITM</a:t>
            </a:r>
          </a:p>
        </p:txBody>
      </p:sp>
    </p:spTree>
    <p:extLst>
      <p:ext uri="{BB962C8B-B14F-4D97-AF65-F5344CB8AC3E}">
        <p14:creationId xmlns:p14="http://schemas.microsoft.com/office/powerpoint/2010/main" val="264519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398" y="274626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spc="-74"/>
              <a:t>Motivations</a:t>
            </a:r>
            <a:endParaRPr sz="3530" dirty="0"/>
          </a:p>
        </p:txBody>
      </p:sp>
      <p:sp>
        <p:nvSpPr>
          <p:cNvPr id="4" name="object 4"/>
          <p:cNvSpPr/>
          <p:nvPr/>
        </p:nvSpPr>
        <p:spPr>
          <a:xfrm>
            <a:off x="9687030" y="993806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768369" y="118936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708402" y="3693313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 xmlns="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𝑏𝐺</m:t>
                      </m:r>
                    </m:oMath>
                  </m:oMathPara>
                </a14:m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 xmlns=""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/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/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2758BF-2403-401D-A48C-287715EB0B19}"/>
              </a:ext>
            </a:extLst>
          </p:cNvPr>
          <p:cNvSpPr txBox="1"/>
          <p:nvPr/>
        </p:nvSpPr>
        <p:spPr>
          <a:xfrm>
            <a:off x="5088054" y="3398471"/>
            <a:ext cx="4184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Need authentication entities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E215FB-69EE-4738-B57C-BFD96A091C19}"/>
              </a:ext>
            </a:extLst>
          </p:cNvPr>
          <p:cNvCxnSpPr/>
          <p:nvPr/>
        </p:nvCxnSpPr>
        <p:spPr bwMode="auto">
          <a:xfrm flipH="1">
            <a:off x="5233995" y="4149544"/>
            <a:ext cx="1519392" cy="15747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1654F3-8198-48C1-B86A-5B24E33C4FD9}"/>
              </a:ext>
            </a:extLst>
          </p:cNvPr>
          <p:cNvCxnSpPr/>
          <p:nvPr/>
        </p:nvCxnSpPr>
        <p:spPr bwMode="auto">
          <a:xfrm>
            <a:off x="5088054" y="4216533"/>
            <a:ext cx="1869952" cy="16119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51716D5-0E16-4151-A5A8-DDEDC366E7D9}"/>
              </a:ext>
            </a:extLst>
          </p:cNvPr>
          <p:cNvSpPr/>
          <p:nvPr/>
        </p:nvSpPr>
        <p:spPr bwMode="auto">
          <a:xfrm>
            <a:off x="5770010" y="3917420"/>
            <a:ext cx="285294" cy="41387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8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5831" y="198696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Cryptographic Ciphers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3E79E-1E54-474B-9B0B-8529F6CD010A}"/>
              </a:ext>
            </a:extLst>
          </p:cNvPr>
          <p:cNvSpPr/>
          <p:nvPr/>
        </p:nvSpPr>
        <p:spPr>
          <a:xfrm>
            <a:off x="1900578" y="3289840"/>
            <a:ext cx="3425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</a:rPr>
              <a:t>Confidentiality </a:t>
            </a: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6624193" y="3852531"/>
            <a:ext cx="3405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Authentication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6628482" y="3212976"/>
            <a:ext cx="2404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Integrity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6624193" y="4528035"/>
            <a:ext cx="3688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Non-repudiation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6642931" y="5203539"/>
            <a:ext cx="2917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Availability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9019-F4EA-429D-A8FD-4425949F1F96}"/>
              </a:ext>
            </a:extLst>
          </p:cNvPr>
          <p:cNvSpPr/>
          <p:nvPr/>
        </p:nvSpPr>
        <p:spPr>
          <a:xfrm>
            <a:off x="1938232" y="3908689"/>
            <a:ext cx="2343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</a:rPr>
              <a:t>Privacy </a:t>
            </a: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rgbClr val="33CC3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3D926-FC10-417F-811C-68FE992F1A01}"/>
              </a:ext>
            </a:extLst>
          </p:cNvPr>
          <p:cNvSpPr txBox="1"/>
          <p:nvPr/>
        </p:nvSpPr>
        <p:spPr>
          <a:xfrm>
            <a:off x="2423592" y="1353326"/>
            <a:ext cx="4674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Symmetric Cipher (DES, AES)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E637B-24B6-4CE7-9F58-3CB70B23EF6A}"/>
              </a:ext>
            </a:extLst>
          </p:cNvPr>
          <p:cNvSpPr txBox="1"/>
          <p:nvPr/>
        </p:nvSpPr>
        <p:spPr>
          <a:xfrm>
            <a:off x="2410542" y="1920514"/>
            <a:ext cx="6383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Asymmetric Cipher (RSA</a:t>
            </a:r>
            <a:r>
              <a:rPr lang="en-US">
                <a:solidFill>
                  <a:srgbClr val="FF0000"/>
                </a:solidFill>
              </a:rPr>
              <a:t>, ECC, ElGamal)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FA3DA20-CD5E-445D-BC8E-9DF5CC84799D}"/>
              </a:ext>
            </a:extLst>
          </p:cNvPr>
          <p:cNvSpPr/>
          <p:nvPr/>
        </p:nvSpPr>
        <p:spPr bwMode="auto">
          <a:xfrm>
            <a:off x="2279576" y="1353326"/>
            <a:ext cx="216024" cy="121157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AE5E2-6705-4587-8364-CBFCE0BD877B}"/>
              </a:ext>
            </a:extLst>
          </p:cNvPr>
          <p:cNvSpPr txBox="1"/>
          <p:nvPr/>
        </p:nvSpPr>
        <p:spPr>
          <a:xfrm>
            <a:off x="2675344" y="2605177"/>
            <a:ext cx="5919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provide which security services?</a:t>
            </a:r>
          </a:p>
        </p:txBody>
      </p:sp>
    </p:spTree>
    <p:extLst>
      <p:ext uri="{BB962C8B-B14F-4D97-AF65-F5344CB8AC3E}">
        <p14:creationId xmlns:p14="http://schemas.microsoft.com/office/powerpoint/2010/main" val="27461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1298" y="222100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Hash function and MACs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6624192" y="3852531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Authentication </a:t>
            </a: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6628482" y="3212976"/>
            <a:ext cx="2345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Integrity </a:t>
            </a: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6624192" y="5061435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Non-repudiation </a:t>
            </a: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6627745" y="4492086"/>
            <a:ext cx="2759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Availability </a:t>
            </a: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AE5E2-6705-4587-8364-CBFCE0BD877B}"/>
              </a:ext>
            </a:extLst>
          </p:cNvPr>
          <p:cNvSpPr txBox="1"/>
          <p:nvPr/>
        </p:nvSpPr>
        <p:spPr>
          <a:xfrm>
            <a:off x="3829934" y="3429000"/>
            <a:ext cx="2021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provide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485FD8-0BE1-43B8-AA11-F28659492845}"/>
              </a:ext>
            </a:extLst>
          </p:cNvPr>
          <p:cNvSpPr txBox="1"/>
          <p:nvPr/>
        </p:nvSpPr>
        <p:spPr>
          <a:xfrm>
            <a:off x="1974177" y="1116561"/>
            <a:ext cx="62338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Hash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Message Authentication Codes (MAC)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Digital signature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Digital certificate 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793873F-AF72-4FE8-AFBC-69C7A48F6EDB}"/>
              </a:ext>
            </a:extLst>
          </p:cNvPr>
          <p:cNvSpPr/>
          <p:nvPr/>
        </p:nvSpPr>
        <p:spPr bwMode="auto">
          <a:xfrm>
            <a:off x="4001149" y="3777021"/>
            <a:ext cx="2179878" cy="67424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88D8EE6-3F59-4A1C-8F65-427036CB72EC}"/>
              </a:ext>
            </a:extLst>
          </p:cNvPr>
          <p:cNvSpPr/>
          <p:nvPr/>
        </p:nvSpPr>
        <p:spPr bwMode="auto">
          <a:xfrm>
            <a:off x="1811524" y="1167082"/>
            <a:ext cx="252028" cy="176122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9398B13-C72A-4F64-9198-3C28ADFB2752}"/>
              </a:ext>
            </a:extLst>
          </p:cNvPr>
          <p:cNvSpPr/>
          <p:nvPr/>
        </p:nvSpPr>
        <p:spPr bwMode="auto">
          <a:xfrm>
            <a:off x="6307732" y="3222351"/>
            <a:ext cx="350578" cy="2362304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B9356E3-0CEC-4DA6-BF13-A7C9B7F5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11" y="4870606"/>
            <a:ext cx="5962910" cy="142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 kern="0" dirty="0"/>
              <a:t>Further reading (Wikipedia)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 kern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Cryptographic Hash Functions</a:t>
            </a:r>
            <a:endParaRPr lang="en-US" altLang="en-US" sz="1800" kern="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 kern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Message Authentication Code</a:t>
            </a:r>
            <a:endParaRPr lang="en-US" altLang="en-US" sz="1800" kern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1800" kern="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CE980EF-B3E1-4796-B1CB-297CBE68116A}"/>
              </a:ext>
            </a:extLst>
          </p:cNvPr>
          <p:cNvSpPr/>
          <p:nvPr/>
        </p:nvSpPr>
        <p:spPr bwMode="auto">
          <a:xfrm>
            <a:off x="8007256" y="1167082"/>
            <a:ext cx="252028" cy="94809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E8DDA-7D12-4A62-BAAA-5CFBB875927C}"/>
              </a:ext>
            </a:extLst>
          </p:cNvPr>
          <p:cNvSpPr txBox="1"/>
          <p:nvPr/>
        </p:nvSpPr>
        <p:spPr>
          <a:xfrm>
            <a:off x="8297087" y="1197114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symmetric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8D6244D-B5AA-4B88-9484-3D99C6154AA7}"/>
              </a:ext>
            </a:extLst>
          </p:cNvPr>
          <p:cNvSpPr/>
          <p:nvPr/>
        </p:nvSpPr>
        <p:spPr bwMode="auto">
          <a:xfrm>
            <a:off x="5601922" y="2024503"/>
            <a:ext cx="249079" cy="82836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E2971-A006-4344-B3EA-81C190ED2212}"/>
              </a:ext>
            </a:extLst>
          </p:cNvPr>
          <p:cNvSpPr txBox="1"/>
          <p:nvPr/>
        </p:nvSpPr>
        <p:spPr>
          <a:xfrm>
            <a:off x="6053820" y="2144226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asymmetric</a:t>
            </a:r>
          </a:p>
        </p:txBody>
      </p:sp>
    </p:spTree>
    <p:extLst>
      <p:ext uri="{BB962C8B-B14F-4D97-AF65-F5344CB8AC3E}">
        <p14:creationId xmlns:p14="http://schemas.microsoft.com/office/powerpoint/2010/main" val="133488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9496" y="313492"/>
            <a:ext cx="5773530" cy="52322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6471"/>
            <a:r>
              <a:rPr lang="en-US" alt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function: An example</a:t>
            </a:r>
            <a:endParaRPr sz="3400" spc="-20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1624" y="2423283"/>
            <a:ext cx="2422616" cy="2422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4" name="object 4"/>
          <p:cNvSpPr txBox="1"/>
          <p:nvPr/>
        </p:nvSpPr>
        <p:spPr>
          <a:xfrm>
            <a:off x="3126903" y="2521642"/>
            <a:ext cx="174844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07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7011" y="3506848"/>
            <a:ext cx="417019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58" dirty="0">
                <a:latin typeface="Trebuchet MS"/>
                <a:cs typeface="Trebuchet MS"/>
              </a:rPr>
              <a:t>C</a:t>
            </a:r>
            <a:r>
              <a:rPr sz="1539" spc="26" dirty="0">
                <a:latin typeface="Trebuchet MS"/>
                <a:cs typeface="Trebuchet MS"/>
              </a:rPr>
              <a:t>R</a:t>
            </a:r>
            <a:r>
              <a:rPr sz="1539" spc="162" dirty="0">
                <a:latin typeface="Trebuchet MS"/>
                <a:cs typeface="Trebuchet MS"/>
              </a:rPr>
              <a:t>C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2170" y="4480901"/>
            <a:ext cx="28670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indent="2172"/>
            <a:r>
              <a:rPr sz="1197" spc="128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97" spc="-56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97" spc="-34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19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97" spc="-26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97" spc="-56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97" spc="-73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5911" y="3384348"/>
            <a:ext cx="174844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07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2452" y="3311946"/>
            <a:ext cx="349687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104" marR="4344" indent="-66788"/>
            <a:r>
              <a:rPr sz="1197" spc="128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97" spc="-56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97" spc="-38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197" spc="-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9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97" spc="-56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97" spc="-73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5063" y="3434553"/>
            <a:ext cx="2155682" cy="95567"/>
          </a:xfrm>
          <a:custGeom>
            <a:avLst/>
            <a:gdLst/>
            <a:ahLst/>
            <a:cxnLst/>
            <a:rect l="l" t="t" r="r" b="b"/>
            <a:pathLst>
              <a:path w="2520950" h="111760">
                <a:moveTo>
                  <a:pt x="2482105" y="55483"/>
                </a:moveTo>
                <a:lnTo>
                  <a:pt x="2465796" y="45698"/>
                </a:lnTo>
                <a:lnTo>
                  <a:pt x="0" y="44195"/>
                </a:lnTo>
                <a:lnTo>
                  <a:pt x="0" y="64007"/>
                </a:lnTo>
                <a:lnTo>
                  <a:pt x="2464818" y="65510"/>
                </a:lnTo>
                <a:lnTo>
                  <a:pt x="2482105" y="55483"/>
                </a:lnTo>
                <a:close/>
              </a:path>
              <a:path w="2520950" h="111760">
                <a:moveTo>
                  <a:pt x="2520695" y="54863"/>
                </a:moveTo>
                <a:lnTo>
                  <a:pt x="2429255" y="3047"/>
                </a:lnTo>
                <a:lnTo>
                  <a:pt x="2424683" y="0"/>
                </a:lnTo>
                <a:lnTo>
                  <a:pt x="2420111" y="1523"/>
                </a:lnTo>
                <a:lnTo>
                  <a:pt x="2414015" y="10667"/>
                </a:lnTo>
                <a:lnTo>
                  <a:pt x="2415539" y="16763"/>
                </a:lnTo>
                <a:lnTo>
                  <a:pt x="2420111" y="18287"/>
                </a:lnTo>
                <a:lnTo>
                  <a:pt x="2465796" y="45698"/>
                </a:lnTo>
                <a:lnTo>
                  <a:pt x="2500883" y="45719"/>
                </a:lnTo>
                <a:lnTo>
                  <a:pt x="2500883" y="66420"/>
                </a:lnTo>
                <a:lnTo>
                  <a:pt x="2520695" y="54863"/>
                </a:lnTo>
                <a:close/>
              </a:path>
              <a:path w="2520950" h="111760">
                <a:moveTo>
                  <a:pt x="2500883" y="66420"/>
                </a:moveTo>
                <a:lnTo>
                  <a:pt x="2500883" y="65531"/>
                </a:lnTo>
                <a:lnTo>
                  <a:pt x="2464818" y="65510"/>
                </a:lnTo>
                <a:lnTo>
                  <a:pt x="2420111" y="91439"/>
                </a:lnTo>
                <a:lnTo>
                  <a:pt x="2415539" y="94487"/>
                </a:lnTo>
                <a:lnTo>
                  <a:pt x="2414015" y="100583"/>
                </a:lnTo>
                <a:lnTo>
                  <a:pt x="2420111" y="109727"/>
                </a:lnTo>
                <a:lnTo>
                  <a:pt x="2424683" y="111251"/>
                </a:lnTo>
                <a:lnTo>
                  <a:pt x="2429255" y="108203"/>
                </a:lnTo>
                <a:lnTo>
                  <a:pt x="2500883" y="66420"/>
                </a:lnTo>
                <a:close/>
              </a:path>
              <a:path w="2520950" h="111760">
                <a:moveTo>
                  <a:pt x="2496311" y="65529"/>
                </a:moveTo>
                <a:lnTo>
                  <a:pt x="2496311" y="64007"/>
                </a:lnTo>
                <a:lnTo>
                  <a:pt x="2482105" y="55483"/>
                </a:lnTo>
                <a:lnTo>
                  <a:pt x="2464818" y="65510"/>
                </a:lnTo>
                <a:lnTo>
                  <a:pt x="2496311" y="65529"/>
                </a:lnTo>
                <a:close/>
              </a:path>
              <a:path w="2520950" h="111760">
                <a:moveTo>
                  <a:pt x="2500883" y="65531"/>
                </a:moveTo>
                <a:lnTo>
                  <a:pt x="2500883" y="45719"/>
                </a:lnTo>
                <a:lnTo>
                  <a:pt x="2465796" y="45698"/>
                </a:lnTo>
                <a:lnTo>
                  <a:pt x="2482105" y="55483"/>
                </a:lnTo>
                <a:lnTo>
                  <a:pt x="2496311" y="47243"/>
                </a:lnTo>
                <a:lnTo>
                  <a:pt x="2496311" y="65529"/>
                </a:lnTo>
                <a:lnTo>
                  <a:pt x="2500883" y="65531"/>
                </a:lnTo>
                <a:close/>
              </a:path>
              <a:path w="2520950" h="111760">
                <a:moveTo>
                  <a:pt x="2496311" y="64007"/>
                </a:moveTo>
                <a:lnTo>
                  <a:pt x="2496311" y="47243"/>
                </a:lnTo>
                <a:lnTo>
                  <a:pt x="2482105" y="55483"/>
                </a:lnTo>
                <a:lnTo>
                  <a:pt x="2496311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0" name="object 10"/>
          <p:cNvSpPr/>
          <p:nvPr/>
        </p:nvSpPr>
        <p:spPr>
          <a:xfrm>
            <a:off x="7340528" y="3296416"/>
            <a:ext cx="616840" cy="369235"/>
          </a:xfrm>
          <a:custGeom>
            <a:avLst/>
            <a:gdLst/>
            <a:ahLst/>
            <a:cxnLst/>
            <a:rect l="l" t="t" r="r" b="b"/>
            <a:pathLst>
              <a:path w="721359" h="431800">
                <a:moveTo>
                  <a:pt x="0" y="0"/>
                </a:moveTo>
                <a:lnTo>
                  <a:pt x="0" y="431291"/>
                </a:lnTo>
                <a:lnTo>
                  <a:pt x="720851" y="431291"/>
                </a:lnTo>
                <a:lnTo>
                  <a:pt x="720851" y="0"/>
                </a:lnTo>
                <a:lnTo>
                  <a:pt x="0" y="0"/>
                </a:lnTo>
                <a:close/>
              </a:path>
            </a:pathLst>
          </a:custGeom>
          <a:solidFill>
            <a:srgbClr val="3790A6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1" name="object 11"/>
          <p:cNvSpPr/>
          <p:nvPr/>
        </p:nvSpPr>
        <p:spPr>
          <a:xfrm>
            <a:off x="7328800" y="3284688"/>
            <a:ext cx="638560" cy="390955"/>
          </a:xfrm>
          <a:custGeom>
            <a:avLst/>
            <a:gdLst/>
            <a:ahLst/>
            <a:cxnLst/>
            <a:rect l="l" t="t" r="r" b="b"/>
            <a:pathLst>
              <a:path w="746759" h="457200">
                <a:moveTo>
                  <a:pt x="746759" y="452627"/>
                </a:moveTo>
                <a:lnTo>
                  <a:pt x="746759" y="6095"/>
                </a:lnTo>
                <a:lnTo>
                  <a:pt x="740663" y="0"/>
                </a:lnTo>
                <a:lnTo>
                  <a:pt x="6095" y="0"/>
                </a:lnTo>
                <a:lnTo>
                  <a:pt x="0" y="6095"/>
                </a:lnTo>
                <a:lnTo>
                  <a:pt x="0" y="452627"/>
                </a:lnTo>
                <a:lnTo>
                  <a:pt x="6095" y="457199"/>
                </a:lnTo>
                <a:lnTo>
                  <a:pt x="13715" y="457199"/>
                </a:lnTo>
                <a:lnTo>
                  <a:pt x="13715" y="25907"/>
                </a:lnTo>
                <a:lnTo>
                  <a:pt x="25907" y="13715"/>
                </a:lnTo>
                <a:lnTo>
                  <a:pt x="25907" y="25907"/>
                </a:lnTo>
                <a:lnTo>
                  <a:pt x="720851" y="25907"/>
                </a:lnTo>
                <a:lnTo>
                  <a:pt x="720851" y="13715"/>
                </a:lnTo>
                <a:lnTo>
                  <a:pt x="734567" y="25907"/>
                </a:lnTo>
                <a:lnTo>
                  <a:pt x="734567" y="457199"/>
                </a:lnTo>
                <a:lnTo>
                  <a:pt x="740663" y="457199"/>
                </a:lnTo>
                <a:lnTo>
                  <a:pt x="746759" y="452627"/>
                </a:lnTo>
                <a:close/>
              </a:path>
              <a:path w="746759" h="457200">
                <a:moveTo>
                  <a:pt x="25907" y="25907"/>
                </a:moveTo>
                <a:lnTo>
                  <a:pt x="25907" y="13715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746759" h="457200">
                <a:moveTo>
                  <a:pt x="25907" y="432815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432815"/>
                </a:lnTo>
                <a:lnTo>
                  <a:pt x="25907" y="432815"/>
                </a:lnTo>
                <a:close/>
              </a:path>
              <a:path w="746759" h="457200">
                <a:moveTo>
                  <a:pt x="734567" y="432815"/>
                </a:moveTo>
                <a:lnTo>
                  <a:pt x="13715" y="432815"/>
                </a:lnTo>
                <a:lnTo>
                  <a:pt x="25907" y="445007"/>
                </a:lnTo>
                <a:lnTo>
                  <a:pt x="25907" y="457199"/>
                </a:lnTo>
                <a:lnTo>
                  <a:pt x="720851" y="457199"/>
                </a:lnTo>
                <a:lnTo>
                  <a:pt x="720851" y="445007"/>
                </a:lnTo>
                <a:lnTo>
                  <a:pt x="734567" y="432815"/>
                </a:lnTo>
                <a:close/>
              </a:path>
              <a:path w="746759" h="457200">
                <a:moveTo>
                  <a:pt x="25907" y="457199"/>
                </a:moveTo>
                <a:lnTo>
                  <a:pt x="25907" y="445007"/>
                </a:lnTo>
                <a:lnTo>
                  <a:pt x="13715" y="432815"/>
                </a:lnTo>
                <a:lnTo>
                  <a:pt x="13715" y="457199"/>
                </a:lnTo>
                <a:lnTo>
                  <a:pt x="25907" y="457199"/>
                </a:lnTo>
                <a:close/>
              </a:path>
              <a:path w="746759" h="457200">
                <a:moveTo>
                  <a:pt x="734567" y="25907"/>
                </a:moveTo>
                <a:lnTo>
                  <a:pt x="720851" y="13715"/>
                </a:lnTo>
                <a:lnTo>
                  <a:pt x="720851" y="25907"/>
                </a:lnTo>
                <a:lnTo>
                  <a:pt x="734567" y="25907"/>
                </a:lnTo>
                <a:close/>
              </a:path>
              <a:path w="746759" h="457200">
                <a:moveTo>
                  <a:pt x="734567" y="432815"/>
                </a:moveTo>
                <a:lnTo>
                  <a:pt x="734567" y="25907"/>
                </a:lnTo>
                <a:lnTo>
                  <a:pt x="720851" y="25907"/>
                </a:lnTo>
                <a:lnTo>
                  <a:pt x="720851" y="432815"/>
                </a:lnTo>
                <a:lnTo>
                  <a:pt x="734567" y="432815"/>
                </a:lnTo>
                <a:close/>
              </a:path>
              <a:path w="746759" h="457200">
                <a:moveTo>
                  <a:pt x="734567" y="457199"/>
                </a:moveTo>
                <a:lnTo>
                  <a:pt x="734567" y="432815"/>
                </a:lnTo>
                <a:lnTo>
                  <a:pt x="720851" y="445007"/>
                </a:lnTo>
                <a:lnTo>
                  <a:pt x="720851" y="457199"/>
                </a:lnTo>
                <a:lnTo>
                  <a:pt x="734567" y="457199"/>
                </a:lnTo>
                <a:close/>
              </a:path>
            </a:pathLst>
          </a:custGeom>
          <a:solidFill>
            <a:srgbClr val="25687A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2" name="object 12"/>
          <p:cNvSpPr txBox="1"/>
          <p:nvPr/>
        </p:nvSpPr>
        <p:spPr>
          <a:xfrm>
            <a:off x="7560329" y="3384348"/>
            <a:ext cx="174844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07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56933" y="3296416"/>
            <a:ext cx="493038" cy="369235"/>
          </a:xfrm>
          <a:custGeom>
            <a:avLst/>
            <a:gdLst/>
            <a:ahLst/>
            <a:cxnLst/>
            <a:rect l="l" t="t" r="r" b="b"/>
            <a:pathLst>
              <a:path w="576579" h="431800">
                <a:moveTo>
                  <a:pt x="0" y="0"/>
                </a:moveTo>
                <a:lnTo>
                  <a:pt x="0" y="431291"/>
                </a:lnTo>
                <a:lnTo>
                  <a:pt x="576071" y="431291"/>
                </a:lnTo>
                <a:lnTo>
                  <a:pt x="57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4" name="object 14"/>
          <p:cNvSpPr/>
          <p:nvPr/>
        </p:nvSpPr>
        <p:spPr>
          <a:xfrm>
            <a:off x="7945207" y="3284688"/>
            <a:ext cx="514757" cy="390955"/>
          </a:xfrm>
          <a:custGeom>
            <a:avLst/>
            <a:gdLst/>
            <a:ahLst/>
            <a:cxnLst/>
            <a:rect l="l" t="t" r="r" b="b"/>
            <a:pathLst>
              <a:path w="601979" h="457200">
                <a:moveTo>
                  <a:pt x="601979" y="452627"/>
                </a:moveTo>
                <a:lnTo>
                  <a:pt x="601979" y="6095"/>
                </a:lnTo>
                <a:lnTo>
                  <a:pt x="595883" y="0"/>
                </a:lnTo>
                <a:lnTo>
                  <a:pt x="6095" y="0"/>
                </a:lnTo>
                <a:lnTo>
                  <a:pt x="0" y="6095"/>
                </a:lnTo>
                <a:lnTo>
                  <a:pt x="0" y="452627"/>
                </a:lnTo>
                <a:lnTo>
                  <a:pt x="6095" y="457199"/>
                </a:lnTo>
                <a:lnTo>
                  <a:pt x="13715" y="457199"/>
                </a:lnTo>
                <a:lnTo>
                  <a:pt x="13715" y="25907"/>
                </a:lnTo>
                <a:lnTo>
                  <a:pt x="25907" y="13715"/>
                </a:lnTo>
                <a:lnTo>
                  <a:pt x="25907" y="25907"/>
                </a:lnTo>
                <a:lnTo>
                  <a:pt x="576071" y="25907"/>
                </a:lnTo>
                <a:lnTo>
                  <a:pt x="576071" y="13715"/>
                </a:lnTo>
                <a:lnTo>
                  <a:pt x="589787" y="25907"/>
                </a:lnTo>
                <a:lnTo>
                  <a:pt x="589787" y="457199"/>
                </a:lnTo>
                <a:lnTo>
                  <a:pt x="595883" y="457199"/>
                </a:lnTo>
                <a:lnTo>
                  <a:pt x="601979" y="452627"/>
                </a:lnTo>
                <a:close/>
              </a:path>
              <a:path w="601979" h="457200">
                <a:moveTo>
                  <a:pt x="25907" y="25907"/>
                </a:moveTo>
                <a:lnTo>
                  <a:pt x="25907" y="13715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601979" h="457200">
                <a:moveTo>
                  <a:pt x="25907" y="432815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432815"/>
                </a:lnTo>
                <a:lnTo>
                  <a:pt x="25907" y="432815"/>
                </a:lnTo>
                <a:close/>
              </a:path>
              <a:path w="601979" h="457200">
                <a:moveTo>
                  <a:pt x="589787" y="432815"/>
                </a:moveTo>
                <a:lnTo>
                  <a:pt x="13715" y="432815"/>
                </a:lnTo>
                <a:lnTo>
                  <a:pt x="25907" y="445007"/>
                </a:lnTo>
                <a:lnTo>
                  <a:pt x="25907" y="457199"/>
                </a:lnTo>
                <a:lnTo>
                  <a:pt x="576071" y="457199"/>
                </a:lnTo>
                <a:lnTo>
                  <a:pt x="576071" y="445007"/>
                </a:lnTo>
                <a:lnTo>
                  <a:pt x="589787" y="432815"/>
                </a:lnTo>
                <a:close/>
              </a:path>
              <a:path w="601979" h="457200">
                <a:moveTo>
                  <a:pt x="25907" y="457199"/>
                </a:moveTo>
                <a:lnTo>
                  <a:pt x="25907" y="445007"/>
                </a:lnTo>
                <a:lnTo>
                  <a:pt x="13715" y="432815"/>
                </a:lnTo>
                <a:lnTo>
                  <a:pt x="13715" y="457199"/>
                </a:lnTo>
                <a:lnTo>
                  <a:pt x="25907" y="457199"/>
                </a:lnTo>
                <a:close/>
              </a:path>
              <a:path w="601979" h="457200">
                <a:moveTo>
                  <a:pt x="589787" y="25907"/>
                </a:moveTo>
                <a:lnTo>
                  <a:pt x="576071" y="13715"/>
                </a:lnTo>
                <a:lnTo>
                  <a:pt x="576071" y="25907"/>
                </a:lnTo>
                <a:lnTo>
                  <a:pt x="589787" y="25907"/>
                </a:lnTo>
                <a:close/>
              </a:path>
              <a:path w="601979" h="457200">
                <a:moveTo>
                  <a:pt x="589787" y="432815"/>
                </a:moveTo>
                <a:lnTo>
                  <a:pt x="589787" y="25907"/>
                </a:lnTo>
                <a:lnTo>
                  <a:pt x="576071" y="25907"/>
                </a:lnTo>
                <a:lnTo>
                  <a:pt x="576071" y="432815"/>
                </a:lnTo>
                <a:lnTo>
                  <a:pt x="589787" y="432815"/>
                </a:lnTo>
                <a:close/>
              </a:path>
              <a:path w="601979" h="457200">
                <a:moveTo>
                  <a:pt x="589787" y="457199"/>
                </a:moveTo>
                <a:lnTo>
                  <a:pt x="589787" y="432815"/>
                </a:lnTo>
                <a:lnTo>
                  <a:pt x="576071" y="445007"/>
                </a:lnTo>
                <a:lnTo>
                  <a:pt x="576071" y="457199"/>
                </a:lnTo>
                <a:lnTo>
                  <a:pt x="589787" y="457199"/>
                </a:lnTo>
                <a:close/>
              </a:path>
            </a:pathLst>
          </a:custGeom>
          <a:solidFill>
            <a:srgbClr val="25687A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5" name="object 15"/>
          <p:cNvSpPr txBox="1"/>
          <p:nvPr/>
        </p:nvSpPr>
        <p:spPr>
          <a:xfrm>
            <a:off x="8059448" y="3311946"/>
            <a:ext cx="28670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indent="2172"/>
            <a:r>
              <a:rPr sz="1197" spc="128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97" spc="-56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97" spc="-34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19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97" spc="-26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97" spc="-56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97" spc="-73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55476" y="4219069"/>
            <a:ext cx="985532" cy="369235"/>
          </a:xfrm>
          <a:custGeom>
            <a:avLst/>
            <a:gdLst/>
            <a:ahLst/>
            <a:cxnLst/>
            <a:rect l="l" t="t" r="r" b="b"/>
            <a:pathLst>
              <a:path w="1152525" h="431800">
                <a:moveTo>
                  <a:pt x="111044" y="343399"/>
                </a:moveTo>
                <a:lnTo>
                  <a:pt x="111044" y="88221"/>
                </a:lnTo>
                <a:lnTo>
                  <a:pt x="86222" y="102024"/>
                </a:lnTo>
                <a:lnTo>
                  <a:pt x="45219" y="131802"/>
                </a:lnTo>
                <a:lnTo>
                  <a:pt x="16721" y="164117"/>
                </a:lnTo>
                <a:lnTo>
                  <a:pt x="0" y="216407"/>
                </a:lnTo>
                <a:lnTo>
                  <a:pt x="1907" y="234058"/>
                </a:lnTo>
                <a:lnTo>
                  <a:pt x="29333" y="284402"/>
                </a:lnTo>
                <a:lnTo>
                  <a:pt x="64232" y="315245"/>
                </a:lnTo>
                <a:lnTo>
                  <a:pt x="111044" y="343399"/>
                </a:lnTo>
                <a:close/>
              </a:path>
              <a:path w="1152525" h="431800">
                <a:moveTo>
                  <a:pt x="168592" y="368426"/>
                </a:moveTo>
                <a:lnTo>
                  <a:pt x="168592" y="63055"/>
                </a:lnTo>
                <a:lnTo>
                  <a:pt x="138550" y="75213"/>
                </a:lnTo>
                <a:lnTo>
                  <a:pt x="138550" y="356331"/>
                </a:lnTo>
                <a:lnTo>
                  <a:pt x="168592" y="368426"/>
                </a:lnTo>
                <a:close/>
              </a:path>
              <a:path w="1152525" h="431800">
                <a:moveTo>
                  <a:pt x="393850" y="420355"/>
                </a:moveTo>
                <a:lnTo>
                  <a:pt x="393850" y="10948"/>
                </a:lnTo>
                <a:lnTo>
                  <a:pt x="351686" y="16883"/>
                </a:lnTo>
                <a:lnTo>
                  <a:pt x="311174" y="23989"/>
                </a:lnTo>
                <a:lnTo>
                  <a:pt x="272462" y="32213"/>
                </a:lnTo>
                <a:lnTo>
                  <a:pt x="272462" y="399143"/>
                </a:lnTo>
                <a:lnTo>
                  <a:pt x="311174" y="407343"/>
                </a:lnTo>
                <a:lnTo>
                  <a:pt x="351686" y="414432"/>
                </a:lnTo>
                <a:lnTo>
                  <a:pt x="393850" y="420355"/>
                </a:lnTo>
                <a:close/>
              </a:path>
              <a:path w="1152525" h="431800">
                <a:moveTo>
                  <a:pt x="576071" y="431291"/>
                </a:moveTo>
                <a:lnTo>
                  <a:pt x="576071" y="0"/>
                </a:lnTo>
                <a:lnTo>
                  <a:pt x="528776" y="711"/>
                </a:lnTo>
                <a:lnTo>
                  <a:pt x="528776" y="430581"/>
                </a:lnTo>
                <a:lnTo>
                  <a:pt x="576071" y="431291"/>
                </a:lnTo>
                <a:close/>
              </a:path>
              <a:path w="1152525" h="431800">
                <a:moveTo>
                  <a:pt x="714625" y="425058"/>
                </a:moveTo>
                <a:lnTo>
                  <a:pt x="714625" y="6239"/>
                </a:lnTo>
                <a:lnTo>
                  <a:pt x="669601" y="2808"/>
                </a:lnTo>
                <a:lnTo>
                  <a:pt x="623367" y="711"/>
                </a:lnTo>
                <a:lnTo>
                  <a:pt x="623367" y="430581"/>
                </a:lnTo>
                <a:lnTo>
                  <a:pt x="669601" y="428484"/>
                </a:lnTo>
                <a:lnTo>
                  <a:pt x="714625" y="425058"/>
                </a:lnTo>
                <a:close/>
              </a:path>
              <a:path w="1152525" h="431800">
                <a:moveTo>
                  <a:pt x="800457" y="414432"/>
                </a:moveTo>
                <a:lnTo>
                  <a:pt x="800457" y="16883"/>
                </a:lnTo>
                <a:lnTo>
                  <a:pt x="758293" y="10948"/>
                </a:lnTo>
                <a:lnTo>
                  <a:pt x="758293" y="420355"/>
                </a:lnTo>
                <a:lnTo>
                  <a:pt x="800457" y="414432"/>
                </a:lnTo>
                <a:close/>
              </a:path>
              <a:path w="1152525" h="431800">
                <a:moveTo>
                  <a:pt x="983551" y="368426"/>
                </a:moveTo>
                <a:lnTo>
                  <a:pt x="983551" y="63055"/>
                </a:lnTo>
                <a:lnTo>
                  <a:pt x="951120" y="51800"/>
                </a:lnTo>
                <a:lnTo>
                  <a:pt x="916448" y="41501"/>
                </a:lnTo>
                <a:lnTo>
                  <a:pt x="916448" y="389887"/>
                </a:lnTo>
                <a:lnTo>
                  <a:pt x="951120" y="379630"/>
                </a:lnTo>
                <a:lnTo>
                  <a:pt x="983551" y="368426"/>
                </a:lnTo>
                <a:close/>
              </a:path>
              <a:path w="1152525" h="431800">
                <a:moveTo>
                  <a:pt x="1065921" y="329686"/>
                </a:moveTo>
                <a:lnTo>
                  <a:pt x="1065921" y="102024"/>
                </a:lnTo>
                <a:lnTo>
                  <a:pt x="1041099" y="88221"/>
                </a:lnTo>
                <a:lnTo>
                  <a:pt x="1041099" y="343399"/>
                </a:lnTo>
                <a:lnTo>
                  <a:pt x="1065921" y="329686"/>
                </a:lnTo>
                <a:close/>
              </a:path>
              <a:path w="1152525" h="431800">
                <a:moveTo>
                  <a:pt x="1106924" y="300132"/>
                </a:moveTo>
                <a:lnTo>
                  <a:pt x="1106924" y="131802"/>
                </a:lnTo>
                <a:lnTo>
                  <a:pt x="1087911" y="116569"/>
                </a:lnTo>
                <a:lnTo>
                  <a:pt x="1087911" y="315245"/>
                </a:lnTo>
                <a:lnTo>
                  <a:pt x="1106924" y="300132"/>
                </a:lnTo>
                <a:close/>
              </a:path>
              <a:path w="1152525" h="431800">
                <a:moveTo>
                  <a:pt x="1152143" y="216407"/>
                </a:moveTo>
                <a:lnTo>
                  <a:pt x="1150236" y="198540"/>
                </a:lnTo>
                <a:lnTo>
                  <a:pt x="1144613" y="181092"/>
                </a:lnTo>
                <a:lnTo>
                  <a:pt x="1135422" y="164117"/>
                </a:lnTo>
                <a:lnTo>
                  <a:pt x="1122810" y="147669"/>
                </a:lnTo>
                <a:lnTo>
                  <a:pt x="1122810" y="284402"/>
                </a:lnTo>
                <a:lnTo>
                  <a:pt x="1135422" y="268110"/>
                </a:lnTo>
                <a:lnTo>
                  <a:pt x="1144613" y="251310"/>
                </a:lnTo>
                <a:lnTo>
                  <a:pt x="1150236" y="234058"/>
                </a:lnTo>
                <a:lnTo>
                  <a:pt x="1152143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7" name="object 17"/>
          <p:cNvSpPr/>
          <p:nvPr/>
        </p:nvSpPr>
        <p:spPr>
          <a:xfrm>
            <a:off x="7145051" y="4208644"/>
            <a:ext cx="1006166" cy="390955"/>
          </a:xfrm>
          <a:custGeom>
            <a:avLst/>
            <a:gdLst/>
            <a:ahLst/>
            <a:cxnLst/>
            <a:rect l="l" t="t" r="r" b="b"/>
            <a:pathLst>
              <a:path w="1176654" h="457200">
                <a:moveTo>
                  <a:pt x="1176527" y="239267"/>
                </a:moveTo>
                <a:lnTo>
                  <a:pt x="1176527" y="214883"/>
                </a:lnTo>
                <a:lnTo>
                  <a:pt x="1173479" y="201167"/>
                </a:lnTo>
                <a:lnTo>
                  <a:pt x="1156715" y="166115"/>
                </a:lnTo>
                <a:lnTo>
                  <a:pt x="1127759" y="134111"/>
                </a:lnTo>
                <a:lnTo>
                  <a:pt x="1088135" y="105155"/>
                </a:lnTo>
                <a:lnTo>
                  <a:pt x="1071371" y="96011"/>
                </a:lnTo>
                <a:lnTo>
                  <a:pt x="1056131" y="86867"/>
                </a:lnTo>
                <a:lnTo>
                  <a:pt x="1019555" y="71627"/>
                </a:lnTo>
                <a:lnTo>
                  <a:pt x="979931" y="56387"/>
                </a:lnTo>
                <a:lnTo>
                  <a:pt x="890015" y="30479"/>
                </a:lnTo>
                <a:lnTo>
                  <a:pt x="787907" y="12191"/>
                </a:lnTo>
                <a:lnTo>
                  <a:pt x="705611" y="3047"/>
                </a:lnTo>
                <a:lnTo>
                  <a:pt x="647699" y="0"/>
                </a:lnTo>
                <a:lnTo>
                  <a:pt x="528827" y="0"/>
                </a:lnTo>
                <a:lnTo>
                  <a:pt x="470915" y="4571"/>
                </a:lnTo>
                <a:lnTo>
                  <a:pt x="416051" y="9143"/>
                </a:lnTo>
                <a:lnTo>
                  <a:pt x="361187" y="16763"/>
                </a:lnTo>
                <a:lnTo>
                  <a:pt x="336803" y="21335"/>
                </a:lnTo>
                <a:lnTo>
                  <a:pt x="310895" y="25907"/>
                </a:lnTo>
                <a:lnTo>
                  <a:pt x="262127" y="36575"/>
                </a:lnTo>
                <a:lnTo>
                  <a:pt x="217931" y="48767"/>
                </a:lnTo>
                <a:lnTo>
                  <a:pt x="156971" y="71627"/>
                </a:lnTo>
                <a:lnTo>
                  <a:pt x="120395" y="86867"/>
                </a:lnTo>
                <a:lnTo>
                  <a:pt x="74675" y="114299"/>
                </a:lnTo>
                <a:lnTo>
                  <a:pt x="60959" y="124967"/>
                </a:lnTo>
                <a:lnTo>
                  <a:pt x="48767" y="134111"/>
                </a:lnTo>
                <a:lnTo>
                  <a:pt x="27431" y="155447"/>
                </a:lnTo>
                <a:lnTo>
                  <a:pt x="19811" y="167639"/>
                </a:lnTo>
                <a:lnTo>
                  <a:pt x="12191" y="178307"/>
                </a:lnTo>
                <a:lnTo>
                  <a:pt x="6095" y="190499"/>
                </a:lnTo>
                <a:lnTo>
                  <a:pt x="3047" y="202691"/>
                </a:lnTo>
                <a:lnTo>
                  <a:pt x="0" y="216407"/>
                </a:lnTo>
                <a:lnTo>
                  <a:pt x="0" y="242315"/>
                </a:lnTo>
                <a:lnTo>
                  <a:pt x="3047" y="254507"/>
                </a:lnTo>
                <a:lnTo>
                  <a:pt x="12191" y="278891"/>
                </a:lnTo>
                <a:lnTo>
                  <a:pt x="19811" y="289559"/>
                </a:lnTo>
                <a:lnTo>
                  <a:pt x="24383" y="294893"/>
                </a:lnTo>
                <a:lnTo>
                  <a:pt x="24383" y="227075"/>
                </a:lnTo>
                <a:lnTo>
                  <a:pt x="27431" y="208787"/>
                </a:lnTo>
                <a:lnTo>
                  <a:pt x="56387" y="163067"/>
                </a:lnTo>
                <a:lnTo>
                  <a:pt x="77723" y="144779"/>
                </a:lnTo>
                <a:lnTo>
                  <a:pt x="88391" y="135635"/>
                </a:lnTo>
                <a:lnTo>
                  <a:pt x="102107" y="126491"/>
                </a:lnTo>
                <a:lnTo>
                  <a:pt x="117347" y="118871"/>
                </a:lnTo>
                <a:lnTo>
                  <a:pt x="132587" y="109727"/>
                </a:lnTo>
                <a:lnTo>
                  <a:pt x="166115" y="94487"/>
                </a:lnTo>
                <a:lnTo>
                  <a:pt x="185927" y="86867"/>
                </a:lnTo>
                <a:lnTo>
                  <a:pt x="205739" y="80771"/>
                </a:lnTo>
                <a:lnTo>
                  <a:pt x="225551" y="73151"/>
                </a:lnTo>
                <a:lnTo>
                  <a:pt x="246887" y="67055"/>
                </a:lnTo>
                <a:lnTo>
                  <a:pt x="269747" y="60959"/>
                </a:lnTo>
                <a:lnTo>
                  <a:pt x="292607" y="56387"/>
                </a:lnTo>
                <a:lnTo>
                  <a:pt x="316991" y="50291"/>
                </a:lnTo>
                <a:lnTo>
                  <a:pt x="365759" y="41147"/>
                </a:lnTo>
                <a:lnTo>
                  <a:pt x="473963" y="28955"/>
                </a:lnTo>
                <a:lnTo>
                  <a:pt x="530351" y="25907"/>
                </a:lnTo>
                <a:lnTo>
                  <a:pt x="588263" y="24383"/>
                </a:lnTo>
                <a:lnTo>
                  <a:pt x="647699" y="25907"/>
                </a:lnTo>
                <a:lnTo>
                  <a:pt x="704087" y="28955"/>
                </a:lnTo>
                <a:lnTo>
                  <a:pt x="758951" y="35051"/>
                </a:lnTo>
                <a:lnTo>
                  <a:pt x="810767" y="41147"/>
                </a:lnTo>
                <a:lnTo>
                  <a:pt x="861059" y="50291"/>
                </a:lnTo>
                <a:lnTo>
                  <a:pt x="883919" y="56387"/>
                </a:lnTo>
                <a:lnTo>
                  <a:pt x="908303" y="60959"/>
                </a:lnTo>
                <a:lnTo>
                  <a:pt x="950975" y="73151"/>
                </a:lnTo>
                <a:lnTo>
                  <a:pt x="972311" y="80771"/>
                </a:lnTo>
                <a:lnTo>
                  <a:pt x="992123" y="86867"/>
                </a:lnTo>
                <a:lnTo>
                  <a:pt x="1028699" y="102107"/>
                </a:lnTo>
                <a:lnTo>
                  <a:pt x="1074419" y="126491"/>
                </a:lnTo>
                <a:lnTo>
                  <a:pt x="1110995" y="153923"/>
                </a:lnTo>
                <a:lnTo>
                  <a:pt x="1141475" y="190499"/>
                </a:lnTo>
                <a:lnTo>
                  <a:pt x="1152143" y="219455"/>
                </a:lnTo>
                <a:lnTo>
                  <a:pt x="1152143" y="295351"/>
                </a:lnTo>
                <a:lnTo>
                  <a:pt x="1156715" y="288035"/>
                </a:lnTo>
                <a:lnTo>
                  <a:pt x="1164335" y="277367"/>
                </a:lnTo>
                <a:lnTo>
                  <a:pt x="1170431" y="265175"/>
                </a:lnTo>
                <a:lnTo>
                  <a:pt x="1173479" y="252983"/>
                </a:lnTo>
                <a:lnTo>
                  <a:pt x="1176527" y="239267"/>
                </a:lnTo>
                <a:close/>
              </a:path>
              <a:path w="1176654" h="457200">
                <a:moveTo>
                  <a:pt x="1152143" y="295351"/>
                </a:moveTo>
                <a:lnTo>
                  <a:pt x="1152143" y="228599"/>
                </a:lnTo>
                <a:lnTo>
                  <a:pt x="1149095" y="246887"/>
                </a:lnTo>
                <a:lnTo>
                  <a:pt x="1146047" y="256031"/>
                </a:lnTo>
                <a:lnTo>
                  <a:pt x="1110995" y="303275"/>
                </a:lnTo>
                <a:lnTo>
                  <a:pt x="1088135" y="320039"/>
                </a:lnTo>
                <a:lnTo>
                  <a:pt x="1074419" y="329183"/>
                </a:lnTo>
                <a:lnTo>
                  <a:pt x="1010411" y="361187"/>
                </a:lnTo>
                <a:lnTo>
                  <a:pt x="970787" y="376427"/>
                </a:lnTo>
                <a:lnTo>
                  <a:pt x="929639" y="388619"/>
                </a:lnTo>
                <a:lnTo>
                  <a:pt x="883919" y="400811"/>
                </a:lnTo>
                <a:lnTo>
                  <a:pt x="835151" y="409955"/>
                </a:lnTo>
                <a:lnTo>
                  <a:pt x="810767" y="414527"/>
                </a:lnTo>
                <a:lnTo>
                  <a:pt x="784859" y="417575"/>
                </a:lnTo>
                <a:lnTo>
                  <a:pt x="757427" y="422147"/>
                </a:lnTo>
                <a:lnTo>
                  <a:pt x="702563" y="426719"/>
                </a:lnTo>
                <a:lnTo>
                  <a:pt x="646175" y="429767"/>
                </a:lnTo>
                <a:lnTo>
                  <a:pt x="588263" y="431291"/>
                </a:lnTo>
                <a:lnTo>
                  <a:pt x="530351" y="429767"/>
                </a:lnTo>
                <a:lnTo>
                  <a:pt x="472439" y="426719"/>
                </a:lnTo>
                <a:lnTo>
                  <a:pt x="417575" y="422147"/>
                </a:lnTo>
                <a:lnTo>
                  <a:pt x="391667" y="417575"/>
                </a:lnTo>
                <a:lnTo>
                  <a:pt x="365759" y="414527"/>
                </a:lnTo>
                <a:lnTo>
                  <a:pt x="341375" y="409955"/>
                </a:lnTo>
                <a:lnTo>
                  <a:pt x="315467" y="405383"/>
                </a:lnTo>
                <a:lnTo>
                  <a:pt x="292607" y="400811"/>
                </a:lnTo>
                <a:lnTo>
                  <a:pt x="246887" y="388619"/>
                </a:lnTo>
                <a:lnTo>
                  <a:pt x="204215" y="376427"/>
                </a:lnTo>
                <a:lnTo>
                  <a:pt x="166115" y="361187"/>
                </a:lnTo>
                <a:lnTo>
                  <a:pt x="115823" y="336803"/>
                </a:lnTo>
                <a:lnTo>
                  <a:pt x="76199" y="310895"/>
                </a:lnTo>
                <a:lnTo>
                  <a:pt x="47243" y="283463"/>
                </a:lnTo>
                <a:lnTo>
                  <a:pt x="27431" y="245363"/>
                </a:lnTo>
                <a:lnTo>
                  <a:pt x="24383" y="227075"/>
                </a:lnTo>
                <a:lnTo>
                  <a:pt x="24383" y="294893"/>
                </a:lnTo>
                <a:lnTo>
                  <a:pt x="60959" y="332231"/>
                </a:lnTo>
                <a:lnTo>
                  <a:pt x="105155" y="359663"/>
                </a:lnTo>
                <a:lnTo>
                  <a:pt x="120395" y="368807"/>
                </a:lnTo>
                <a:lnTo>
                  <a:pt x="138683" y="376427"/>
                </a:lnTo>
                <a:lnTo>
                  <a:pt x="156971" y="385571"/>
                </a:lnTo>
                <a:lnTo>
                  <a:pt x="176783" y="393191"/>
                </a:lnTo>
                <a:lnTo>
                  <a:pt x="196595" y="399287"/>
                </a:lnTo>
                <a:lnTo>
                  <a:pt x="217931" y="406907"/>
                </a:lnTo>
                <a:lnTo>
                  <a:pt x="286511" y="425195"/>
                </a:lnTo>
                <a:lnTo>
                  <a:pt x="310895" y="429767"/>
                </a:lnTo>
                <a:lnTo>
                  <a:pt x="336803" y="435863"/>
                </a:lnTo>
                <a:lnTo>
                  <a:pt x="362711" y="438911"/>
                </a:lnTo>
                <a:lnTo>
                  <a:pt x="388619" y="443483"/>
                </a:lnTo>
                <a:lnTo>
                  <a:pt x="470915" y="452627"/>
                </a:lnTo>
                <a:lnTo>
                  <a:pt x="528827" y="455675"/>
                </a:lnTo>
                <a:lnTo>
                  <a:pt x="588263" y="457199"/>
                </a:lnTo>
                <a:lnTo>
                  <a:pt x="647699" y="455675"/>
                </a:lnTo>
                <a:lnTo>
                  <a:pt x="705611" y="452627"/>
                </a:lnTo>
                <a:lnTo>
                  <a:pt x="761999" y="446531"/>
                </a:lnTo>
                <a:lnTo>
                  <a:pt x="815339" y="438911"/>
                </a:lnTo>
                <a:lnTo>
                  <a:pt x="890015" y="425195"/>
                </a:lnTo>
                <a:lnTo>
                  <a:pt x="937259" y="413003"/>
                </a:lnTo>
                <a:lnTo>
                  <a:pt x="979931" y="399287"/>
                </a:lnTo>
                <a:lnTo>
                  <a:pt x="999743" y="393191"/>
                </a:lnTo>
                <a:lnTo>
                  <a:pt x="1019555" y="385571"/>
                </a:lnTo>
                <a:lnTo>
                  <a:pt x="1037843" y="376427"/>
                </a:lnTo>
                <a:lnTo>
                  <a:pt x="1056131" y="368807"/>
                </a:lnTo>
                <a:lnTo>
                  <a:pt x="1072895" y="359663"/>
                </a:lnTo>
                <a:lnTo>
                  <a:pt x="1088135" y="350519"/>
                </a:lnTo>
                <a:lnTo>
                  <a:pt x="1101851" y="341375"/>
                </a:lnTo>
                <a:lnTo>
                  <a:pt x="1115567" y="330707"/>
                </a:lnTo>
                <a:lnTo>
                  <a:pt x="1127759" y="321563"/>
                </a:lnTo>
                <a:lnTo>
                  <a:pt x="1149095" y="300227"/>
                </a:lnTo>
                <a:lnTo>
                  <a:pt x="1152143" y="295351"/>
                </a:lnTo>
                <a:close/>
              </a:path>
            </a:pathLst>
          </a:custGeom>
          <a:solidFill>
            <a:srgbClr val="25687A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8" name="object 18"/>
          <p:cNvSpPr txBox="1"/>
          <p:nvPr/>
        </p:nvSpPr>
        <p:spPr>
          <a:xfrm>
            <a:off x="7440438" y="4307002"/>
            <a:ext cx="417019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58" dirty="0">
                <a:latin typeface="Trebuchet MS"/>
                <a:cs typeface="Trebuchet MS"/>
              </a:rPr>
              <a:t>C</a:t>
            </a:r>
            <a:r>
              <a:rPr sz="1539" spc="26" dirty="0">
                <a:latin typeface="Trebuchet MS"/>
                <a:cs typeface="Trebuchet MS"/>
              </a:rPr>
              <a:t>R</a:t>
            </a:r>
            <a:r>
              <a:rPr sz="1539" spc="162" dirty="0">
                <a:latin typeface="Trebuchet MS"/>
                <a:cs typeface="Trebuchet MS"/>
              </a:rPr>
              <a:t>C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01165" y="3665216"/>
            <a:ext cx="95567" cy="553853"/>
          </a:xfrm>
          <a:custGeom>
            <a:avLst/>
            <a:gdLst/>
            <a:ahLst/>
            <a:cxnLst/>
            <a:rect l="l" t="t" r="r" b="b"/>
            <a:pathLst>
              <a:path w="111759" h="647700">
                <a:moveTo>
                  <a:pt x="45804" y="594558"/>
                </a:moveTo>
                <a:lnTo>
                  <a:pt x="18287" y="547115"/>
                </a:lnTo>
                <a:lnTo>
                  <a:pt x="16763" y="542543"/>
                </a:lnTo>
                <a:lnTo>
                  <a:pt x="10667" y="541019"/>
                </a:lnTo>
                <a:lnTo>
                  <a:pt x="1523" y="547115"/>
                </a:lnTo>
                <a:lnTo>
                  <a:pt x="0" y="553211"/>
                </a:lnTo>
                <a:lnTo>
                  <a:pt x="3047" y="557783"/>
                </a:lnTo>
                <a:lnTo>
                  <a:pt x="45719" y="631832"/>
                </a:lnTo>
                <a:lnTo>
                  <a:pt x="45719" y="629411"/>
                </a:lnTo>
                <a:lnTo>
                  <a:pt x="45804" y="594558"/>
                </a:lnTo>
                <a:close/>
              </a:path>
              <a:path w="111759" h="647700">
                <a:moveTo>
                  <a:pt x="54863" y="610178"/>
                </a:moveTo>
                <a:lnTo>
                  <a:pt x="45804" y="594558"/>
                </a:lnTo>
                <a:lnTo>
                  <a:pt x="45719" y="629411"/>
                </a:lnTo>
                <a:lnTo>
                  <a:pt x="47243" y="629411"/>
                </a:lnTo>
                <a:lnTo>
                  <a:pt x="47243" y="623315"/>
                </a:lnTo>
                <a:lnTo>
                  <a:pt x="54863" y="610178"/>
                </a:lnTo>
                <a:close/>
              </a:path>
              <a:path w="111759" h="647700">
                <a:moveTo>
                  <a:pt x="111251" y="553211"/>
                </a:moveTo>
                <a:lnTo>
                  <a:pt x="109727" y="547115"/>
                </a:lnTo>
                <a:lnTo>
                  <a:pt x="100583" y="541019"/>
                </a:lnTo>
                <a:lnTo>
                  <a:pt x="94487" y="542543"/>
                </a:lnTo>
                <a:lnTo>
                  <a:pt x="91439" y="547115"/>
                </a:lnTo>
                <a:lnTo>
                  <a:pt x="64093" y="594265"/>
                </a:lnTo>
                <a:lnTo>
                  <a:pt x="64007" y="629411"/>
                </a:lnTo>
                <a:lnTo>
                  <a:pt x="45719" y="629411"/>
                </a:lnTo>
                <a:lnTo>
                  <a:pt x="45719" y="631832"/>
                </a:lnTo>
                <a:lnTo>
                  <a:pt x="54863" y="647699"/>
                </a:lnTo>
                <a:lnTo>
                  <a:pt x="108203" y="557783"/>
                </a:lnTo>
                <a:lnTo>
                  <a:pt x="111251" y="553211"/>
                </a:lnTo>
                <a:close/>
              </a:path>
              <a:path w="111759" h="647700">
                <a:moveTo>
                  <a:pt x="65531" y="0"/>
                </a:moveTo>
                <a:lnTo>
                  <a:pt x="47243" y="0"/>
                </a:lnTo>
                <a:lnTo>
                  <a:pt x="45804" y="594558"/>
                </a:lnTo>
                <a:lnTo>
                  <a:pt x="54863" y="610178"/>
                </a:lnTo>
                <a:lnTo>
                  <a:pt x="64093" y="594265"/>
                </a:lnTo>
                <a:lnTo>
                  <a:pt x="65531" y="0"/>
                </a:lnTo>
                <a:close/>
              </a:path>
              <a:path w="111759" h="647700">
                <a:moveTo>
                  <a:pt x="62483" y="623315"/>
                </a:moveTo>
                <a:lnTo>
                  <a:pt x="54863" y="610178"/>
                </a:lnTo>
                <a:lnTo>
                  <a:pt x="47243" y="623315"/>
                </a:lnTo>
                <a:lnTo>
                  <a:pt x="62483" y="623315"/>
                </a:lnTo>
                <a:close/>
              </a:path>
              <a:path w="111759" h="647700">
                <a:moveTo>
                  <a:pt x="62483" y="629411"/>
                </a:moveTo>
                <a:lnTo>
                  <a:pt x="62483" y="623315"/>
                </a:lnTo>
                <a:lnTo>
                  <a:pt x="47243" y="623315"/>
                </a:lnTo>
                <a:lnTo>
                  <a:pt x="47243" y="629411"/>
                </a:lnTo>
                <a:lnTo>
                  <a:pt x="62483" y="629411"/>
                </a:lnTo>
                <a:close/>
              </a:path>
              <a:path w="111759" h="647700">
                <a:moveTo>
                  <a:pt x="64093" y="594265"/>
                </a:moveTo>
                <a:lnTo>
                  <a:pt x="54863" y="610178"/>
                </a:lnTo>
                <a:lnTo>
                  <a:pt x="62483" y="623315"/>
                </a:lnTo>
                <a:lnTo>
                  <a:pt x="62483" y="629411"/>
                </a:lnTo>
                <a:lnTo>
                  <a:pt x="64007" y="629411"/>
                </a:lnTo>
                <a:lnTo>
                  <a:pt x="64093" y="594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0" name="object 20"/>
          <p:cNvSpPr/>
          <p:nvPr/>
        </p:nvSpPr>
        <p:spPr>
          <a:xfrm>
            <a:off x="7601165" y="4589174"/>
            <a:ext cx="93938" cy="615211"/>
          </a:xfrm>
          <a:custGeom>
            <a:avLst/>
            <a:gdLst/>
            <a:ahLst/>
            <a:cxnLst/>
            <a:rect l="l" t="t" r="r" b="b"/>
            <a:pathLst>
              <a:path w="109854" h="719454">
                <a:moveTo>
                  <a:pt x="45792" y="667689"/>
                </a:moveTo>
                <a:lnTo>
                  <a:pt x="18287" y="620267"/>
                </a:lnTo>
                <a:lnTo>
                  <a:pt x="16763" y="615695"/>
                </a:lnTo>
                <a:lnTo>
                  <a:pt x="10667" y="614171"/>
                </a:lnTo>
                <a:lnTo>
                  <a:pt x="6095" y="615695"/>
                </a:lnTo>
                <a:lnTo>
                  <a:pt x="1523" y="618743"/>
                </a:lnTo>
                <a:lnTo>
                  <a:pt x="0" y="624839"/>
                </a:lnTo>
                <a:lnTo>
                  <a:pt x="3047" y="629411"/>
                </a:lnTo>
                <a:lnTo>
                  <a:pt x="45719" y="703460"/>
                </a:lnTo>
                <a:lnTo>
                  <a:pt x="45719" y="701039"/>
                </a:lnTo>
                <a:lnTo>
                  <a:pt x="45792" y="667689"/>
                </a:lnTo>
                <a:close/>
              </a:path>
              <a:path w="109854" h="719454">
                <a:moveTo>
                  <a:pt x="54863" y="683330"/>
                </a:moveTo>
                <a:lnTo>
                  <a:pt x="45792" y="667689"/>
                </a:lnTo>
                <a:lnTo>
                  <a:pt x="45719" y="701039"/>
                </a:lnTo>
                <a:lnTo>
                  <a:pt x="47243" y="701039"/>
                </a:lnTo>
                <a:lnTo>
                  <a:pt x="47243" y="696467"/>
                </a:lnTo>
                <a:lnTo>
                  <a:pt x="54863" y="683330"/>
                </a:lnTo>
                <a:close/>
              </a:path>
              <a:path w="109854" h="719454">
                <a:moveTo>
                  <a:pt x="109727" y="624839"/>
                </a:moveTo>
                <a:lnTo>
                  <a:pt x="108203" y="618743"/>
                </a:lnTo>
                <a:lnTo>
                  <a:pt x="105155" y="615695"/>
                </a:lnTo>
                <a:lnTo>
                  <a:pt x="100583" y="614171"/>
                </a:lnTo>
                <a:lnTo>
                  <a:pt x="94487" y="615695"/>
                </a:lnTo>
                <a:lnTo>
                  <a:pt x="91439" y="620267"/>
                </a:lnTo>
                <a:lnTo>
                  <a:pt x="64081" y="667438"/>
                </a:lnTo>
                <a:lnTo>
                  <a:pt x="64007" y="701039"/>
                </a:lnTo>
                <a:lnTo>
                  <a:pt x="45719" y="701039"/>
                </a:lnTo>
                <a:lnTo>
                  <a:pt x="45719" y="703460"/>
                </a:lnTo>
                <a:lnTo>
                  <a:pt x="54863" y="719327"/>
                </a:lnTo>
                <a:lnTo>
                  <a:pt x="108203" y="629411"/>
                </a:lnTo>
                <a:lnTo>
                  <a:pt x="109727" y="624839"/>
                </a:lnTo>
                <a:close/>
              </a:path>
              <a:path w="109854" h="719454">
                <a:moveTo>
                  <a:pt x="65531" y="0"/>
                </a:moveTo>
                <a:lnTo>
                  <a:pt x="47243" y="0"/>
                </a:lnTo>
                <a:lnTo>
                  <a:pt x="45792" y="667689"/>
                </a:lnTo>
                <a:lnTo>
                  <a:pt x="54863" y="683330"/>
                </a:lnTo>
                <a:lnTo>
                  <a:pt x="64081" y="667438"/>
                </a:lnTo>
                <a:lnTo>
                  <a:pt x="65531" y="0"/>
                </a:lnTo>
                <a:close/>
              </a:path>
              <a:path w="109854" h="719454">
                <a:moveTo>
                  <a:pt x="62483" y="696467"/>
                </a:moveTo>
                <a:lnTo>
                  <a:pt x="54863" y="683330"/>
                </a:lnTo>
                <a:lnTo>
                  <a:pt x="47243" y="696467"/>
                </a:lnTo>
                <a:lnTo>
                  <a:pt x="62483" y="696467"/>
                </a:lnTo>
                <a:close/>
              </a:path>
              <a:path w="109854" h="719454">
                <a:moveTo>
                  <a:pt x="62483" y="701039"/>
                </a:moveTo>
                <a:lnTo>
                  <a:pt x="62483" y="696467"/>
                </a:lnTo>
                <a:lnTo>
                  <a:pt x="47243" y="696467"/>
                </a:lnTo>
                <a:lnTo>
                  <a:pt x="47243" y="701039"/>
                </a:lnTo>
                <a:lnTo>
                  <a:pt x="62483" y="701039"/>
                </a:lnTo>
                <a:close/>
              </a:path>
              <a:path w="109854" h="719454">
                <a:moveTo>
                  <a:pt x="64081" y="667438"/>
                </a:moveTo>
                <a:lnTo>
                  <a:pt x="54863" y="683330"/>
                </a:lnTo>
                <a:lnTo>
                  <a:pt x="62483" y="696467"/>
                </a:lnTo>
                <a:lnTo>
                  <a:pt x="62483" y="701039"/>
                </a:lnTo>
                <a:lnTo>
                  <a:pt x="64007" y="701039"/>
                </a:lnTo>
                <a:lnTo>
                  <a:pt x="64081" y="667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1" name="object 21"/>
          <p:cNvSpPr/>
          <p:nvPr/>
        </p:nvSpPr>
        <p:spPr>
          <a:xfrm>
            <a:off x="7391354" y="5193850"/>
            <a:ext cx="576115" cy="390955"/>
          </a:xfrm>
          <a:custGeom>
            <a:avLst/>
            <a:gdLst/>
            <a:ahLst/>
            <a:cxnLst/>
            <a:rect l="l" t="t" r="r" b="b"/>
            <a:pathLst>
              <a:path w="673734" h="457200">
                <a:moveTo>
                  <a:pt x="673607" y="451103"/>
                </a:moveTo>
                <a:lnTo>
                  <a:pt x="673607" y="6095"/>
                </a:lnTo>
                <a:lnTo>
                  <a:pt x="667511" y="0"/>
                </a:lnTo>
                <a:lnTo>
                  <a:pt x="6095" y="0"/>
                </a:lnTo>
                <a:lnTo>
                  <a:pt x="0" y="6095"/>
                </a:lnTo>
                <a:lnTo>
                  <a:pt x="0" y="451103"/>
                </a:lnTo>
                <a:lnTo>
                  <a:pt x="6095" y="457199"/>
                </a:lnTo>
                <a:lnTo>
                  <a:pt x="13715" y="457199"/>
                </a:lnTo>
                <a:lnTo>
                  <a:pt x="13715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647699" y="25907"/>
                </a:lnTo>
                <a:lnTo>
                  <a:pt x="647699" y="12191"/>
                </a:lnTo>
                <a:lnTo>
                  <a:pt x="661415" y="25907"/>
                </a:lnTo>
                <a:lnTo>
                  <a:pt x="661415" y="457199"/>
                </a:lnTo>
                <a:lnTo>
                  <a:pt x="667511" y="457199"/>
                </a:lnTo>
                <a:lnTo>
                  <a:pt x="673607" y="451103"/>
                </a:lnTo>
                <a:close/>
              </a:path>
              <a:path w="673734" h="457200">
                <a:moveTo>
                  <a:pt x="25907" y="25907"/>
                </a:moveTo>
                <a:lnTo>
                  <a:pt x="25907" y="12191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673734" h="457200">
                <a:moveTo>
                  <a:pt x="25907" y="431291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431291"/>
                </a:lnTo>
                <a:lnTo>
                  <a:pt x="25907" y="431291"/>
                </a:lnTo>
                <a:close/>
              </a:path>
              <a:path w="673734" h="457200">
                <a:moveTo>
                  <a:pt x="661415" y="431291"/>
                </a:moveTo>
                <a:lnTo>
                  <a:pt x="13715" y="431291"/>
                </a:lnTo>
                <a:lnTo>
                  <a:pt x="25907" y="445007"/>
                </a:lnTo>
                <a:lnTo>
                  <a:pt x="25907" y="457199"/>
                </a:lnTo>
                <a:lnTo>
                  <a:pt x="647699" y="457199"/>
                </a:lnTo>
                <a:lnTo>
                  <a:pt x="647699" y="445007"/>
                </a:lnTo>
                <a:lnTo>
                  <a:pt x="661415" y="431291"/>
                </a:lnTo>
                <a:close/>
              </a:path>
              <a:path w="673734" h="457200">
                <a:moveTo>
                  <a:pt x="25907" y="457199"/>
                </a:moveTo>
                <a:lnTo>
                  <a:pt x="25907" y="445007"/>
                </a:lnTo>
                <a:lnTo>
                  <a:pt x="13715" y="431291"/>
                </a:lnTo>
                <a:lnTo>
                  <a:pt x="13715" y="457199"/>
                </a:lnTo>
                <a:lnTo>
                  <a:pt x="25907" y="457199"/>
                </a:lnTo>
                <a:close/>
              </a:path>
              <a:path w="673734" h="457200">
                <a:moveTo>
                  <a:pt x="661415" y="25907"/>
                </a:moveTo>
                <a:lnTo>
                  <a:pt x="647699" y="12191"/>
                </a:lnTo>
                <a:lnTo>
                  <a:pt x="647699" y="25907"/>
                </a:lnTo>
                <a:lnTo>
                  <a:pt x="661415" y="25907"/>
                </a:lnTo>
                <a:close/>
              </a:path>
              <a:path w="673734" h="457200">
                <a:moveTo>
                  <a:pt x="661415" y="431291"/>
                </a:moveTo>
                <a:lnTo>
                  <a:pt x="661415" y="25907"/>
                </a:lnTo>
                <a:lnTo>
                  <a:pt x="647699" y="25907"/>
                </a:lnTo>
                <a:lnTo>
                  <a:pt x="647699" y="431291"/>
                </a:lnTo>
                <a:lnTo>
                  <a:pt x="661415" y="431291"/>
                </a:lnTo>
                <a:close/>
              </a:path>
              <a:path w="673734" h="457200">
                <a:moveTo>
                  <a:pt x="661415" y="457199"/>
                </a:moveTo>
                <a:lnTo>
                  <a:pt x="661415" y="431291"/>
                </a:lnTo>
                <a:lnTo>
                  <a:pt x="647699" y="445007"/>
                </a:lnTo>
                <a:lnTo>
                  <a:pt x="647699" y="457199"/>
                </a:lnTo>
                <a:lnTo>
                  <a:pt x="661415" y="457199"/>
                </a:lnTo>
                <a:close/>
              </a:path>
            </a:pathLst>
          </a:custGeom>
          <a:solidFill>
            <a:srgbClr val="25687A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2" name="object 22"/>
          <p:cNvSpPr txBox="1"/>
          <p:nvPr/>
        </p:nvSpPr>
        <p:spPr>
          <a:xfrm>
            <a:off x="7403081" y="5204275"/>
            <a:ext cx="553853" cy="368434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5973" marR="122715" indent="20634"/>
            <a:r>
              <a:rPr sz="1197" spc="128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97" spc="-56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97" spc="-34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19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97" spc="-26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97" spc="-56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97" spc="-77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197" spc="-184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59273" y="3719950"/>
            <a:ext cx="744443" cy="684171"/>
          </a:xfrm>
          <a:custGeom>
            <a:avLst/>
            <a:gdLst/>
            <a:ahLst/>
            <a:cxnLst/>
            <a:rect l="l" t="t" r="r" b="b"/>
            <a:pathLst>
              <a:path w="870584" h="800100">
                <a:moveTo>
                  <a:pt x="54863" y="39623"/>
                </a:moveTo>
                <a:lnTo>
                  <a:pt x="12191" y="0"/>
                </a:lnTo>
                <a:lnTo>
                  <a:pt x="0" y="13715"/>
                </a:lnTo>
                <a:lnTo>
                  <a:pt x="41147" y="53339"/>
                </a:lnTo>
                <a:lnTo>
                  <a:pt x="54863" y="39623"/>
                </a:lnTo>
                <a:close/>
              </a:path>
              <a:path w="870584" h="800100">
                <a:moveTo>
                  <a:pt x="111251" y="89915"/>
                </a:moveTo>
                <a:lnTo>
                  <a:pt x="68579" y="51815"/>
                </a:lnTo>
                <a:lnTo>
                  <a:pt x="56387" y="65531"/>
                </a:lnTo>
                <a:lnTo>
                  <a:pt x="97535" y="105155"/>
                </a:lnTo>
                <a:lnTo>
                  <a:pt x="111251" y="89915"/>
                </a:lnTo>
                <a:close/>
              </a:path>
              <a:path w="870584" h="800100">
                <a:moveTo>
                  <a:pt x="167639" y="141731"/>
                </a:moveTo>
                <a:lnTo>
                  <a:pt x="124967" y="103631"/>
                </a:lnTo>
                <a:lnTo>
                  <a:pt x="111251" y="117347"/>
                </a:lnTo>
                <a:lnTo>
                  <a:pt x="153923" y="155447"/>
                </a:lnTo>
                <a:lnTo>
                  <a:pt x="167639" y="141731"/>
                </a:lnTo>
                <a:close/>
              </a:path>
              <a:path w="870584" h="800100">
                <a:moveTo>
                  <a:pt x="222503" y="193547"/>
                </a:moveTo>
                <a:lnTo>
                  <a:pt x="181355" y="155447"/>
                </a:lnTo>
                <a:lnTo>
                  <a:pt x="167639" y="169163"/>
                </a:lnTo>
                <a:lnTo>
                  <a:pt x="210311" y="207263"/>
                </a:lnTo>
                <a:lnTo>
                  <a:pt x="222503" y="193547"/>
                </a:lnTo>
                <a:close/>
              </a:path>
              <a:path w="870584" h="800100">
                <a:moveTo>
                  <a:pt x="278891" y="245363"/>
                </a:moveTo>
                <a:lnTo>
                  <a:pt x="237743" y="205739"/>
                </a:lnTo>
                <a:lnTo>
                  <a:pt x="224027" y="220979"/>
                </a:lnTo>
                <a:lnTo>
                  <a:pt x="266699" y="259079"/>
                </a:lnTo>
                <a:lnTo>
                  <a:pt x="278891" y="245363"/>
                </a:lnTo>
                <a:close/>
              </a:path>
              <a:path w="870584" h="800100">
                <a:moveTo>
                  <a:pt x="335279" y="297179"/>
                </a:moveTo>
                <a:lnTo>
                  <a:pt x="292607" y="257555"/>
                </a:lnTo>
                <a:lnTo>
                  <a:pt x="280415" y="271271"/>
                </a:lnTo>
                <a:lnTo>
                  <a:pt x="323087" y="310895"/>
                </a:lnTo>
                <a:lnTo>
                  <a:pt x="335279" y="297179"/>
                </a:lnTo>
                <a:close/>
              </a:path>
              <a:path w="870584" h="800100">
                <a:moveTo>
                  <a:pt x="391667" y="347471"/>
                </a:moveTo>
                <a:lnTo>
                  <a:pt x="348995" y="309371"/>
                </a:lnTo>
                <a:lnTo>
                  <a:pt x="336803" y="323087"/>
                </a:lnTo>
                <a:lnTo>
                  <a:pt x="377951" y="362711"/>
                </a:lnTo>
                <a:lnTo>
                  <a:pt x="391667" y="347471"/>
                </a:lnTo>
                <a:close/>
              </a:path>
              <a:path w="870584" h="800100">
                <a:moveTo>
                  <a:pt x="448055" y="399287"/>
                </a:moveTo>
                <a:lnTo>
                  <a:pt x="405383" y="361187"/>
                </a:lnTo>
                <a:lnTo>
                  <a:pt x="393191" y="374903"/>
                </a:lnTo>
                <a:lnTo>
                  <a:pt x="434339" y="413003"/>
                </a:lnTo>
                <a:lnTo>
                  <a:pt x="448055" y="399287"/>
                </a:lnTo>
                <a:close/>
              </a:path>
              <a:path w="870584" h="800100">
                <a:moveTo>
                  <a:pt x="504443" y="451103"/>
                </a:moveTo>
                <a:lnTo>
                  <a:pt x="461771" y="413003"/>
                </a:lnTo>
                <a:lnTo>
                  <a:pt x="449579" y="426719"/>
                </a:lnTo>
                <a:lnTo>
                  <a:pt x="490727" y="464819"/>
                </a:lnTo>
                <a:lnTo>
                  <a:pt x="504443" y="451103"/>
                </a:lnTo>
                <a:close/>
              </a:path>
              <a:path w="870584" h="800100">
                <a:moveTo>
                  <a:pt x="559307" y="502919"/>
                </a:moveTo>
                <a:lnTo>
                  <a:pt x="518159" y="463295"/>
                </a:lnTo>
                <a:lnTo>
                  <a:pt x="504443" y="478535"/>
                </a:lnTo>
                <a:lnTo>
                  <a:pt x="547115" y="516635"/>
                </a:lnTo>
                <a:lnTo>
                  <a:pt x="559307" y="502919"/>
                </a:lnTo>
                <a:close/>
              </a:path>
              <a:path w="870584" h="800100">
                <a:moveTo>
                  <a:pt x="615695" y="554735"/>
                </a:moveTo>
                <a:lnTo>
                  <a:pt x="574547" y="515111"/>
                </a:lnTo>
                <a:lnTo>
                  <a:pt x="560831" y="528827"/>
                </a:lnTo>
                <a:lnTo>
                  <a:pt x="603503" y="568451"/>
                </a:lnTo>
                <a:lnTo>
                  <a:pt x="615695" y="554735"/>
                </a:lnTo>
                <a:close/>
              </a:path>
              <a:path w="870584" h="800100">
                <a:moveTo>
                  <a:pt x="672083" y="605027"/>
                </a:moveTo>
                <a:lnTo>
                  <a:pt x="630935" y="566927"/>
                </a:lnTo>
                <a:lnTo>
                  <a:pt x="617219" y="580643"/>
                </a:lnTo>
                <a:lnTo>
                  <a:pt x="659891" y="620267"/>
                </a:lnTo>
                <a:lnTo>
                  <a:pt x="672083" y="605027"/>
                </a:lnTo>
                <a:close/>
              </a:path>
              <a:path w="870584" h="800100">
                <a:moveTo>
                  <a:pt x="728471" y="656843"/>
                </a:moveTo>
                <a:lnTo>
                  <a:pt x="685799" y="618743"/>
                </a:lnTo>
                <a:lnTo>
                  <a:pt x="673607" y="632459"/>
                </a:lnTo>
                <a:lnTo>
                  <a:pt x="716279" y="670559"/>
                </a:lnTo>
                <a:lnTo>
                  <a:pt x="728471" y="656843"/>
                </a:lnTo>
                <a:close/>
              </a:path>
              <a:path w="870584" h="800100">
                <a:moveTo>
                  <a:pt x="784859" y="708659"/>
                </a:moveTo>
                <a:lnTo>
                  <a:pt x="742187" y="670559"/>
                </a:lnTo>
                <a:lnTo>
                  <a:pt x="729995" y="684275"/>
                </a:lnTo>
                <a:lnTo>
                  <a:pt x="771143" y="722375"/>
                </a:lnTo>
                <a:lnTo>
                  <a:pt x="784859" y="708659"/>
                </a:lnTo>
                <a:close/>
              </a:path>
              <a:path w="870584" h="800100">
                <a:moveTo>
                  <a:pt x="845089" y="782542"/>
                </a:moveTo>
                <a:lnTo>
                  <a:pt x="842269" y="773925"/>
                </a:lnTo>
                <a:lnTo>
                  <a:pt x="830314" y="771409"/>
                </a:lnTo>
                <a:lnTo>
                  <a:pt x="827531" y="774191"/>
                </a:lnTo>
                <a:lnTo>
                  <a:pt x="822822" y="769831"/>
                </a:lnTo>
                <a:lnTo>
                  <a:pt x="771143" y="758951"/>
                </a:lnTo>
                <a:lnTo>
                  <a:pt x="766571" y="757427"/>
                </a:lnTo>
                <a:lnTo>
                  <a:pt x="761999" y="760475"/>
                </a:lnTo>
                <a:lnTo>
                  <a:pt x="760475" y="766571"/>
                </a:lnTo>
                <a:lnTo>
                  <a:pt x="758951" y="771143"/>
                </a:lnTo>
                <a:lnTo>
                  <a:pt x="761999" y="775715"/>
                </a:lnTo>
                <a:lnTo>
                  <a:pt x="768095" y="777239"/>
                </a:lnTo>
                <a:lnTo>
                  <a:pt x="841247" y="793617"/>
                </a:lnTo>
                <a:lnTo>
                  <a:pt x="841247" y="786383"/>
                </a:lnTo>
                <a:lnTo>
                  <a:pt x="845089" y="782542"/>
                </a:lnTo>
                <a:close/>
              </a:path>
              <a:path w="870584" h="800100">
                <a:moveTo>
                  <a:pt x="838701" y="763022"/>
                </a:moveTo>
                <a:lnTo>
                  <a:pt x="836391" y="755966"/>
                </a:lnTo>
                <a:lnTo>
                  <a:pt x="798575" y="720851"/>
                </a:lnTo>
                <a:lnTo>
                  <a:pt x="786383" y="736091"/>
                </a:lnTo>
                <a:lnTo>
                  <a:pt x="822822" y="769831"/>
                </a:lnTo>
                <a:lnTo>
                  <a:pt x="830314" y="771409"/>
                </a:lnTo>
                <a:lnTo>
                  <a:pt x="838701" y="763022"/>
                </a:lnTo>
                <a:close/>
              </a:path>
              <a:path w="870584" h="800100">
                <a:moveTo>
                  <a:pt x="870203" y="800099"/>
                </a:moveTo>
                <a:lnTo>
                  <a:pt x="838199" y="699515"/>
                </a:lnTo>
                <a:lnTo>
                  <a:pt x="836675" y="694943"/>
                </a:lnTo>
                <a:lnTo>
                  <a:pt x="832103" y="691895"/>
                </a:lnTo>
                <a:lnTo>
                  <a:pt x="827531" y="693419"/>
                </a:lnTo>
                <a:lnTo>
                  <a:pt x="821435" y="694943"/>
                </a:lnTo>
                <a:lnTo>
                  <a:pt x="818387" y="699515"/>
                </a:lnTo>
                <a:lnTo>
                  <a:pt x="819911" y="705611"/>
                </a:lnTo>
                <a:lnTo>
                  <a:pt x="836391" y="755966"/>
                </a:lnTo>
                <a:lnTo>
                  <a:pt x="841247" y="760475"/>
                </a:lnTo>
                <a:lnTo>
                  <a:pt x="841247" y="770805"/>
                </a:lnTo>
                <a:lnTo>
                  <a:pt x="842269" y="773925"/>
                </a:lnTo>
                <a:lnTo>
                  <a:pt x="851717" y="775914"/>
                </a:lnTo>
                <a:lnTo>
                  <a:pt x="854963" y="772667"/>
                </a:lnTo>
                <a:lnTo>
                  <a:pt x="862583" y="780287"/>
                </a:lnTo>
                <a:lnTo>
                  <a:pt x="862583" y="798394"/>
                </a:lnTo>
                <a:lnTo>
                  <a:pt x="870203" y="800099"/>
                </a:lnTo>
                <a:close/>
              </a:path>
              <a:path w="870584" h="800100">
                <a:moveTo>
                  <a:pt x="830314" y="771409"/>
                </a:moveTo>
                <a:lnTo>
                  <a:pt x="822822" y="769831"/>
                </a:lnTo>
                <a:lnTo>
                  <a:pt x="827531" y="774191"/>
                </a:lnTo>
                <a:lnTo>
                  <a:pt x="830314" y="771409"/>
                </a:lnTo>
                <a:close/>
              </a:path>
              <a:path w="870584" h="800100">
                <a:moveTo>
                  <a:pt x="841247" y="760475"/>
                </a:moveTo>
                <a:lnTo>
                  <a:pt x="836391" y="755966"/>
                </a:lnTo>
                <a:lnTo>
                  <a:pt x="838701" y="763022"/>
                </a:lnTo>
                <a:lnTo>
                  <a:pt x="841247" y="760475"/>
                </a:lnTo>
                <a:close/>
              </a:path>
              <a:path w="870584" h="800100">
                <a:moveTo>
                  <a:pt x="841247" y="770805"/>
                </a:moveTo>
                <a:lnTo>
                  <a:pt x="841247" y="760475"/>
                </a:lnTo>
                <a:lnTo>
                  <a:pt x="838701" y="763022"/>
                </a:lnTo>
                <a:lnTo>
                  <a:pt x="841247" y="770805"/>
                </a:lnTo>
                <a:close/>
              </a:path>
              <a:path w="870584" h="800100">
                <a:moveTo>
                  <a:pt x="858011" y="784859"/>
                </a:moveTo>
                <a:lnTo>
                  <a:pt x="858011" y="777239"/>
                </a:lnTo>
                <a:lnTo>
                  <a:pt x="847343" y="789431"/>
                </a:lnTo>
                <a:lnTo>
                  <a:pt x="845089" y="782542"/>
                </a:lnTo>
                <a:lnTo>
                  <a:pt x="841247" y="786383"/>
                </a:lnTo>
                <a:lnTo>
                  <a:pt x="848867" y="794003"/>
                </a:lnTo>
                <a:lnTo>
                  <a:pt x="858011" y="784859"/>
                </a:lnTo>
                <a:close/>
              </a:path>
              <a:path w="870584" h="800100">
                <a:moveTo>
                  <a:pt x="862583" y="798394"/>
                </a:moveTo>
                <a:lnTo>
                  <a:pt x="862583" y="780287"/>
                </a:lnTo>
                <a:lnTo>
                  <a:pt x="848867" y="794003"/>
                </a:lnTo>
                <a:lnTo>
                  <a:pt x="841247" y="786383"/>
                </a:lnTo>
                <a:lnTo>
                  <a:pt x="841247" y="793617"/>
                </a:lnTo>
                <a:lnTo>
                  <a:pt x="862583" y="798394"/>
                </a:lnTo>
                <a:close/>
              </a:path>
              <a:path w="870584" h="800100">
                <a:moveTo>
                  <a:pt x="851717" y="775914"/>
                </a:moveTo>
                <a:lnTo>
                  <a:pt x="842269" y="773925"/>
                </a:lnTo>
                <a:lnTo>
                  <a:pt x="845089" y="782542"/>
                </a:lnTo>
                <a:lnTo>
                  <a:pt x="851717" y="775914"/>
                </a:lnTo>
                <a:close/>
              </a:path>
              <a:path w="870584" h="800100">
                <a:moveTo>
                  <a:pt x="858011" y="777239"/>
                </a:moveTo>
                <a:lnTo>
                  <a:pt x="851717" y="775914"/>
                </a:lnTo>
                <a:lnTo>
                  <a:pt x="845089" y="782542"/>
                </a:lnTo>
                <a:lnTo>
                  <a:pt x="847343" y="789431"/>
                </a:lnTo>
                <a:lnTo>
                  <a:pt x="858011" y="777239"/>
                </a:lnTo>
                <a:close/>
              </a:path>
              <a:path w="870584" h="800100">
                <a:moveTo>
                  <a:pt x="862583" y="780287"/>
                </a:moveTo>
                <a:lnTo>
                  <a:pt x="854963" y="772667"/>
                </a:lnTo>
                <a:lnTo>
                  <a:pt x="851717" y="775914"/>
                </a:lnTo>
                <a:lnTo>
                  <a:pt x="858011" y="777239"/>
                </a:lnTo>
                <a:lnTo>
                  <a:pt x="858011" y="784859"/>
                </a:lnTo>
                <a:lnTo>
                  <a:pt x="862583" y="78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4" name="object 24"/>
          <p:cNvSpPr/>
          <p:nvPr/>
        </p:nvSpPr>
        <p:spPr>
          <a:xfrm>
            <a:off x="8011668" y="4587871"/>
            <a:ext cx="930690" cy="745529"/>
          </a:xfrm>
          <a:custGeom>
            <a:avLst/>
            <a:gdLst/>
            <a:ahLst/>
            <a:cxnLst/>
            <a:rect l="l" t="t" r="r" b="b"/>
            <a:pathLst>
              <a:path w="1088390" h="871854">
                <a:moveTo>
                  <a:pt x="57911" y="835151"/>
                </a:moveTo>
                <a:lnTo>
                  <a:pt x="45719" y="821435"/>
                </a:lnTo>
                <a:lnTo>
                  <a:pt x="0" y="856487"/>
                </a:lnTo>
                <a:lnTo>
                  <a:pt x="12191" y="871727"/>
                </a:lnTo>
                <a:lnTo>
                  <a:pt x="57911" y="835151"/>
                </a:lnTo>
                <a:close/>
              </a:path>
              <a:path w="1088390" h="871854">
                <a:moveTo>
                  <a:pt x="117347" y="787907"/>
                </a:moveTo>
                <a:lnTo>
                  <a:pt x="105155" y="772667"/>
                </a:lnTo>
                <a:lnTo>
                  <a:pt x="60959" y="809243"/>
                </a:lnTo>
                <a:lnTo>
                  <a:pt x="71627" y="824483"/>
                </a:lnTo>
                <a:lnTo>
                  <a:pt x="117347" y="787907"/>
                </a:lnTo>
                <a:close/>
              </a:path>
              <a:path w="1088390" h="871854">
                <a:moveTo>
                  <a:pt x="176783" y="740663"/>
                </a:moveTo>
                <a:lnTo>
                  <a:pt x="164591" y="725423"/>
                </a:lnTo>
                <a:lnTo>
                  <a:pt x="120395" y="761999"/>
                </a:lnTo>
                <a:lnTo>
                  <a:pt x="131063" y="775715"/>
                </a:lnTo>
                <a:lnTo>
                  <a:pt x="176783" y="740663"/>
                </a:lnTo>
                <a:close/>
              </a:path>
              <a:path w="1088390" h="871854">
                <a:moveTo>
                  <a:pt x="236219" y="693419"/>
                </a:moveTo>
                <a:lnTo>
                  <a:pt x="224027" y="678179"/>
                </a:lnTo>
                <a:lnTo>
                  <a:pt x="179831" y="713231"/>
                </a:lnTo>
                <a:lnTo>
                  <a:pt x="190499" y="728471"/>
                </a:lnTo>
                <a:lnTo>
                  <a:pt x="236219" y="693419"/>
                </a:lnTo>
                <a:close/>
              </a:path>
              <a:path w="1088390" h="871854">
                <a:moveTo>
                  <a:pt x="295655" y="646175"/>
                </a:moveTo>
                <a:lnTo>
                  <a:pt x="283463" y="630935"/>
                </a:lnTo>
                <a:lnTo>
                  <a:pt x="239267" y="665987"/>
                </a:lnTo>
                <a:lnTo>
                  <a:pt x="251459" y="681227"/>
                </a:lnTo>
                <a:lnTo>
                  <a:pt x="295655" y="646175"/>
                </a:lnTo>
                <a:close/>
              </a:path>
              <a:path w="1088390" h="871854">
                <a:moveTo>
                  <a:pt x="355091" y="597407"/>
                </a:moveTo>
                <a:lnTo>
                  <a:pt x="342899" y="583691"/>
                </a:lnTo>
                <a:lnTo>
                  <a:pt x="298703" y="618743"/>
                </a:lnTo>
                <a:lnTo>
                  <a:pt x="310895" y="633983"/>
                </a:lnTo>
                <a:lnTo>
                  <a:pt x="355091" y="597407"/>
                </a:lnTo>
                <a:close/>
              </a:path>
              <a:path w="1088390" h="871854">
                <a:moveTo>
                  <a:pt x="414527" y="550163"/>
                </a:moveTo>
                <a:lnTo>
                  <a:pt x="402335" y="534923"/>
                </a:lnTo>
                <a:lnTo>
                  <a:pt x="358139" y="571499"/>
                </a:lnTo>
                <a:lnTo>
                  <a:pt x="370331" y="586739"/>
                </a:lnTo>
                <a:lnTo>
                  <a:pt x="414527" y="550163"/>
                </a:lnTo>
                <a:close/>
              </a:path>
              <a:path w="1088390" h="871854">
                <a:moveTo>
                  <a:pt x="473963" y="502919"/>
                </a:moveTo>
                <a:lnTo>
                  <a:pt x="461771" y="487679"/>
                </a:lnTo>
                <a:lnTo>
                  <a:pt x="417575" y="524255"/>
                </a:lnTo>
                <a:lnTo>
                  <a:pt x="429767" y="537971"/>
                </a:lnTo>
                <a:lnTo>
                  <a:pt x="473963" y="502919"/>
                </a:lnTo>
                <a:close/>
              </a:path>
              <a:path w="1088390" h="871854">
                <a:moveTo>
                  <a:pt x="533399" y="455675"/>
                </a:moveTo>
                <a:lnTo>
                  <a:pt x="521207" y="440435"/>
                </a:lnTo>
                <a:lnTo>
                  <a:pt x="477011" y="475487"/>
                </a:lnTo>
                <a:lnTo>
                  <a:pt x="489203" y="490727"/>
                </a:lnTo>
                <a:lnTo>
                  <a:pt x="533399" y="455675"/>
                </a:lnTo>
                <a:close/>
              </a:path>
              <a:path w="1088390" h="871854">
                <a:moveTo>
                  <a:pt x="592835" y="408431"/>
                </a:moveTo>
                <a:lnTo>
                  <a:pt x="580643" y="393191"/>
                </a:lnTo>
                <a:lnTo>
                  <a:pt x="536447" y="428243"/>
                </a:lnTo>
                <a:lnTo>
                  <a:pt x="548639" y="443483"/>
                </a:lnTo>
                <a:lnTo>
                  <a:pt x="592835" y="408431"/>
                </a:lnTo>
                <a:close/>
              </a:path>
              <a:path w="1088390" h="871854">
                <a:moveTo>
                  <a:pt x="652271" y="359663"/>
                </a:moveTo>
                <a:lnTo>
                  <a:pt x="640079" y="345947"/>
                </a:lnTo>
                <a:lnTo>
                  <a:pt x="595883" y="380999"/>
                </a:lnTo>
                <a:lnTo>
                  <a:pt x="608075" y="396239"/>
                </a:lnTo>
                <a:lnTo>
                  <a:pt x="652271" y="359663"/>
                </a:lnTo>
                <a:close/>
              </a:path>
              <a:path w="1088390" h="871854">
                <a:moveTo>
                  <a:pt x="711707" y="312419"/>
                </a:moveTo>
                <a:lnTo>
                  <a:pt x="701039" y="297179"/>
                </a:lnTo>
                <a:lnTo>
                  <a:pt x="655319" y="333755"/>
                </a:lnTo>
                <a:lnTo>
                  <a:pt x="667511" y="348995"/>
                </a:lnTo>
                <a:lnTo>
                  <a:pt x="711707" y="312419"/>
                </a:lnTo>
                <a:close/>
              </a:path>
              <a:path w="1088390" h="871854">
                <a:moveTo>
                  <a:pt x="771143" y="265175"/>
                </a:moveTo>
                <a:lnTo>
                  <a:pt x="760475" y="249935"/>
                </a:lnTo>
                <a:lnTo>
                  <a:pt x="714755" y="286511"/>
                </a:lnTo>
                <a:lnTo>
                  <a:pt x="726947" y="300227"/>
                </a:lnTo>
                <a:lnTo>
                  <a:pt x="771143" y="265175"/>
                </a:lnTo>
                <a:close/>
              </a:path>
              <a:path w="1088390" h="871854">
                <a:moveTo>
                  <a:pt x="830579" y="217931"/>
                </a:moveTo>
                <a:lnTo>
                  <a:pt x="819911" y="202691"/>
                </a:lnTo>
                <a:lnTo>
                  <a:pt x="774191" y="237743"/>
                </a:lnTo>
                <a:lnTo>
                  <a:pt x="786383" y="252983"/>
                </a:lnTo>
                <a:lnTo>
                  <a:pt x="830579" y="217931"/>
                </a:lnTo>
                <a:close/>
              </a:path>
              <a:path w="1088390" h="871854">
                <a:moveTo>
                  <a:pt x="891539" y="170687"/>
                </a:moveTo>
                <a:lnTo>
                  <a:pt x="879347" y="155447"/>
                </a:lnTo>
                <a:lnTo>
                  <a:pt x="833627" y="190499"/>
                </a:lnTo>
                <a:lnTo>
                  <a:pt x="845819" y="205739"/>
                </a:lnTo>
                <a:lnTo>
                  <a:pt x="891539" y="170687"/>
                </a:lnTo>
                <a:close/>
              </a:path>
              <a:path w="1088390" h="871854">
                <a:moveTo>
                  <a:pt x="950975" y="121919"/>
                </a:moveTo>
                <a:lnTo>
                  <a:pt x="938783" y="108203"/>
                </a:lnTo>
                <a:lnTo>
                  <a:pt x="893063" y="143255"/>
                </a:lnTo>
                <a:lnTo>
                  <a:pt x="905255" y="158495"/>
                </a:lnTo>
                <a:lnTo>
                  <a:pt x="950975" y="121919"/>
                </a:lnTo>
                <a:close/>
              </a:path>
              <a:path w="1088390" h="871854">
                <a:moveTo>
                  <a:pt x="1010411" y="74675"/>
                </a:moveTo>
                <a:lnTo>
                  <a:pt x="998219" y="59435"/>
                </a:lnTo>
                <a:lnTo>
                  <a:pt x="954023" y="96011"/>
                </a:lnTo>
                <a:lnTo>
                  <a:pt x="964691" y="111251"/>
                </a:lnTo>
                <a:lnTo>
                  <a:pt x="1010411" y="74675"/>
                </a:lnTo>
                <a:close/>
              </a:path>
              <a:path w="1088390" h="871854">
                <a:moveTo>
                  <a:pt x="1088135" y="0"/>
                </a:moveTo>
                <a:lnTo>
                  <a:pt x="984503" y="15239"/>
                </a:lnTo>
                <a:lnTo>
                  <a:pt x="978407" y="16763"/>
                </a:lnTo>
                <a:lnTo>
                  <a:pt x="975359" y="21335"/>
                </a:lnTo>
                <a:lnTo>
                  <a:pt x="976883" y="25907"/>
                </a:lnTo>
                <a:lnTo>
                  <a:pt x="976883" y="32003"/>
                </a:lnTo>
                <a:lnTo>
                  <a:pt x="981455" y="35051"/>
                </a:lnTo>
                <a:lnTo>
                  <a:pt x="987551" y="35051"/>
                </a:lnTo>
                <a:lnTo>
                  <a:pt x="1040049" y="26762"/>
                </a:lnTo>
                <a:lnTo>
                  <a:pt x="1057655" y="12191"/>
                </a:lnTo>
                <a:lnTo>
                  <a:pt x="1060960" y="16322"/>
                </a:lnTo>
                <a:lnTo>
                  <a:pt x="1063751" y="9143"/>
                </a:lnTo>
                <a:lnTo>
                  <a:pt x="1074419" y="21335"/>
                </a:lnTo>
                <a:lnTo>
                  <a:pt x="1074419" y="35112"/>
                </a:lnTo>
                <a:lnTo>
                  <a:pt x="1088135" y="0"/>
                </a:lnTo>
                <a:close/>
              </a:path>
              <a:path w="1088390" h="871854">
                <a:moveTo>
                  <a:pt x="1058002" y="23928"/>
                </a:moveTo>
                <a:lnTo>
                  <a:pt x="1040049" y="26762"/>
                </a:lnTo>
                <a:lnTo>
                  <a:pt x="1013459" y="48767"/>
                </a:lnTo>
                <a:lnTo>
                  <a:pt x="1024127" y="62483"/>
                </a:lnTo>
                <a:lnTo>
                  <a:pt x="1051029" y="41859"/>
                </a:lnTo>
                <a:lnTo>
                  <a:pt x="1058002" y="23928"/>
                </a:lnTo>
                <a:close/>
              </a:path>
              <a:path w="1088390" h="871854">
                <a:moveTo>
                  <a:pt x="1069847" y="46817"/>
                </a:moveTo>
                <a:lnTo>
                  <a:pt x="1069847" y="27431"/>
                </a:lnTo>
                <a:lnTo>
                  <a:pt x="1051029" y="41859"/>
                </a:lnTo>
                <a:lnTo>
                  <a:pt x="1031747" y="91439"/>
                </a:lnTo>
                <a:lnTo>
                  <a:pt x="1030223" y="96011"/>
                </a:lnTo>
                <a:lnTo>
                  <a:pt x="1033271" y="102107"/>
                </a:lnTo>
                <a:lnTo>
                  <a:pt x="1042415" y="105155"/>
                </a:lnTo>
                <a:lnTo>
                  <a:pt x="1048511" y="102107"/>
                </a:lnTo>
                <a:lnTo>
                  <a:pt x="1050035" y="97535"/>
                </a:lnTo>
                <a:lnTo>
                  <a:pt x="1069847" y="46817"/>
                </a:lnTo>
                <a:close/>
              </a:path>
              <a:path w="1088390" h="871854">
                <a:moveTo>
                  <a:pt x="1060960" y="16322"/>
                </a:moveTo>
                <a:lnTo>
                  <a:pt x="1057655" y="12191"/>
                </a:lnTo>
                <a:lnTo>
                  <a:pt x="1040049" y="26762"/>
                </a:lnTo>
                <a:lnTo>
                  <a:pt x="1058002" y="23928"/>
                </a:lnTo>
                <a:lnTo>
                  <a:pt x="1060960" y="16322"/>
                </a:lnTo>
                <a:close/>
              </a:path>
              <a:path w="1088390" h="871854">
                <a:moveTo>
                  <a:pt x="1069847" y="27431"/>
                </a:moveTo>
                <a:lnTo>
                  <a:pt x="1066030" y="22660"/>
                </a:lnTo>
                <a:lnTo>
                  <a:pt x="1058002" y="23928"/>
                </a:lnTo>
                <a:lnTo>
                  <a:pt x="1051029" y="41859"/>
                </a:lnTo>
                <a:lnTo>
                  <a:pt x="1069847" y="27431"/>
                </a:lnTo>
                <a:close/>
              </a:path>
              <a:path w="1088390" h="871854">
                <a:moveTo>
                  <a:pt x="1066030" y="22660"/>
                </a:moveTo>
                <a:lnTo>
                  <a:pt x="1060960" y="16322"/>
                </a:lnTo>
                <a:lnTo>
                  <a:pt x="1058002" y="23928"/>
                </a:lnTo>
                <a:lnTo>
                  <a:pt x="1066030" y="22660"/>
                </a:lnTo>
                <a:close/>
              </a:path>
              <a:path w="1088390" h="871854">
                <a:moveTo>
                  <a:pt x="1074419" y="21335"/>
                </a:moveTo>
                <a:lnTo>
                  <a:pt x="1063751" y="9143"/>
                </a:lnTo>
                <a:lnTo>
                  <a:pt x="1060960" y="16322"/>
                </a:lnTo>
                <a:lnTo>
                  <a:pt x="1066030" y="22660"/>
                </a:lnTo>
                <a:lnTo>
                  <a:pt x="1074419" y="21335"/>
                </a:lnTo>
                <a:close/>
              </a:path>
              <a:path w="1088390" h="871854">
                <a:moveTo>
                  <a:pt x="1074419" y="35112"/>
                </a:moveTo>
                <a:lnTo>
                  <a:pt x="1074419" y="21335"/>
                </a:lnTo>
                <a:lnTo>
                  <a:pt x="1066030" y="22660"/>
                </a:lnTo>
                <a:lnTo>
                  <a:pt x="1069847" y="27431"/>
                </a:lnTo>
                <a:lnTo>
                  <a:pt x="1069847" y="46817"/>
                </a:lnTo>
                <a:lnTo>
                  <a:pt x="1074419" y="3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5" name="object 25"/>
          <p:cNvSpPr txBox="1"/>
          <p:nvPr/>
        </p:nvSpPr>
        <p:spPr>
          <a:xfrm>
            <a:off x="9131967" y="4525471"/>
            <a:ext cx="298646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13" dirty="0">
                <a:latin typeface="Arial"/>
                <a:cs typeface="Arial"/>
              </a:rPr>
              <a:t>=</a:t>
            </a:r>
            <a:r>
              <a:rPr sz="1539" spc="-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?</a:t>
            </a:r>
            <a:endParaRPr sz="1539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36984" y="1835368"/>
            <a:ext cx="1002365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21" dirty="0">
                <a:latin typeface="Arial"/>
                <a:cs typeface="Arial"/>
              </a:rPr>
              <a:t>S</a:t>
            </a:r>
            <a:r>
              <a:rPr sz="2394" spc="-13" dirty="0">
                <a:latin typeface="Arial"/>
                <a:cs typeface="Arial"/>
              </a:rPr>
              <a:t>ender</a:t>
            </a:r>
            <a:endParaRPr sz="239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5357" y="1772816"/>
            <a:ext cx="122282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26" dirty="0">
                <a:latin typeface="Arial"/>
                <a:cs typeface="Arial"/>
              </a:rPr>
              <a:t>R</a:t>
            </a:r>
            <a:r>
              <a:rPr sz="2394" spc="-17" dirty="0">
                <a:latin typeface="Arial"/>
                <a:cs typeface="Arial"/>
              </a:rPr>
              <a:t>e</a:t>
            </a:r>
            <a:r>
              <a:rPr sz="2394" spc="-9" dirty="0">
                <a:latin typeface="Arial"/>
                <a:cs typeface="Arial"/>
              </a:rPr>
              <a:t>c</a:t>
            </a:r>
            <a:r>
              <a:rPr sz="2394" spc="-13" dirty="0">
                <a:latin typeface="Arial"/>
                <a:cs typeface="Arial"/>
              </a:rPr>
              <a:t>ei</a:t>
            </a:r>
            <a:r>
              <a:rPr sz="2394" spc="-9" dirty="0">
                <a:latin typeface="Arial"/>
                <a:cs typeface="Arial"/>
              </a:rPr>
              <a:t>v</a:t>
            </a:r>
            <a:r>
              <a:rPr sz="2394" spc="-13" dirty="0">
                <a:latin typeface="Arial"/>
                <a:cs typeface="Arial"/>
              </a:rPr>
              <a:t>er</a:t>
            </a:r>
            <a:endParaRPr sz="2394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82190" y="3040992"/>
            <a:ext cx="1433500" cy="94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9" name="object 29"/>
          <p:cNvSpPr txBox="1"/>
          <p:nvPr/>
        </p:nvSpPr>
        <p:spPr>
          <a:xfrm>
            <a:off x="5788003" y="3352345"/>
            <a:ext cx="72815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spc="-38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97" spc="162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97" spc="26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97" spc="-43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97" spc="26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97" spc="162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97" spc="-43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97" spc="26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14273AF0-ADBA-46C1-8D36-43376316D741}"/>
              </a:ext>
            </a:extLst>
          </p:cNvPr>
          <p:cNvSpPr txBox="1">
            <a:spLocks/>
          </p:cNvSpPr>
          <p:nvPr/>
        </p:nvSpPr>
        <p:spPr bwMode="auto">
          <a:xfrm>
            <a:off x="489374" y="1193503"/>
            <a:ext cx="57735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36" b="0" i="0">
                <a:solidFill>
                  <a:srgbClr val="562213"/>
                </a:solidFill>
                <a:latin typeface="Trebuchet MS"/>
                <a:ea typeface="+mj-ea"/>
                <a:cs typeface="Trebuchet M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176471"/>
            <a:r>
              <a:rPr lang="en-US" sz="2800" kern="0" spc="28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4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800" kern="0" spc="29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-7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28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-1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2800" kern="0" spc="-17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</a:t>
            </a:r>
            <a:r>
              <a:rPr lang="en-US" sz="2800" kern="0" spc="-6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</a:t>
            </a:r>
            <a:r>
              <a:rPr lang="en-US" sz="2800" kern="0" spc="-1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800" kern="0" spc="-162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800" kern="0" spc="-8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kern="0" spc="-13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7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37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800" kern="0" spc="-17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800" kern="0" spc="-14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2800" kern="0" spc="2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2800" kern="0" spc="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800" kern="0" spc="-7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2800" kern="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kern="0" spc="-1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20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C8C2F-C111-4B1A-9B0F-D972FEF9A77E}"/>
                  </a:ext>
                </a:extLst>
              </p:cNvPr>
              <p:cNvSpPr txBox="1"/>
              <p:nvPr/>
            </p:nvSpPr>
            <p:spPr>
              <a:xfrm>
                <a:off x="1986053" y="5407895"/>
                <a:ext cx="53174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Message:</a:t>
                </a:r>
                <a:r>
                  <a:rPr lang="en-US" altLang="en-US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11010011101100</m:t>
                    </m:r>
                  </m:oMath>
                </a14:m>
                <a:endParaRPr lang="en-US" altLang="en-US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Checksum: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𝑀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)/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 </m:t>
                    </m:r>
                  </m:oMath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C8C2F-C111-4B1A-9B0F-D972FEF9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053" y="5407895"/>
                <a:ext cx="5317418" cy="954107"/>
              </a:xfrm>
              <a:prstGeom prst="rect">
                <a:avLst/>
              </a:prstGeom>
              <a:blipFill>
                <a:blip r:embed="rId5"/>
                <a:stretch>
                  <a:fillRect l="-2408" t="-7006" b="-15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948203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FCBF4D3F5AA0B42B68E07FB91C34BA7" ma:contentTypeVersion="6" ma:contentTypeDescription="Tạo tài liệu mới." ma:contentTypeScope="" ma:versionID="573d9882043abfebba956ee69b0ceb37">
  <xsd:schema xmlns:xsd="http://www.w3.org/2001/XMLSchema" xmlns:xs="http://www.w3.org/2001/XMLSchema" xmlns:p="http://schemas.microsoft.com/office/2006/metadata/properties" xmlns:ns2="069f7987-d72c-4517-9067-339cdb157c25" xmlns:ns3="b7308f7f-e392-4099-b1f6-a4ca59cf6c45" targetNamespace="http://schemas.microsoft.com/office/2006/metadata/properties" ma:root="true" ma:fieldsID="95570488482c3b9454156fd884b69eab" ns2:_="" ns3:_="">
    <xsd:import namespace="069f7987-d72c-4517-9067-339cdb157c25"/>
    <xsd:import namespace="b7308f7f-e392-4099-b1f6-a4ca59cf6c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9f7987-d72c-4517-9067-339cdb157c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08f7f-e392-4099-b1f6-a4ca59cf6c4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6B7FB9-ABE0-4F25-907A-D7DE9E4063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4F68A5-F82F-4484-992E-690325B7869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B40449-314B-4B06-89B2-9A6849C1B9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9f7987-d72c-4517-9067-339cdb157c25"/>
    <ds:schemaRef ds:uri="b7308f7f-e392-4099-b1f6-a4ca59cf6c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3766</TotalTime>
  <Words>2126</Words>
  <Application>Microsoft Office PowerPoint</Application>
  <PresentationFormat>Màn hình rộng</PresentationFormat>
  <Paragraphs>339</Paragraphs>
  <Slides>34</Slides>
  <Notes>29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34</vt:i4>
      </vt:variant>
    </vt:vector>
  </HeadingPairs>
  <TitlesOfParts>
    <vt:vector size="35" baseType="lpstr">
      <vt:lpstr>2_Standarddesign</vt:lpstr>
      <vt:lpstr>  NT219- Cryptography    </vt:lpstr>
      <vt:lpstr>Security goals</vt:lpstr>
      <vt:lpstr>Outline</vt:lpstr>
      <vt:lpstr>Textbooks and References</vt:lpstr>
      <vt:lpstr>Motivations</vt:lpstr>
      <vt:lpstr>Motivations</vt:lpstr>
      <vt:lpstr>Cryptographic Ciphers</vt:lpstr>
      <vt:lpstr>Hash function and MACs</vt:lpstr>
      <vt:lpstr>Hash function: An example</vt:lpstr>
      <vt:lpstr>Hash function: An example</vt:lpstr>
      <vt:lpstr>Motivations</vt:lpstr>
      <vt:lpstr>Motivations</vt:lpstr>
      <vt:lpstr>Hash Functions</vt:lpstr>
      <vt:lpstr>Some terminology</vt:lpstr>
      <vt:lpstr>Cryptographic Hash Functions</vt:lpstr>
      <vt:lpstr>Usages of Cryptographic Hash Functions</vt:lpstr>
      <vt:lpstr>Using Hash Functions for Message Integrity</vt:lpstr>
      <vt:lpstr>Well Known Hash Functions</vt:lpstr>
      <vt:lpstr>Bản trình bày PowerPoint</vt:lpstr>
      <vt:lpstr>Merkle-Damgard Construction for Hash Functions</vt:lpstr>
      <vt:lpstr>Merkle-Damgard Construction for Hash Functions</vt:lpstr>
      <vt:lpstr>SHA-512 Algorithm </vt:lpstr>
      <vt:lpstr>SHA-512 Initial Process (I)</vt:lpstr>
      <vt:lpstr>SHA-512 Initial Process (I)</vt:lpstr>
      <vt:lpstr>SHA-512 Initial Process (II)</vt:lpstr>
      <vt:lpstr>SHA-512 Initial Process (II)</vt:lpstr>
      <vt:lpstr>Bản trình bày PowerPoint</vt:lpstr>
      <vt:lpstr>Bản trình bày PowerPoint</vt:lpstr>
      <vt:lpstr>SHA-512 Compression Function (IlI)</vt:lpstr>
      <vt:lpstr>Bản trình bày PowerPoint</vt:lpstr>
      <vt:lpstr>Bản trình bày PowerPoint</vt:lpstr>
      <vt:lpstr>Bản trình bày PowerPoint</vt:lpstr>
      <vt:lpstr>SHA3 Standard</vt:lpstr>
      <vt:lpstr>SHA3 Standard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Nguyễn Ngọc Tự</cp:lastModifiedBy>
  <cp:revision>809</cp:revision>
  <cp:lastPrinted>1999-07-26T11:07:16Z</cp:lastPrinted>
  <dcterms:created xsi:type="dcterms:W3CDTF">1999-06-21T09:15:32Z</dcterms:created>
  <dcterms:modified xsi:type="dcterms:W3CDTF">2024-06-26T21:14:25Z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0x0101001FCBF4D3F5AA0B42B68E07FB91C34BA7</vt:lpwstr>
  </property>
</Properties>
</file>