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2"/>
  </p:notesMasterIdLst>
  <p:handoutMasterIdLst>
    <p:handoutMasterId r:id="rId53"/>
  </p:handoutMasterIdLst>
  <p:sldIdLst>
    <p:sldId id="494" r:id="rId5"/>
    <p:sldId id="507" r:id="rId6"/>
    <p:sldId id="332" r:id="rId7"/>
    <p:sldId id="1402" r:id="rId8"/>
    <p:sldId id="1460" r:id="rId9"/>
    <p:sldId id="1458" r:id="rId10"/>
    <p:sldId id="1369" r:id="rId11"/>
    <p:sldId id="1474" r:id="rId12"/>
    <p:sldId id="1408" r:id="rId13"/>
    <p:sldId id="1407" r:id="rId14"/>
    <p:sldId id="1374" r:id="rId15"/>
    <p:sldId id="1464" r:id="rId16"/>
    <p:sldId id="1410" r:id="rId17"/>
    <p:sldId id="1411" r:id="rId18"/>
    <p:sldId id="1465" r:id="rId19"/>
    <p:sldId id="1376" r:id="rId20"/>
    <p:sldId id="1377" r:id="rId21"/>
    <p:sldId id="887" r:id="rId22"/>
    <p:sldId id="1462" r:id="rId23"/>
    <p:sldId id="1471" r:id="rId24"/>
    <p:sldId id="1384" r:id="rId25"/>
    <p:sldId id="1385" r:id="rId26"/>
    <p:sldId id="1473" r:id="rId27"/>
    <p:sldId id="1378" r:id="rId28"/>
    <p:sldId id="1412" r:id="rId29"/>
    <p:sldId id="1415" r:id="rId30"/>
    <p:sldId id="1414" r:id="rId31"/>
    <p:sldId id="1472" r:id="rId32"/>
    <p:sldId id="1450" r:id="rId33"/>
    <p:sldId id="1451" r:id="rId34"/>
    <p:sldId id="1452" r:id="rId35"/>
    <p:sldId id="1466" r:id="rId36"/>
    <p:sldId id="281" r:id="rId37"/>
    <p:sldId id="282" r:id="rId38"/>
    <p:sldId id="385" r:id="rId39"/>
    <p:sldId id="371" r:id="rId40"/>
    <p:sldId id="389" r:id="rId41"/>
    <p:sldId id="384" r:id="rId42"/>
    <p:sldId id="1469" r:id="rId43"/>
    <p:sldId id="1467" r:id="rId44"/>
    <p:sldId id="1468" r:id="rId45"/>
    <p:sldId id="1370" r:id="rId46"/>
    <p:sldId id="1404" r:id="rId47"/>
    <p:sldId id="1403" r:id="rId48"/>
    <p:sldId id="1371" r:id="rId49"/>
    <p:sldId id="1372" r:id="rId50"/>
    <p:sldId id="1373" r:id="rId51"/>
  </p:sldIdLst>
  <p:sldSz cx="12192000" cy="6858000"/>
  <p:notesSz cx="6735763" cy="9869488"/>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33CC33"/>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74954" autoAdjust="0"/>
  </p:normalViewPr>
  <p:slideViewPr>
    <p:cSldViewPr>
      <p:cViewPr varScale="1">
        <p:scale>
          <a:sx n="65" d="100"/>
          <a:sy n="65" d="100"/>
        </p:scale>
        <p:origin x="615" y="24"/>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Quang Dũng" userId="0e2e3e05-8849-4328-b3bc-c3048748764f" providerId="ADAL" clId="{A0C0FFA9-3A4D-436A-A486-98846494E04C}"/>
    <pc:docChg chg="modSld">
      <pc:chgData name="Nguyễn Quang Dũng" userId="0e2e3e05-8849-4328-b3bc-c3048748764f" providerId="ADAL" clId="{A0C0FFA9-3A4D-436A-A486-98846494E04C}" dt="2024-05-27T09:52:02.848" v="0" actId="20577"/>
      <pc:docMkLst>
        <pc:docMk/>
      </pc:docMkLst>
      <pc:sldChg chg="modSp mod">
        <pc:chgData name="Nguyễn Quang Dũng" userId="0e2e3e05-8849-4328-b3bc-c3048748764f" providerId="ADAL" clId="{A0C0FFA9-3A4D-436A-A486-98846494E04C}" dt="2024-05-27T09:52:02.848" v="0" actId="20577"/>
        <pc:sldMkLst>
          <pc:docMk/>
          <pc:sldMk cId="1689527761" sldId="1469"/>
        </pc:sldMkLst>
        <pc:spChg chg="mod">
          <ac:chgData name="Nguyễn Quang Dũng" userId="0e2e3e05-8849-4328-b3bc-c3048748764f" providerId="ADAL" clId="{A0C0FFA9-3A4D-436A-A486-98846494E04C}" dt="2024-05-27T09:52:02.848" v="0" actId="20577"/>
          <ac:spMkLst>
            <pc:docMk/>
            <pc:sldMk cId="1689527761" sldId="1469"/>
            <ac:spMk id="5" creationId="{AE0E8AA2-6791-49F3-9FFE-1C8B5B428B59}"/>
          </ac:spMkLst>
        </pc:spChg>
      </pc:sldChg>
    </pc:docChg>
  </pc:docChgLst>
  <pc:docChgLst>
    <pc:chgData name="Nguyễn Cao Cường" userId="570ba5d0-5c1e-4372-a529-0a99014cb39e" providerId="ADAL" clId="{483E73C5-25EF-4074-AFA3-16BE0C47EEF1}"/>
    <pc:docChg chg="modSld modNotesMaster modHandout">
      <pc:chgData name="Nguyễn Cao Cường" userId="570ba5d0-5c1e-4372-a529-0a99014cb39e" providerId="ADAL" clId="{483E73C5-25EF-4074-AFA3-16BE0C47EEF1}" dt="2024-06-27T12:07:07.928" v="1" actId="1036"/>
      <pc:docMkLst>
        <pc:docMk/>
      </pc:docMkLst>
      <pc:sldChg chg="modNotes">
        <pc:chgData name="Nguyễn Cao Cường" userId="570ba5d0-5c1e-4372-a529-0a99014cb39e" providerId="ADAL" clId="{483E73C5-25EF-4074-AFA3-16BE0C47EEF1}" dt="2024-05-20T16:36:54.033" v="0"/>
        <pc:sldMkLst>
          <pc:docMk/>
          <pc:sldMk cId="0" sldId="332"/>
        </pc:sldMkLst>
      </pc:sldChg>
      <pc:sldChg chg="modNotes">
        <pc:chgData name="Nguyễn Cao Cường" userId="570ba5d0-5c1e-4372-a529-0a99014cb39e" providerId="ADAL" clId="{483E73C5-25EF-4074-AFA3-16BE0C47EEF1}" dt="2024-05-20T16:36:54.033" v="0"/>
        <pc:sldMkLst>
          <pc:docMk/>
          <pc:sldMk cId="0" sldId="371"/>
        </pc:sldMkLst>
      </pc:sldChg>
      <pc:sldChg chg="modNotes">
        <pc:chgData name="Nguyễn Cao Cường" userId="570ba5d0-5c1e-4372-a529-0a99014cb39e" providerId="ADAL" clId="{483E73C5-25EF-4074-AFA3-16BE0C47EEF1}" dt="2024-05-20T16:36:54.033" v="0"/>
        <pc:sldMkLst>
          <pc:docMk/>
          <pc:sldMk cId="1518064425" sldId="384"/>
        </pc:sldMkLst>
      </pc:sldChg>
      <pc:sldChg chg="modNotes">
        <pc:chgData name="Nguyễn Cao Cường" userId="570ba5d0-5c1e-4372-a529-0a99014cb39e" providerId="ADAL" clId="{483E73C5-25EF-4074-AFA3-16BE0C47EEF1}" dt="2024-05-20T16:36:54.033" v="0"/>
        <pc:sldMkLst>
          <pc:docMk/>
          <pc:sldMk cId="3365467562" sldId="385"/>
        </pc:sldMkLst>
      </pc:sldChg>
      <pc:sldChg chg="modNotes">
        <pc:chgData name="Nguyễn Cao Cường" userId="570ba5d0-5c1e-4372-a529-0a99014cb39e" providerId="ADAL" clId="{483E73C5-25EF-4074-AFA3-16BE0C47EEF1}" dt="2024-05-20T16:36:54.033" v="0"/>
        <pc:sldMkLst>
          <pc:docMk/>
          <pc:sldMk cId="0" sldId="389"/>
        </pc:sldMkLst>
      </pc:sldChg>
      <pc:sldChg chg="modNotes">
        <pc:chgData name="Nguyễn Cao Cường" userId="570ba5d0-5c1e-4372-a529-0a99014cb39e" providerId="ADAL" clId="{483E73C5-25EF-4074-AFA3-16BE0C47EEF1}" dt="2024-05-20T16:36:54.033" v="0"/>
        <pc:sldMkLst>
          <pc:docMk/>
          <pc:sldMk cId="1383316451" sldId="1369"/>
        </pc:sldMkLst>
      </pc:sldChg>
      <pc:sldChg chg="modNotes">
        <pc:chgData name="Nguyễn Cao Cường" userId="570ba5d0-5c1e-4372-a529-0a99014cb39e" providerId="ADAL" clId="{483E73C5-25EF-4074-AFA3-16BE0C47EEF1}" dt="2024-05-20T16:36:54.033" v="0"/>
        <pc:sldMkLst>
          <pc:docMk/>
          <pc:sldMk cId="3188085718" sldId="1370"/>
        </pc:sldMkLst>
      </pc:sldChg>
      <pc:sldChg chg="modNotes">
        <pc:chgData name="Nguyễn Cao Cường" userId="570ba5d0-5c1e-4372-a529-0a99014cb39e" providerId="ADAL" clId="{483E73C5-25EF-4074-AFA3-16BE0C47EEF1}" dt="2024-05-20T16:36:54.033" v="0"/>
        <pc:sldMkLst>
          <pc:docMk/>
          <pc:sldMk cId="53450770" sldId="1371"/>
        </pc:sldMkLst>
      </pc:sldChg>
      <pc:sldChg chg="modNotes">
        <pc:chgData name="Nguyễn Cao Cường" userId="570ba5d0-5c1e-4372-a529-0a99014cb39e" providerId="ADAL" clId="{483E73C5-25EF-4074-AFA3-16BE0C47EEF1}" dt="2024-05-20T16:36:54.033" v="0"/>
        <pc:sldMkLst>
          <pc:docMk/>
          <pc:sldMk cId="2678409539" sldId="1372"/>
        </pc:sldMkLst>
      </pc:sldChg>
      <pc:sldChg chg="modNotes">
        <pc:chgData name="Nguyễn Cao Cường" userId="570ba5d0-5c1e-4372-a529-0a99014cb39e" providerId="ADAL" clId="{483E73C5-25EF-4074-AFA3-16BE0C47EEF1}" dt="2024-05-20T16:36:54.033" v="0"/>
        <pc:sldMkLst>
          <pc:docMk/>
          <pc:sldMk cId="2847350924" sldId="1373"/>
        </pc:sldMkLst>
      </pc:sldChg>
      <pc:sldChg chg="modNotes">
        <pc:chgData name="Nguyễn Cao Cường" userId="570ba5d0-5c1e-4372-a529-0a99014cb39e" providerId="ADAL" clId="{483E73C5-25EF-4074-AFA3-16BE0C47EEF1}" dt="2024-05-20T16:36:54.033" v="0"/>
        <pc:sldMkLst>
          <pc:docMk/>
          <pc:sldMk cId="347257671" sldId="1374"/>
        </pc:sldMkLst>
      </pc:sldChg>
      <pc:sldChg chg="modNotes">
        <pc:chgData name="Nguyễn Cao Cường" userId="570ba5d0-5c1e-4372-a529-0a99014cb39e" providerId="ADAL" clId="{483E73C5-25EF-4074-AFA3-16BE0C47EEF1}" dt="2024-05-20T16:36:54.033" v="0"/>
        <pc:sldMkLst>
          <pc:docMk/>
          <pc:sldMk cId="377503060" sldId="1376"/>
        </pc:sldMkLst>
      </pc:sldChg>
      <pc:sldChg chg="modNotes">
        <pc:chgData name="Nguyễn Cao Cường" userId="570ba5d0-5c1e-4372-a529-0a99014cb39e" providerId="ADAL" clId="{483E73C5-25EF-4074-AFA3-16BE0C47EEF1}" dt="2024-05-20T16:36:54.033" v="0"/>
        <pc:sldMkLst>
          <pc:docMk/>
          <pc:sldMk cId="3225999018" sldId="1377"/>
        </pc:sldMkLst>
      </pc:sldChg>
      <pc:sldChg chg="modSp mod modNotes">
        <pc:chgData name="Nguyễn Cao Cường" userId="570ba5d0-5c1e-4372-a529-0a99014cb39e" providerId="ADAL" clId="{483E73C5-25EF-4074-AFA3-16BE0C47EEF1}" dt="2024-06-27T12:07:07.928" v="1" actId="1036"/>
        <pc:sldMkLst>
          <pc:docMk/>
          <pc:sldMk cId="2311691981" sldId="1378"/>
        </pc:sldMkLst>
        <pc:picChg chg="mod">
          <ac:chgData name="Nguyễn Cao Cường" userId="570ba5d0-5c1e-4372-a529-0a99014cb39e" providerId="ADAL" clId="{483E73C5-25EF-4074-AFA3-16BE0C47EEF1}" dt="2024-06-27T12:07:07.928" v="1" actId="1036"/>
          <ac:picMkLst>
            <pc:docMk/>
            <pc:sldMk cId="2311691981" sldId="1378"/>
            <ac:picMk id="5" creationId="{65995DF9-5FFD-48B2-A3C6-ED333953A265}"/>
          </ac:picMkLst>
        </pc:picChg>
      </pc:sldChg>
      <pc:sldChg chg="modNotes">
        <pc:chgData name="Nguyễn Cao Cường" userId="570ba5d0-5c1e-4372-a529-0a99014cb39e" providerId="ADAL" clId="{483E73C5-25EF-4074-AFA3-16BE0C47EEF1}" dt="2024-05-20T16:36:54.033" v="0"/>
        <pc:sldMkLst>
          <pc:docMk/>
          <pc:sldMk cId="2077298678" sldId="1384"/>
        </pc:sldMkLst>
      </pc:sldChg>
      <pc:sldChg chg="modNotes">
        <pc:chgData name="Nguyễn Cao Cường" userId="570ba5d0-5c1e-4372-a529-0a99014cb39e" providerId="ADAL" clId="{483E73C5-25EF-4074-AFA3-16BE0C47EEF1}" dt="2024-05-20T16:36:54.033" v="0"/>
        <pc:sldMkLst>
          <pc:docMk/>
          <pc:sldMk cId="2105206984" sldId="1385"/>
        </pc:sldMkLst>
      </pc:sldChg>
      <pc:sldChg chg="modNotes">
        <pc:chgData name="Nguyễn Cao Cường" userId="570ba5d0-5c1e-4372-a529-0a99014cb39e" providerId="ADAL" clId="{483E73C5-25EF-4074-AFA3-16BE0C47EEF1}" dt="2024-05-20T16:36:54.033" v="0"/>
        <pc:sldMkLst>
          <pc:docMk/>
          <pc:sldMk cId="495367890" sldId="1402"/>
        </pc:sldMkLst>
      </pc:sldChg>
      <pc:sldChg chg="modNotes">
        <pc:chgData name="Nguyễn Cao Cường" userId="570ba5d0-5c1e-4372-a529-0a99014cb39e" providerId="ADAL" clId="{483E73C5-25EF-4074-AFA3-16BE0C47EEF1}" dt="2024-05-20T16:36:54.033" v="0"/>
        <pc:sldMkLst>
          <pc:docMk/>
          <pc:sldMk cId="996214448" sldId="1403"/>
        </pc:sldMkLst>
      </pc:sldChg>
      <pc:sldChg chg="modNotes">
        <pc:chgData name="Nguyễn Cao Cường" userId="570ba5d0-5c1e-4372-a529-0a99014cb39e" providerId="ADAL" clId="{483E73C5-25EF-4074-AFA3-16BE0C47EEF1}" dt="2024-05-20T16:36:54.033" v="0"/>
        <pc:sldMkLst>
          <pc:docMk/>
          <pc:sldMk cId="2926463851" sldId="1404"/>
        </pc:sldMkLst>
      </pc:sldChg>
      <pc:sldChg chg="modNotes">
        <pc:chgData name="Nguyễn Cao Cường" userId="570ba5d0-5c1e-4372-a529-0a99014cb39e" providerId="ADAL" clId="{483E73C5-25EF-4074-AFA3-16BE0C47EEF1}" dt="2024-05-20T16:36:54.033" v="0"/>
        <pc:sldMkLst>
          <pc:docMk/>
          <pc:sldMk cId="4291944754" sldId="1407"/>
        </pc:sldMkLst>
      </pc:sldChg>
      <pc:sldChg chg="modNotes">
        <pc:chgData name="Nguyễn Cao Cường" userId="570ba5d0-5c1e-4372-a529-0a99014cb39e" providerId="ADAL" clId="{483E73C5-25EF-4074-AFA3-16BE0C47EEF1}" dt="2024-05-20T16:36:54.033" v="0"/>
        <pc:sldMkLst>
          <pc:docMk/>
          <pc:sldMk cId="4012369602" sldId="1412"/>
        </pc:sldMkLst>
      </pc:sldChg>
      <pc:sldChg chg="modNotes">
        <pc:chgData name="Nguyễn Cao Cường" userId="570ba5d0-5c1e-4372-a529-0a99014cb39e" providerId="ADAL" clId="{483E73C5-25EF-4074-AFA3-16BE0C47EEF1}" dt="2024-05-20T16:36:54.033" v="0"/>
        <pc:sldMkLst>
          <pc:docMk/>
          <pc:sldMk cId="501933100" sldId="1450"/>
        </pc:sldMkLst>
      </pc:sldChg>
      <pc:sldChg chg="modNotes">
        <pc:chgData name="Nguyễn Cao Cường" userId="570ba5d0-5c1e-4372-a529-0a99014cb39e" providerId="ADAL" clId="{483E73C5-25EF-4074-AFA3-16BE0C47EEF1}" dt="2024-05-20T16:36:54.033" v="0"/>
        <pc:sldMkLst>
          <pc:docMk/>
          <pc:sldMk cId="2994736400" sldId="1458"/>
        </pc:sldMkLst>
      </pc:sldChg>
      <pc:sldChg chg="modNotes">
        <pc:chgData name="Nguyễn Cao Cường" userId="570ba5d0-5c1e-4372-a529-0a99014cb39e" providerId="ADAL" clId="{483E73C5-25EF-4074-AFA3-16BE0C47EEF1}" dt="2024-05-20T16:36:54.033" v="0"/>
        <pc:sldMkLst>
          <pc:docMk/>
          <pc:sldMk cId="1419532216" sldId="1460"/>
        </pc:sldMkLst>
      </pc:sldChg>
      <pc:sldChg chg="modNotes">
        <pc:chgData name="Nguyễn Cao Cường" userId="570ba5d0-5c1e-4372-a529-0a99014cb39e" providerId="ADAL" clId="{483E73C5-25EF-4074-AFA3-16BE0C47EEF1}" dt="2024-05-20T16:36:54.033" v="0"/>
        <pc:sldMkLst>
          <pc:docMk/>
          <pc:sldMk cId="1925996961" sldId="14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2918831" cy="49576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3815763" y="0"/>
            <a:ext cx="2918831" cy="495760"/>
          </a:xfrm>
          <a:prstGeom prst="rect">
            <a:avLst/>
          </a:prstGeom>
        </p:spPr>
        <p:txBody>
          <a:bodyPr vert="horz" lIns="91440" tIns="45720" rIns="91440" bIns="45720" rtlCol="0"/>
          <a:lstStyle>
            <a:lvl1pPr algn="r">
              <a:defRPr sz="1200"/>
            </a:lvl1pPr>
          </a:lstStyle>
          <a:p>
            <a:fld id="{2CB49A8A-77DC-4813-A074-2F5920BD117B}" type="datetimeFigureOut">
              <a:rPr lang="en-US" smtClean="0"/>
              <a:t>6/27/2024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9373732"/>
            <a:ext cx="2918831" cy="49575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3815763" y="9373732"/>
            <a:ext cx="2918831" cy="495758"/>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1"/>
            <a:ext cx="2918831" cy="548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3816932" y="1"/>
            <a:ext cx="2918831" cy="548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55563" y="768350"/>
            <a:ext cx="662463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898102" y="4715422"/>
            <a:ext cx="4939560" cy="4386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9321184"/>
            <a:ext cx="2918831" cy="54830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3816932" y="9321184"/>
            <a:ext cx="2918831" cy="54830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7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0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6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57159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err="1">
                <a:solidFill>
                  <a:schemeClr val="tx1"/>
                </a:solidFill>
                <a:latin typeface="Arial" charset="0"/>
                <a:ea typeface="ＭＳ Ｐゴシック" pitchFamily="-107" charset="-128"/>
                <a:cs typeface="ＭＳ Ｐゴシック" pitchFamily="-107" charset="-128"/>
              </a:rPr>
              <a:t>PR</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a:t>
            </a:r>
            <a:r>
              <a:rPr lang="en-US" sz="1200" kern="1200" baseline="0" dirty="0" err="1">
                <a:solidFill>
                  <a:schemeClr val="tx1"/>
                </a:solidFill>
                <a:latin typeface="Arial" charset="0"/>
                <a:ea typeface="ＭＳ Ｐゴシック" pitchFamily="-107" charset="-128"/>
                <a:cs typeface="ＭＳ Ｐゴシック" pitchFamily="-107" charset="-128"/>
              </a:rPr>
              <a:t>PU</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110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a:t>
            </a:r>
            <a:r>
              <a:rPr lang="en-US" sz="1200" kern="1200" baseline="0">
                <a:solidFill>
                  <a:schemeClr val="tx1"/>
                </a:solidFill>
                <a:latin typeface="Arial" charset="0"/>
                <a:ea typeface="ＭＳ Ｐゴシック" pitchFamily="-107" charset="-128"/>
                <a:cs typeface="ＭＳ Ｐゴシック" pitchFamily="-107" charset="-128"/>
              </a:rPr>
              <a:t>from </a:t>
            </a:r>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20889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shaded boxes labeled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dirty="0">
                <a:solidFill>
                  <a:schemeClr val="tx1"/>
                </a:solidFill>
                <a:effectLst/>
                <a:latin typeface="Arial" charset="0"/>
                <a:ea typeface="ＭＳ Ｐゴシック" pitchFamily="-107" charset="-128"/>
                <a:cs typeface="ＭＳ Ｐゴシック" pitchFamily="-107" charset="-128"/>
              </a:rPr>
              <a:t>salt</a:t>
            </a:r>
            <a:r>
              <a:rPr lang="en-US" sz="1200" kern="1200" dirty="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dirty="0">
                <a:solidFill>
                  <a:schemeClr val="tx1"/>
                </a:solidFill>
                <a:effectLst/>
                <a:latin typeface="Arial" charset="0"/>
                <a:ea typeface="ＭＳ Ｐゴシック" pitchFamily="-107" charset="-128"/>
                <a:cs typeface="ＭＳ Ｐゴシック" pitchFamily="-107" charset="-128"/>
              </a:rPr>
              <a:t>EM </a:t>
            </a:r>
            <a:r>
              <a:rPr lang="en-US" sz="1200" kern="1200" dirty="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dirty="0" err="1">
                <a:solidFill>
                  <a:schemeClr val="tx1"/>
                </a:solidFill>
                <a:effectLst/>
                <a:latin typeface="Arial" charset="0"/>
                <a:ea typeface="ＭＳ Ｐゴシック" pitchFamily="-107" charset="-128"/>
                <a:cs typeface="ＭＳ Ｐゴシック" pitchFamily="-107" charset="-128"/>
              </a:rPr>
              <a:t>mes</a:t>
            </a:r>
            <a:r>
              <a:rPr lang="en-US" sz="1200" kern="1200" dirty="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08985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3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6596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21484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5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8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732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6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4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0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AD40F8E-1D1F-406C-AB6B-9946199239E3}"/>
              </a:ext>
            </a:extLst>
          </p:cNvPr>
          <p:cNvSpPr>
            <a:spLocks noGrp="1" noRot="1" noChangeAspect="1" noChangeArrowheads="1" noTextEdit="1"/>
          </p:cNvSpPr>
          <p:nvPr>
            <p:ph type="sldImg"/>
          </p:nvPr>
        </p:nvSpPr>
        <p:spPr bwMode="auto">
          <a:xfrm>
            <a:off x="55563" y="768350"/>
            <a:ext cx="6624637"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26DFF264-1A19-4247-8119-E8756C148B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39390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4DE27E79-4281-4021-890B-E1997A886B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F2304A-A651-438E-AD90-3BD6AE58299F}" type="slidenum">
              <a:rPr lang="en-GB" altLang="zh-CN">
                <a:latin typeface="Garamond" panose="02020404030301010803" pitchFamily="18" charset="0"/>
              </a:rPr>
              <a:pPr eaLnBrk="1" hangingPunct="1">
                <a:spcBef>
                  <a:spcPct val="0"/>
                </a:spcBef>
              </a:pPr>
              <a:t>36</a:t>
            </a:fld>
            <a:endParaRPr lang="en-GB" altLang="zh-CN">
              <a:latin typeface="Garamond" panose="02020404030301010803" pitchFamily="18" charset="0"/>
            </a:endParaRPr>
          </a:p>
        </p:txBody>
      </p:sp>
      <p:sp>
        <p:nvSpPr>
          <p:cNvPr id="82947" name="Rectangle 1">
            <a:extLst>
              <a:ext uri="{FF2B5EF4-FFF2-40B4-BE49-F238E27FC236}">
                <a16:creationId xmlns:a16="http://schemas.microsoft.com/office/drawing/2014/main" id="{0F70FEBE-7C2E-430C-AE15-DE65926D2C04}"/>
              </a:ext>
            </a:extLst>
          </p:cNvPr>
          <p:cNvSpPr>
            <a:spLocks noGrp="1" noRot="1" noChangeAspect="1" noChangeArrowheads="1" noTextEdit="1"/>
          </p:cNvSpPr>
          <p:nvPr>
            <p:ph type="sldImg"/>
          </p:nvPr>
        </p:nvSpPr>
        <p:spPr bwMode="auto">
          <a:xfrm>
            <a:off x="-1860550" y="998538"/>
            <a:ext cx="8772525" cy="4935537"/>
          </a:xfrm>
          <a:solidFill>
            <a:srgbClr val="FFFFFF"/>
          </a:solidFill>
          <a:ln>
            <a:solidFill>
              <a:srgbClr val="000000"/>
            </a:solidFill>
            <a:miter lim="800000"/>
            <a:headEnd/>
            <a:tailEnd/>
          </a:ln>
        </p:spPr>
      </p:sp>
      <p:sp>
        <p:nvSpPr>
          <p:cNvPr id="82948" name="Rectangle 2">
            <a:extLst>
              <a:ext uri="{FF2B5EF4-FFF2-40B4-BE49-F238E27FC236}">
                <a16:creationId xmlns:a16="http://schemas.microsoft.com/office/drawing/2014/main" id="{49184D0E-1504-4A90-A188-F9D12CB49067}"/>
              </a:ext>
            </a:extLst>
          </p:cNvPr>
          <p:cNvSpPr>
            <a:spLocks noGrp="1" noChangeArrowheads="1"/>
          </p:cNvSpPr>
          <p:nvPr>
            <p:ph type="body" idx="1"/>
          </p:nvPr>
        </p:nvSpPr>
        <p:spPr bwMode="auto">
          <a:xfrm>
            <a:off x="505182" y="6248393"/>
            <a:ext cx="4042628" cy="58028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5</a:t>
            </a:fld>
            <a:endParaRPr lang="de-DE" altLang="en-US"/>
          </a:p>
        </p:txBody>
      </p:sp>
    </p:spTree>
    <p:extLst>
      <p:ext uri="{BB962C8B-B14F-4D97-AF65-F5344CB8AC3E}">
        <p14:creationId xmlns:p14="http://schemas.microsoft.com/office/powerpoint/2010/main" val="2475863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00232D70-AC1B-43E1-9687-0FF4AD8426F5}"/>
              </a:ext>
            </a:extLst>
          </p:cNvPr>
          <p:cNvSpPr txBox="1">
            <a:spLocks noGrp="1" noChangeArrowheads="1"/>
          </p:cNvSpPr>
          <p:nvPr/>
        </p:nvSpPr>
        <p:spPr bwMode="auto">
          <a:xfrm>
            <a:off x="2861530" y="12499069"/>
            <a:ext cx="2189123" cy="65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810E4D0-E086-4D77-98EC-BFDFA8C0283B}" type="slidenum">
              <a:rPr lang="en-GB" altLang="zh-CN" i="0">
                <a:latin typeface="Garamond" panose="02020404030301010803" pitchFamily="18" charset="0"/>
              </a:rPr>
              <a:pPr algn="r" eaLnBrk="1" hangingPunct="1">
                <a:spcBef>
                  <a:spcPct val="0"/>
                </a:spcBef>
              </a:pPr>
              <a:t>37</a:t>
            </a:fld>
            <a:endParaRPr lang="en-GB" altLang="zh-CN" i="0">
              <a:latin typeface="Garamond" panose="02020404030301010803" pitchFamily="18" charset="0"/>
            </a:endParaRPr>
          </a:p>
        </p:txBody>
      </p:sp>
      <p:sp>
        <p:nvSpPr>
          <p:cNvPr id="83971" name="Rectangle 1">
            <a:extLst>
              <a:ext uri="{FF2B5EF4-FFF2-40B4-BE49-F238E27FC236}">
                <a16:creationId xmlns:a16="http://schemas.microsoft.com/office/drawing/2014/main" id="{0128EF32-7B57-47EE-AC6C-03456A5F992D}"/>
              </a:ext>
            </a:extLst>
          </p:cNvPr>
          <p:cNvSpPr>
            <a:spLocks noGrp="1" noRot="1" noChangeAspect="1" noChangeArrowheads="1" noTextEdit="1"/>
          </p:cNvSpPr>
          <p:nvPr>
            <p:ph type="sldImg"/>
          </p:nvPr>
        </p:nvSpPr>
        <p:spPr bwMode="auto">
          <a:xfrm>
            <a:off x="-1860550" y="998538"/>
            <a:ext cx="8772525" cy="4935537"/>
          </a:xfrm>
          <a:solidFill>
            <a:srgbClr val="FFFFFF"/>
          </a:solidFill>
          <a:ln>
            <a:solidFill>
              <a:srgbClr val="000000"/>
            </a:solidFill>
            <a:miter lim="800000"/>
            <a:headEnd/>
            <a:tailEnd/>
          </a:ln>
        </p:spPr>
      </p:sp>
      <p:sp>
        <p:nvSpPr>
          <p:cNvPr id="83972" name="Rectangle 2">
            <a:extLst>
              <a:ext uri="{FF2B5EF4-FFF2-40B4-BE49-F238E27FC236}">
                <a16:creationId xmlns:a16="http://schemas.microsoft.com/office/drawing/2014/main" id="{76B42562-3A7F-4D20-B7CA-449A683E5F6B}"/>
              </a:ext>
            </a:extLst>
          </p:cNvPr>
          <p:cNvSpPr>
            <a:spLocks noGrp="1" noChangeArrowheads="1"/>
          </p:cNvSpPr>
          <p:nvPr>
            <p:ph type="body" idx="1"/>
          </p:nvPr>
        </p:nvSpPr>
        <p:spPr bwMode="auto">
          <a:xfrm>
            <a:off x="505182" y="6248393"/>
            <a:ext cx="4042628" cy="58028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266DC8-D8DB-4400-801A-2C1C96C7C418}"/>
              </a:ext>
            </a:extLst>
          </p:cNvPr>
          <p:cNvSpPr>
            <a:spLocks noGrp="1" noRot="1" noChangeAspect="1" noChangeArrowheads="1" noTextEdit="1"/>
          </p:cNvSpPr>
          <p:nvPr>
            <p:ph type="sldImg"/>
          </p:nvPr>
        </p:nvSpPr>
        <p:spPr bwMode="auto">
          <a:xfrm>
            <a:off x="55563" y="768350"/>
            <a:ext cx="6624637"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963F75D-A892-426A-97D9-42F5DF588D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454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88533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730512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6</a:t>
            </a:fld>
            <a:endParaRPr lang="de-DE" altLang="en-US"/>
          </a:p>
        </p:txBody>
      </p:sp>
    </p:spTree>
    <p:extLst>
      <p:ext uri="{BB962C8B-B14F-4D97-AF65-F5344CB8AC3E}">
        <p14:creationId xmlns:p14="http://schemas.microsoft.com/office/powerpoint/2010/main" val="31619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7613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55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37203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563" y="768350"/>
            <a:ext cx="6624637" cy="3727450"/>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1201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9509"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33104"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72675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dirty="0"/>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dirty="0"/>
          </a:p>
        </p:txBody>
      </p:sp>
    </p:spTree>
    <p:extLst>
      <p:ext uri="{BB962C8B-B14F-4D97-AF65-F5344CB8AC3E}">
        <p14:creationId xmlns:p14="http://schemas.microsoft.com/office/powerpoint/2010/main" val="41456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488"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77367" y="-2186"/>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276123"/>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36693"/>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Week 12: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544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5-2023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NT219–Cryptography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6"/>
          <a:stretch>
            <a:fillRect/>
          </a:stretch>
        </p:blipFill>
        <p:spPr>
          <a:xfrm>
            <a:off x="47329" y="59162"/>
            <a:ext cx="1248139" cy="767197"/>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 id="2147483692" r:id="rId14"/>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1.png"/><Relationship Id="rId4" Type="http://schemas.openxmlformats.org/officeDocument/2006/relationships/image" Target="../media/image301.png"/></Relationships>
</file>

<file path=ppt/slides/_rels/slide1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0.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atatracker.ietf.org/doc/html/rfc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wmf"/><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wmf"/><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wmf"/><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w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4.wmf"/><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4.wmf"/><Relationship Id="rId10" Type="http://schemas.openxmlformats.org/officeDocument/2006/relationships/image" Target="../media/image32.png"/><Relationship Id="rId4" Type="http://schemas.openxmlformats.org/officeDocument/2006/relationships/image" Target="../media/image3.wmf"/><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495600" y="52443"/>
            <a:ext cx="6984775" cy="792162"/>
          </a:xfrm>
        </p:spPr>
        <p:txBody>
          <a:bodyPr/>
          <a:lstStyle/>
          <a:p>
            <a:pPr algn="ctr"/>
            <a:br>
              <a:rPr lang="en-US" dirty="0"/>
            </a:br>
            <a:r>
              <a:rPr lang="en-US" dirty="0"/>
              <a:t> NT219- 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847744" y="2906149"/>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972035" y="865295"/>
            <a:ext cx="676875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en-US" sz="3600" kern="0" dirty="0"/>
              <a:t>Week 12</a:t>
            </a:r>
            <a:r>
              <a:rPr lang="en-GB" altLang="en-US" sz="3600" kern="0" dirty="0"/>
              <a:t>: Digital </a:t>
            </a:r>
            <a:r>
              <a:rPr lang="en-US" altLang="en-US" sz="3600" kern="0" dirty="0"/>
              <a:t>Signature</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647729" y="2655658"/>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4" y="908720"/>
                <a:ext cx="8496944" cy="314175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key length </a:t>
                </a: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anose="02020603050405020304" pitchFamily="18" charset="0"/>
                      </a:rPr>
                      <m:t>𝜆</m:t>
                    </m:r>
                  </m:oMath>
                </a14:m>
                <a:r>
                  <a:rPr lang="en-US" dirty="0">
                    <a:latin typeface="Times New Roman" panose="02020603050405020304" pitchFamily="18" charset="0"/>
                    <a:cs typeface="Times New Roman" panose="02020603050405020304" pitchFamily="18" charset="0"/>
                  </a:rPr>
                  <a:t>-bit prime number</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e>
                        </m:d>
                      </m:e>
                      <m:sup>
                        <m:r>
                          <a:rPr lang="en-US" i="1">
                            <a:latin typeface="Cambria Math" panose="02040503050406030204" pitchFamily="18" charset="0"/>
                            <a:cs typeface="Times New Roman" panose="02020603050405020304" pitchFamily="18" charset="0"/>
                          </a:rPr>
                          <m:t>𝐿</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𝐿</m:t>
                    </m:r>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parameters:</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4" y="908720"/>
                <a:ext cx="8496944" cy="3141758"/>
              </a:xfrm>
              <a:prstGeom prst="rect">
                <a:avLst/>
              </a:prstGeom>
              <a:blipFill>
                <a:blip r:embed="rId3"/>
                <a:stretch>
                  <a:fillRect l="-1508" t="-1942" b="-4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911424" y="4004494"/>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911424" y="4004494"/>
                <a:ext cx="8496944" cy="1418209"/>
              </a:xfrm>
              <a:prstGeom prst="rect">
                <a:avLst/>
              </a:prstGeom>
              <a:blipFill>
                <a:blip r:embed="rId4"/>
                <a:stretch>
                  <a:fillRect l="-1508"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911424" y="540021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911424" y="5400219"/>
                <a:ext cx="8496944" cy="954107"/>
              </a:xfrm>
              <a:prstGeom prst="rect">
                <a:avLst/>
              </a:prstGeom>
              <a:blipFill>
                <a:blip r:embed="rId5"/>
                <a:stretch>
                  <a:fillRect l="-150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29194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8640"/>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23392" y="980729"/>
                <a:ext cx="8496944" cy="5111015"/>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p>
                    </m:sSup>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𝒓</m:t>
                    </m:r>
                    <m:r>
                      <a:rPr lang="en-US" b="1" i="1" dirty="0">
                        <a:latin typeface="Cambria Math" panose="02040503050406030204" pitchFamily="18" charset="0"/>
                      </a:rPr>
                      <m:t>, </m:t>
                    </m:r>
                    <m:r>
                      <a:rPr lang="en-US" b="1" i="1" dirty="0">
                        <a:latin typeface="Cambria Math" panose="02040503050406030204" pitchFamily="18" charset="0"/>
                      </a:rPr>
                      <m:t>𝒔</m:t>
                    </m:r>
                    <m:r>
                      <a:rPr lang="en-US" b="1" i="1" dirty="0">
                        <a:latin typeface="Cambria Math" panose="02040503050406030204" pitchFamily="18" charset="0"/>
                      </a:rPr>
                      <m:t>)</m:t>
                    </m:r>
                  </m:oMath>
                </a14:m>
                <a:endParaRPr lang="en-US" b="1" dirty="0"/>
              </a:p>
              <a:p>
                <a:endParaRPr lang="en-US" b="1" dirty="0"/>
              </a:p>
              <a:p>
                <a:r>
                  <a:rPr lang="en-US" b="1" dirty="0"/>
                  <a:t>Verifying a signature</a:t>
                </a:r>
              </a:p>
              <a:p>
                <a:pPr marL="914400" lvl="1" indent="-457200">
                  <a:buFont typeface="Arial" panose="020B0604020202020204" pitchFamily="34" charset="0"/>
                  <a:buChar char="•"/>
                </a:pPr>
                <a:r>
                  <a:rPr lang="en-US" dirty="0"/>
                  <a:t> 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 </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r>
                      <a:rPr lang="en-US" i="1" dirty="0">
                        <a:latin typeface="Cambria Math" panose="02040503050406030204" pitchFamily="18" charset="0"/>
                      </a:rPr>
                      <m:t>0</m:t>
                    </m:r>
                    <m:r>
                      <a:rPr lang="en-US" i="1" dirty="0">
                        <a:latin typeface="Cambria Math" panose="02040503050406030204" pitchFamily="18" charset="0"/>
                      </a:rPr>
                      <m:t>&lt; </m:t>
                    </m:r>
                    <m:r>
                      <a:rPr lang="en-US" i="1" dirty="0">
                        <a:latin typeface="Cambria Math" panose="02040503050406030204" pitchFamily="18" charset="0"/>
                      </a:rPr>
                      <m:t>𝑟</m:t>
                    </m:r>
                    <m:r>
                      <a:rPr lang="en-US" i="1" dirty="0">
                        <a:latin typeface="Cambria Math" panose="02040503050406030204" pitchFamily="18" charset="0"/>
                      </a:rPr>
                      <m:t> &lt;</m:t>
                    </m:r>
                    <m:r>
                      <a:rPr lang="en-US" i="1" dirty="0">
                        <a:latin typeface="Cambria Math" panose="02040503050406030204" pitchFamily="18" charset="0"/>
                      </a:rPr>
                      <m:t>𝑝</m:t>
                    </m:r>
                    <m:r>
                      <a:rPr lang="en-US" i="1" dirty="0">
                        <a:latin typeface="Cambria Math" panose="02040503050406030204" pitchFamily="18" charset="0"/>
                      </a:rPr>
                      <m:t>, </m:t>
                    </m:r>
                    <m:r>
                      <a:rPr lang="en-US" i="1" dirty="0">
                        <a:latin typeface="Cambria Math" panose="02040503050406030204" pitchFamily="18" charset="0"/>
                      </a:rPr>
                      <m:t>0</m:t>
                    </m:r>
                    <m:r>
                      <a:rPr lang="en-US" i="1" dirty="0">
                        <a:latin typeface="Cambria Math" panose="02040503050406030204" pitchFamily="18" charset="0"/>
                      </a:rPr>
                      <m:t> &lt; </m:t>
                    </m:r>
                    <m:r>
                      <a:rPr lang="en-US" i="1" dirty="0">
                        <a:latin typeface="Cambria Math" panose="02040503050406030204" pitchFamily="18" charset="0"/>
                      </a:rPr>
                      <m:t>𝑠</m:t>
                    </m:r>
                    <m:r>
                      <a:rPr lang="en-US" i="1" dirty="0">
                        <a:latin typeface="Cambria Math" panose="02040503050406030204" pitchFamily="18" charset="0"/>
                      </a:rPr>
                      <m:t> &lt; </m:t>
                    </m:r>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1</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𝑟</m:t>
                        </m:r>
                      </m:e>
                      <m:sup>
                        <m:r>
                          <a:rPr lang="en-US" sz="3000" i="1">
                            <a:latin typeface="Cambria Math" panose="02040503050406030204" pitchFamily="18" charset="0"/>
                          </a:rPr>
                          <m:t>𝑠</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𝐻</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𝑚</m:t>
                                </m:r>
                              </m:e>
                            </m:d>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𝑟</m:t>
                            </m:r>
                          </m:e>
                        </m:d>
                        <m:r>
                          <a:rPr lang="en-US" sz="3200" i="1">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𝑘</m:t>
                            </m:r>
                          </m:e>
                          <m:sup>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1</m:t>
                            </m:r>
                          </m:sup>
                        </m:sSup>
                      </m:sup>
                    </m:sSup>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sup>
                    </m:sSup>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23392" y="980729"/>
                <a:ext cx="8496944" cy="5111015"/>
              </a:xfrm>
              <a:prstGeom prst="rect">
                <a:avLst/>
              </a:prstGeom>
              <a:blipFill>
                <a:blip r:embed="rId3"/>
                <a:stretch>
                  <a:fillRect l="-1435" t="-131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F0ACE77-9E59-4304-9C31-3C12B79811E9}"/>
              </a:ext>
            </a:extLst>
          </p:cNvPr>
          <p:cNvCxnSpPr/>
          <p:nvPr/>
        </p:nvCxnSpPr>
        <p:spPr bwMode="auto">
          <a:xfrm flipV="1">
            <a:off x="5573114"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44CAF3E5-592F-4899-997F-EFC22E7B038B}"/>
              </a:ext>
            </a:extLst>
          </p:cNvPr>
          <p:cNvSpPr txBox="1"/>
          <p:nvPr/>
        </p:nvSpPr>
        <p:spPr>
          <a:xfrm>
            <a:off x="4943873" y="3566422"/>
            <a:ext cx="2077813" cy="523220"/>
          </a:xfrm>
          <a:prstGeom prst="rect">
            <a:avLst/>
          </a:prstGeom>
          <a:noFill/>
        </p:spPr>
        <p:txBody>
          <a:bodyPr wrap="none" rtlCol="0">
            <a:spAutoFit/>
          </a:bodyPr>
          <a:lstStyle/>
          <a:p>
            <a:r>
              <a:rPr lang="en-US"/>
              <a:t>In public key</a:t>
            </a:r>
          </a:p>
        </p:txBody>
      </p:sp>
      <p:cxnSp>
        <p:nvCxnSpPr>
          <p:cNvPr id="9" name="Straight Arrow Connector 8">
            <a:extLst>
              <a:ext uri="{FF2B5EF4-FFF2-40B4-BE49-F238E27FC236}">
                <a16:creationId xmlns:a16="http://schemas.microsoft.com/office/drawing/2014/main" id="{59C6385A-ADF5-4030-87A3-B1F4360A4058}"/>
              </a:ext>
            </a:extLst>
          </p:cNvPr>
          <p:cNvCxnSpPr/>
          <p:nvPr/>
        </p:nvCxnSpPr>
        <p:spPr bwMode="auto">
          <a:xfrm flipV="1">
            <a:off x="7638962"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10" name="TextBox 9">
            <a:extLst>
              <a:ext uri="{FF2B5EF4-FFF2-40B4-BE49-F238E27FC236}">
                <a16:creationId xmlns:a16="http://schemas.microsoft.com/office/drawing/2014/main" id="{4D41F95E-C222-4261-87EF-B5497A833D96}"/>
              </a:ext>
            </a:extLst>
          </p:cNvPr>
          <p:cNvSpPr txBox="1"/>
          <p:nvPr/>
        </p:nvSpPr>
        <p:spPr>
          <a:xfrm>
            <a:off x="7226870" y="3577372"/>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472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solidFill>
                  <a:srgbClr val="FF0000"/>
                </a:solidFill>
              </a:rPr>
              <a:t>Schnorr</a:t>
            </a:r>
            <a:r>
              <a:rPr lang="en-US" dirty="0">
                <a:solidFill>
                  <a:srgbClr val="FF0000"/>
                </a:solidFill>
              </a:rPr>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94199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95400" y="883836"/>
                <a:ext cx="8496944" cy="279089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14:m>
                  <m:oMath xmlns:m="http://schemas.openxmlformats.org/officeDocument/2006/math">
                    <m:r>
                      <m:rPr>
                        <m:sty m:val="p"/>
                      </m:rPr>
                      <a:rPr lang="en-US">
                        <a:latin typeface="Cambria Math" panose="02040503050406030204" pitchFamily="18" charset="0"/>
                        <a:cs typeface="Times New Roman" panose="02020603050405020304" pitchFamily="18" charset="0"/>
                      </a:rPr>
                      <m:t>prime</m:t>
                    </m:r>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numbers</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oMath>
                </a14:m>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where</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𝑞𝑟</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1</m:t>
                    </m:r>
                  </m:oMath>
                </a14:m>
                <a:endParaRPr lang="en-US"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m:oMathPara>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Public parameters</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𝒒</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5400" y="883836"/>
                <a:ext cx="8496944" cy="2790892"/>
              </a:xfrm>
              <a:prstGeom prst="rect">
                <a:avLst/>
              </a:prstGeom>
              <a:blipFill>
                <a:blip r:embed="rId3"/>
                <a:stretch>
                  <a:fillRect l="-1435" t="-2402" b="-3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697142" y="3815927"/>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697142" y="3815927"/>
                <a:ext cx="8496944" cy="1418209"/>
              </a:xfrm>
              <a:prstGeom prst="rect">
                <a:avLst/>
              </a:prstGeom>
              <a:blipFill>
                <a:blip r:embed="rId4"/>
                <a:stretch>
                  <a:fillRect l="-1435"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706361" y="536086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706361" y="5360869"/>
                <a:ext cx="8496944" cy="954107"/>
              </a:xfrm>
              <a:prstGeom prst="rect">
                <a:avLst/>
              </a:prstGeom>
              <a:blipFill>
                <a:blip r:embed="rId5"/>
                <a:stretch>
                  <a:fillRect l="-1506" t="-6369" b="-16561"/>
                </a:stretch>
              </a:blipFill>
            </p:spPr>
            <p:txBody>
              <a:bodyPr/>
              <a:lstStyle/>
              <a:p>
                <a:r>
                  <a:rPr lang="en-US">
                    <a:noFill/>
                  </a:rPr>
                  <a:t> </a:t>
                </a:r>
              </a:p>
            </p:txBody>
          </p:sp>
        </mc:Fallback>
      </mc:AlternateContent>
    </p:spTree>
    <p:extLst>
      <p:ext uri="{BB962C8B-B14F-4D97-AF65-F5344CB8AC3E}">
        <p14:creationId xmlns:p14="http://schemas.microsoft.com/office/powerpoint/2010/main" val="12467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872778" y="892109"/>
                <a:ext cx="9903742" cy="5096203"/>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r>
                      <a:rPr lang="en-US" b="0" i="1" smtClean="0">
                        <a:latin typeface="Cambria Math" panose="02040503050406030204" pitchFamily="18" charset="0"/>
                        <a:cs typeface="Times New Roman" panose="02020603050405020304" pitchFamily="18" charset="0"/>
                      </a:rPr>
                      <m:t>=</m:t>
                    </m:r>
                  </m:oMath>
                </a14:m>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𝒔</m:t>
                    </m:r>
                    <m:r>
                      <a:rPr lang="en-US" b="1" i="1" dirty="0">
                        <a:latin typeface="Cambria Math" panose="02040503050406030204" pitchFamily="18" charset="0"/>
                      </a:rPr>
                      <m:t>,</m:t>
                    </m:r>
                    <m:r>
                      <a:rPr lang="en-US" b="1" i="1" dirty="0">
                        <a:latin typeface="Cambria Math" panose="02040503050406030204" pitchFamily="18" charset="0"/>
                      </a:rPr>
                      <m:t>𝒆</m:t>
                    </m:r>
                    <m:r>
                      <a:rPr lang="en-US" b="1" i="1" dirty="0">
                        <a:latin typeface="Cambria Math" panose="02040503050406030204" pitchFamily="18" charset="0"/>
                      </a:rPr>
                      <m:t>)</m:t>
                    </m:r>
                  </m:oMath>
                </a14:m>
                <a:endParaRPr lang="en-US" b="1"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𝑒</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𝑠</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200" i="1">
                            <a:latin typeface="Cambria Math" panose="02040503050406030204" pitchFamily="18" charset="0"/>
                            <a:cs typeface="Times New Roman" panose="02020603050405020304" pitchFamily="18" charset="0"/>
                          </a:rPr>
                          <m:t>𝑘</m:t>
                        </m:r>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𝑒</m:t>
                        </m:r>
                        <m:r>
                          <m:rPr>
                            <m:nor/>
                          </m:rPr>
                          <a:rPr lang="en-US" sz="3200" dirty="0">
                            <a:latin typeface="Times New Roman" panose="02020603050405020304" pitchFamily="18" charset="0"/>
                            <a:cs typeface="Times New Roman" panose="02020603050405020304" pitchFamily="18" charset="0"/>
                          </a:rPr>
                          <m:t> </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i="1">
                        <a:latin typeface="Cambria Math" panose="02040503050406030204" pitchFamily="18" charset="0"/>
                      </a:rPr>
                      <m:t> </m:t>
                    </m:r>
                    <m:r>
                      <a:rPr lang="en-US" sz="3000" i="1">
                        <a:latin typeface="Cambria Math" panose="02040503050406030204" pitchFamily="18" charset="0"/>
                      </a:rPr>
                      <m:t>𝑝</m:t>
                    </m:r>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𝑘</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𝑣</m:t>
                        </m:r>
                      </m:sub>
                    </m:sSub>
                  </m:oMath>
                </a14:m>
                <a:endParaRPr lang="en-US" sz="3000" i="1" dirty="0"/>
              </a:p>
              <a:p>
                <a:pPr marL="914400" lvl="1" indent="-457200">
                  <a:buFont typeface="Arial" panose="020B0604020202020204" pitchFamily="34" charset="0"/>
                  <a:buChar char="•"/>
                </a:pPr>
                <a:r>
                  <a:rPr lang="en-US" sz="3000" dirty="0"/>
                  <a:t>Verify</a:t>
                </a:r>
                <a:r>
                  <a:rPr lang="en-US" sz="3000" i="1" dirty="0"/>
                  <a:t> </a:t>
                </a:r>
                <a14:m>
                  <m:oMath xmlns:m="http://schemas.openxmlformats.org/officeDocument/2006/math">
                    <m:r>
                      <a:rPr lang="en-US" sz="3000" i="1">
                        <a:solidFill>
                          <a:schemeClr val="accent2"/>
                        </a:solidFill>
                        <a:latin typeface="Cambria Math" panose="02040503050406030204" pitchFamily="18" charset="0"/>
                      </a:rPr>
                      <m:t>𝑒</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𝑟</m:t>
                    </m:r>
                    <m:r>
                      <a:rPr lang="en-US" sz="3000" i="1">
                        <a:solidFill>
                          <a:schemeClr val="accent2"/>
                        </a:solidFill>
                        <a:latin typeface="Cambria Math" panose="02040503050406030204" pitchFamily="18" charset="0"/>
                      </a:rPr>
                      <m:t>|</m:t>
                    </m:r>
                    <m:d>
                      <m:dPr>
                        <m:begChr m:val="|"/>
                        <m:ctrlPr>
                          <a:rPr lang="en-US" sz="3000" i="1">
                            <a:solidFill>
                              <a:schemeClr val="accent2"/>
                            </a:solidFill>
                            <a:latin typeface="Cambria Math" panose="02040503050406030204" pitchFamily="18" charset="0"/>
                          </a:rPr>
                        </m:ctrlPr>
                      </m:dPr>
                      <m:e>
                        <m:r>
                          <a:rPr lang="en-US" sz="3000" i="1">
                            <a:solidFill>
                              <a:schemeClr val="accent2"/>
                            </a:solidFill>
                            <a:latin typeface="Cambria Math" panose="02040503050406030204" pitchFamily="18" charset="0"/>
                          </a:rPr>
                          <m:t>𝑚</m:t>
                        </m:r>
                      </m:e>
                    </m:d>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sSub>
                      <m:sSubPr>
                        <m:ctrlPr>
                          <a:rPr lang="en-US" sz="3000" i="1">
                            <a:solidFill>
                              <a:schemeClr val="accent2"/>
                            </a:solidFill>
                            <a:latin typeface="Cambria Math" panose="02040503050406030204" pitchFamily="18" charset="0"/>
                          </a:rPr>
                        </m:ctrlPr>
                      </m:sSubPr>
                      <m:e>
                        <m:r>
                          <a:rPr lang="en-US" sz="3000" i="1">
                            <a:solidFill>
                              <a:schemeClr val="accent2"/>
                            </a:solidFill>
                            <a:latin typeface="Cambria Math" panose="02040503050406030204" pitchFamily="18" charset="0"/>
                          </a:rPr>
                          <m:t>𝑟</m:t>
                        </m:r>
                      </m:e>
                      <m:sub>
                        <m:r>
                          <a:rPr lang="en-US" sz="3000" i="1">
                            <a:solidFill>
                              <a:schemeClr val="accent2"/>
                            </a:solidFill>
                            <a:latin typeface="Cambria Math" panose="02040503050406030204" pitchFamily="18" charset="0"/>
                          </a:rPr>
                          <m:t>𝑣</m:t>
                        </m:r>
                      </m:sub>
                    </m:sSub>
                    <m:r>
                      <a:rPr lang="en-US" sz="3000" i="1">
                        <a:solidFill>
                          <a:schemeClr val="accent2"/>
                        </a:solidFill>
                        <a:latin typeface="Cambria Math" panose="02040503050406030204" pitchFamily="18" charset="0"/>
                      </a:rPr>
                      <m:t>||</m:t>
                    </m:r>
                    <m:sSup>
                      <m:sSupPr>
                        <m:ctrlPr>
                          <a:rPr lang="en-US" sz="3000" i="1">
                            <a:solidFill>
                              <a:schemeClr val="accent2"/>
                            </a:solidFill>
                            <a:latin typeface="Cambria Math" panose="02040503050406030204" pitchFamily="18" charset="0"/>
                          </a:rPr>
                        </m:ctrlPr>
                      </m:sSupPr>
                      <m:e>
                        <m:r>
                          <a:rPr lang="en-US" sz="3000" i="1">
                            <a:solidFill>
                              <a:schemeClr val="accent2"/>
                            </a:solidFill>
                            <a:latin typeface="Cambria Math" panose="02040503050406030204" pitchFamily="18" charset="0"/>
                          </a:rPr>
                          <m:t>𝑚</m:t>
                        </m:r>
                      </m:e>
                      <m:sup>
                        <m:r>
                          <a:rPr lang="en-US" sz="3000" i="1">
                            <a:solidFill>
                              <a:schemeClr val="accent2"/>
                            </a:solidFill>
                            <a:latin typeface="Cambria Math" panose="02040503050406030204" pitchFamily="18" charset="0"/>
                          </a:rPr>
                          <m:t>′</m:t>
                        </m:r>
                      </m:sup>
                    </m:sSup>
                    <m:r>
                      <a:rPr lang="en-US" sz="3000" i="1">
                        <a:solidFill>
                          <a:schemeClr val="accent2"/>
                        </a:solidFill>
                        <a:latin typeface="Cambria Math" panose="02040503050406030204" pitchFamily="18" charset="0"/>
                      </a:rPr>
                      <m:t>)</m:t>
                    </m:r>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872778" y="892109"/>
                <a:ext cx="9903742" cy="5096203"/>
              </a:xfrm>
              <a:prstGeom prst="rect">
                <a:avLst/>
              </a:prstGeom>
              <a:blipFill>
                <a:blip r:embed="rId3"/>
                <a:stretch>
                  <a:fillRect l="-1231" t="-1196" b="-275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004884D-5589-431D-866D-388B5B79754C}"/>
              </a:ext>
            </a:extLst>
          </p:cNvPr>
          <p:cNvCxnSpPr/>
          <p:nvPr/>
        </p:nvCxnSpPr>
        <p:spPr bwMode="auto">
          <a:xfrm flipV="1">
            <a:off x="6550990"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5" name="TextBox 4">
            <a:extLst>
              <a:ext uri="{FF2B5EF4-FFF2-40B4-BE49-F238E27FC236}">
                <a16:creationId xmlns:a16="http://schemas.microsoft.com/office/drawing/2014/main" id="{3F8E522B-12DD-4CBA-B342-99C940E2ED9B}"/>
              </a:ext>
            </a:extLst>
          </p:cNvPr>
          <p:cNvSpPr txBox="1"/>
          <p:nvPr/>
        </p:nvSpPr>
        <p:spPr>
          <a:xfrm>
            <a:off x="7464090" y="3091824"/>
            <a:ext cx="2077813" cy="523220"/>
          </a:xfrm>
          <a:prstGeom prst="rect">
            <a:avLst/>
          </a:prstGeom>
          <a:noFill/>
        </p:spPr>
        <p:txBody>
          <a:bodyPr wrap="none" rtlCol="0">
            <a:spAutoFit/>
          </a:bodyPr>
          <a:lstStyle/>
          <a:p>
            <a:r>
              <a:rPr lang="en-US"/>
              <a:t>In public key</a:t>
            </a:r>
          </a:p>
        </p:txBody>
      </p:sp>
      <p:cxnSp>
        <p:nvCxnSpPr>
          <p:cNvPr id="6" name="Straight Arrow Connector 5">
            <a:extLst>
              <a:ext uri="{FF2B5EF4-FFF2-40B4-BE49-F238E27FC236}">
                <a16:creationId xmlns:a16="http://schemas.microsoft.com/office/drawing/2014/main" id="{FEC4DFBC-197D-4449-83F2-FDE4EBCF1042}"/>
              </a:ext>
            </a:extLst>
          </p:cNvPr>
          <p:cNvCxnSpPr/>
          <p:nvPr/>
        </p:nvCxnSpPr>
        <p:spPr bwMode="auto">
          <a:xfrm flipV="1">
            <a:off x="7500538"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7AFF1286-5C43-4475-87A6-20DA059DE885}"/>
              </a:ext>
            </a:extLst>
          </p:cNvPr>
          <p:cNvSpPr txBox="1"/>
          <p:nvPr/>
        </p:nvSpPr>
        <p:spPr>
          <a:xfrm>
            <a:off x="5787755" y="3111564"/>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91250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27447" y="0"/>
            <a:ext cx="8654109"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31404" y="792088"/>
            <a:ext cx="975708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solidFill>
                  <a:srgbClr val="FF0000"/>
                </a:solidFill>
              </a:rPr>
              <a:t>NIST digital signature schemes</a:t>
            </a:r>
          </a:p>
          <a:p>
            <a:pPr lvl="1" eaLnBrk="1" hangingPunct="1">
              <a:spcBef>
                <a:spcPct val="25000"/>
              </a:spcBef>
            </a:pPr>
            <a:r>
              <a:rPr lang="en-US">
                <a:solidFill>
                  <a:srgbClr val="FF0000"/>
                </a:solidFill>
              </a:rPr>
              <a:t>RSASSA-PKCS, RSASSA-PSS</a:t>
            </a:r>
          </a:p>
          <a:p>
            <a:pPr lvl="1" eaLnBrk="1" hangingPunct="1">
              <a:spcBef>
                <a:spcPct val="25000"/>
              </a:spcBef>
            </a:pPr>
            <a:r>
              <a:rPr lang="en-US">
                <a:solidFill>
                  <a:srgbClr val="FF0000"/>
                </a:solidFill>
              </a:rPr>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65555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60648"/>
            <a:ext cx="8229600" cy="550652"/>
          </a:xfrm>
        </p:spPr>
        <p:txBody>
          <a:bodyPr wrap="square">
            <a:noAutofit/>
          </a:bodyPr>
          <a:lstStyle/>
          <a:p>
            <a:r>
              <a:rPr lang="en-US" altLang="en-US" sz="3600" spc="-450" dirty="0">
                <a:ea typeface="ヒラギノ角ゴ Pro W3" charset="-128"/>
              </a:rPr>
              <a:t>N I S </a:t>
            </a:r>
            <a:r>
              <a:rPr lang="en-US" altLang="en-US" sz="3600" dirty="0">
                <a:ea typeface="ヒラギノ角ゴ Pro W3" charset="-128"/>
              </a:rPr>
              <a:t>T Digital Signature Algorithm</a:t>
            </a:r>
            <a:endParaRPr lang="en-US" dirty="0"/>
          </a:p>
        </p:txBody>
      </p:sp>
      <p:sp>
        <p:nvSpPr>
          <p:cNvPr id="4" name="Content Placeholder 3"/>
          <p:cNvSpPr>
            <a:spLocks noGrp="1"/>
          </p:cNvSpPr>
          <p:nvPr>
            <p:ph idx="1"/>
          </p:nvPr>
        </p:nvSpPr>
        <p:spPr>
          <a:xfrm>
            <a:off x="623392" y="1052736"/>
            <a:ext cx="10385537" cy="2661312"/>
          </a:xfrm>
        </p:spPr>
        <p:txBody>
          <a:bodyPr/>
          <a:lstStyle/>
          <a:p>
            <a:r>
              <a:rPr lang="en-AU" sz="2400" dirty="0"/>
              <a:t>Published by </a:t>
            </a:r>
            <a:r>
              <a:rPr lang="en-AU" sz="2400" spc="-350" dirty="0"/>
              <a:t>N I S </a:t>
            </a:r>
            <a:r>
              <a:rPr lang="en-AU" sz="2400" dirty="0"/>
              <a:t>T as Federal Information Processing Standard </a:t>
            </a:r>
            <a:r>
              <a:rPr lang="en-AU" sz="2400" spc="-350" dirty="0"/>
              <a:t>F I P </a:t>
            </a:r>
            <a:r>
              <a:rPr lang="en-AU" sz="2400"/>
              <a:t>S 186 (1994)</a:t>
            </a:r>
          </a:p>
          <a:p>
            <a:pPr lvl="1"/>
            <a:r>
              <a:rPr lang="en-AU" sz="2400"/>
              <a:t>https://nvlpubs.nist.gov/nistpubs/Legacy/FIPS/fipspub186.pdf</a:t>
            </a:r>
            <a:endParaRPr lang="en-AU" sz="2400" dirty="0"/>
          </a:p>
          <a:p>
            <a:pPr lvl="1"/>
            <a:r>
              <a:rPr lang="en-AU" sz="2400"/>
              <a:t>Makes use of the Secure Hash Algorithm (</a:t>
            </a:r>
            <a:r>
              <a:rPr lang="en-AU" sz="2400" spc="-350"/>
              <a:t>S H </a:t>
            </a:r>
            <a:r>
              <a:rPr lang="en-AU" sz="2400"/>
              <a:t>A)</a:t>
            </a:r>
          </a:p>
          <a:p>
            <a:r>
              <a:rPr lang="en-AU" sz="2400"/>
              <a:t>The </a:t>
            </a:r>
            <a:r>
              <a:rPr lang="en-AU" sz="2400" dirty="0"/>
              <a:t>latest version, </a:t>
            </a:r>
            <a:r>
              <a:rPr lang="en-AU" sz="2400" spc="-350" dirty="0"/>
              <a:t>F I P </a:t>
            </a:r>
            <a:r>
              <a:rPr lang="en-AU" sz="2400" dirty="0"/>
              <a:t>S 186-4 (2013)</a:t>
            </a:r>
          </a:p>
          <a:p>
            <a:pPr lvl="1" indent="-342900"/>
            <a:r>
              <a:rPr lang="en-AU" sz="2400" dirty="0"/>
              <a:t>https://nvlpubs.nist.gov/nistpubs/FIPS/NIST.FIPS.186-4</a:t>
            </a:r>
            <a:r>
              <a:rPr lang="en-AU" sz="2400"/>
              <a:t>.pdf</a:t>
            </a:r>
          </a:p>
          <a:p>
            <a:r>
              <a:rPr lang="en-AU" sz="2400"/>
              <a:t>Current version </a:t>
            </a:r>
            <a:r>
              <a:rPr lang="en-AU" sz="2400" spc="-350"/>
              <a:t>F I P </a:t>
            </a:r>
            <a:r>
              <a:rPr lang="en-AU" sz="2400"/>
              <a:t>S 186-5 (2023)</a:t>
            </a:r>
          </a:p>
          <a:p>
            <a:pPr lvl="1"/>
            <a:r>
              <a:rPr lang="en-AU" sz="2400"/>
              <a:t>https://csrc.nist.gov/publications/detail/fips/186/5/final</a:t>
            </a:r>
          </a:p>
          <a:p>
            <a:endParaRPr lang="en-AU" sz="2400" dirty="0"/>
          </a:p>
        </p:txBody>
      </p:sp>
    </p:spTree>
    <p:extLst>
      <p:ext uri="{BB962C8B-B14F-4D97-AF65-F5344CB8AC3E}">
        <p14:creationId xmlns:p14="http://schemas.microsoft.com/office/powerpoint/2010/main" val="37750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79" y="-94132"/>
            <a:ext cx="8229600" cy="1097280"/>
          </a:xfrm>
        </p:spPr>
        <p:txBody>
          <a:bodyPr wrap="square">
            <a:noAutofit/>
          </a:bodyPr>
          <a:lstStyle/>
          <a:p>
            <a:r>
              <a:rPr lang="en-US" altLang="en-US" sz="3600" dirty="0">
                <a:ea typeface="ヒラギノ角ゴ Pro W3" charset="-128"/>
              </a:rPr>
              <a:t>Two Approaches to Digital Signatures</a:t>
            </a:r>
            <a:endParaRPr lang="en-US" dirty="0"/>
          </a:p>
        </p:txBody>
      </p:sp>
      <p:pic>
        <p:nvPicPr>
          <p:cNvPr id="7" name="Picture 2" descr="1. R S A approach: M passes through H then E, with input P R sub a, with output joining M to get M plus E(P R sub a, H(M)). M then goes through H while E goes through D, with input P U sub a, with outputs compared.&#10;2. D S A approach: M passes through H then Sig, with inputs k, P U sub G, and P R sub a. Output from Sig joins M to get M plus s and r. M then goes through H with output to V e r, with input s , r, P U sub G, and P U sub g. Output V e r is compared to r.&#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983432" y="1003148"/>
            <a:ext cx="9649071" cy="530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BF807D-6333-4830-8244-AF6DEA8449DD}"/>
                  </a:ext>
                </a:extLst>
              </p:cNvPr>
              <p:cNvSpPr txBox="1"/>
              <p:nvPr/>
            </p:nvSpPr>
            <p:spPr>
              <a:xfrm>
                <a:off x="8112225" y="3196602"/>
                <a:ext cx="2795509" cy="556434"/>
              </a:xfrm>
              <a:prstGeom prst="rect">
                <a:avLst/>
              </a:prstGeom>
              <a:noFill/>
            </p:spPr>
            <p:txBody>
              <a:bodyPr wrap="none" rtlCol="0">
                <a:spAutoFit/>
              </a:bodyPr>
              <a:lstStyle/>
              <a:p>
                <a:pPr marL="457200" indent="-457200">
                  <a:buFont typeface="Arial" panose="020B0604020202020204" pitchFamily="34" charset="0"/>
                  <a:buChar char="•"/>
                </a:pPr>
                <a:r>
                  <a:rPr lang="en-US"/>
                  <a:t>Finite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a:t> </a:t>
                </a:r>
              </a:p>
            </p:txBody>
          </p:sp>
        </mc:Choice>
        <mc:Fallback xmlns="">
          <p:sp>
            <p:nvSpPr>
              <p:cNvPr id="3" name="TextBox 2">
                <a:extLst>
                  <a:ext uri="{FF2B5EF4-FFF2-40B4-BE49-F238E27FC236}">
                    <a16:creationId xmlns:a16="http://schemas.microsoft.com/office/drawing/2014/main" id="{85BF807D-6333-4830-8244-AF6DEA8449DD}"/>
                  </a:ext>
                </a:extLst>
              </p:cNvPr>
              <p:cNvSpPr txBox="1">
                <a:spLocks noRot="1" noChangeAspect="1" noMove="1" noResize="1" noEditPoints="1" noAdjustHandles="1" noChangeArrowheads="1" noChangeShapeType="1" noTextEdit="1"/>
              </p:cNvSpPr>
              <p:nvPr/>
            </p:nvSpPr>
            <p:spPr>
              <a:xfrm>
                <a:off x="8112225" y="3196602"/>
                <a:ext cx="2795509" cy="556434"/>
              </a:xfrm>
              <a:prstGeom prst="rect">
                <a:avLst/>
              </a:prstGeom>
              <a:blipFill>
                <a:blip r:embed="rId4"/>
                <a:stretch>
                  <a:fillRect l="-3930" t="-10870" b="-22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BA177C-7016-48E2-BDB8-36F6B27B1D29}"/>
                  </a:ext>
                </a:extLst>
              </p:cNvPr>
              <p:cNvSpPr txBox="1"/>
              <p:nvPr/>
            </p:nvSpPr>
            <p:spPr>
              <a:xfrm>
                <a:off x="8112225" y="3592646"/>
                <a:ext cx="2334293" cy="523220"/>
              </a:xfrm>
              <a:prstGeom prst="rect">
                <a:avLst/>
              </a:prstGeom>
              <a:noFill/>
            </p:spPr>
            <p:txBody>
              <a:bodyPr wrap="none" rtlCol="0">
                <a:spAutoFit/>
              </a:bodyPr>
              <a:lstStyle/>
              <a:p>
                <a:pPr marL="457200" indent="-457200">
                  <a:buFont typeface="Arial" panose="020B0604020202020204" pitchFamily="34" charset="0"/>
                  <a:buChar char="•"/>
                </a:pPr>
                <a:r>
                  <a:rPr lang="en-US"/>
                  <a:t>G</a:t>
                </a:r>
                <a14:m>
                  <m:oMath xmlns:m="http://schemas.openxmlformats.org/officeDocument/2006/math">
                    <m:r>
                      <m:rPr>
                        <m:sty m:val="p"/>
                      </m:rPr>
                      <a:rPr lang="en-US">
                        <a:latin typeface="Cambria Math" panose="02040503050406030204" pitchFamily="18" charset="0"/>
                      </a:rPr>
                      <m:t>roup</m:t>
                    </m:r>
                    <m:r>
                      <a:rPr lang="en-US">
                        <a:latin typeface="Cambria Math" panose="02040503050406030204" pitchFamily="18" charset="0"/>
                      </a:rPr>
                      <m:t> </m:t>
                    </m:r>
                    <m:r>
                      <m:rPr>
                        <m:sty m:val="p"/>
                      </m:rPr>
                      <a:rPr lang="en-US">
                        <a:latin typeface="Cambria Math" panose="02040503050406030204" pitchFamily="18" charset="0"/>
                      </a:rPr>
                      <m:t>ECC</m:t>
                    </m:r>
                  </m:oMath>
                </a14:m>
                <a:endParaRPr lang="en-US"/>
              </a:p>
            </p:txBody>
          </p:sp>
        </mc:Choice>
        <mc:Fallback xmlns="">
          <p:sp>
            <p:nvSpPr>
              <p:cNvPr id="5" name="TextBox 4">
                <a:extLst>
                  <a:ext uri="{FF2B5EF4-FFF2-40B4-BE49-F238E27FC236}">
                    <a16:creationId xmlns:a16="http://schemas.microsoft.com/office/drawing/2014/main" id="{38BA177C-7016-48E2-BDB8-36F6B27B1D29}"/>
                  </a:ext>
                </a:extLst>
              </p:cNvPr>
              <p:cNvSpPr txBox="1">
                <a:spLocks noRot="1" noChangeAspect="1" noMove="1" noResize="1" noEditPoints="1" noAdjustHandles="1" noChangeArrowheads="1" noChangeShapeType="1" noTextEdit="1"/>
              </p:cNvSpPr>
              <p:nvPr/>
            </p:nvSpPr>
            <p:spPr>
              <a:xfrm>
                <a:off x="8112225" y="3592646"/>
                <a:ext cx="2334293" cy="523220"/>
              </a:xfrm>
              <a:prstGeom prst="rect">
                <a:avLst/>
              </a:prstGeom>
              <a:blipFill>
                <a:blip r:embed="rId5"/>
                <a:stretch>
                  <a:fillRect l="-4700"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322599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415480" y="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335360" y="1491952"/>
                <a:ext cx="11856640" cy="5105400"/>
              </a:xfrm>
            </p:spPr>
            <p:txBody>
              <a:bodyPr/>
              <a:lstStyle/>
              <a:p>
                <a:r>
                  <a:rPr lang="en-US" altLang="en-US" dirty="0">
                    <a:sym typeface="Symbol" panose="05050102010706020507" pitchFamily="18" charset="2"/>
                  </a:rPr>
                  <a:t>Public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𝑛</m:t>
                    </m:r>
                    <m:r>
                      <a:rPr lang="en-US" altLang="en-US" i="1" dirty="0" err="1">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private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𝑑</m:t>
                    </m:r>
                  </m:oMath>
                </a14:m>
                <a:endParaRPr lang="en-US" altLang="en-US" dirty="0">
                  <a:sym typeface="Symbol" panose="05050102010706020507" pitchFamily="18" charset="2"/>
                </a:endParaRPr>
              </a:p>
              <a:p>
                <a:r>
                  <a:rPr lang="en-US" altLang="en-US" dirty="0">
                    <a:sym typeface="Symbol" panose="05050102010706020507" pitchFamily="18" charset="2"/>
                  </a:rPr>
                  <a:t>To sign message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dirty="0" smtClean="0">
                        <a:latin typeface="Cambria Math" panose="02040503050406030204" pitchFamily="18" charset="0"/>
                        <a:sym typeface="Symbol" panose="05050102010706020507" pitchFamily="18" charset="2"/>
                      </a:rPr>
                      <m:t> = </m:t>
                    </m:r>
                    <m:r>
                      <a:rPr lang="en-US" altLang="en-US" i="1" dirty="0" smtClean="0">
                        <a:latin typeface="Cambria Math" panose="02040503050406030204" pitchFamily="18" charset="0"/>
                        <a:sym typeface="Symbol" panose="05050102010706020507" pitchFamily="18" charset="2"/>
                      </a:rPr>
                      <m:t>h</m:t>
                    </m:r>
                    <m:r>
                      <a:rPr lang="en-US" altLang="en-US" i="1" dirty="0" smtClean="0">
                        <a:latin typeface="Cambria Math" panose="02040503050406030204" pitchFamily="18" charset="0"/>
                        <a:sym typeface="Symbol" panose="05050102010706020507" pitchFamily="18" charset="2"/>
                      </a:rPr>
                      <m:t>𝑎𝑠</m:t>
                    </m:r>
                    <m:r>
                      <a:rPr lang="en-US" altLang="en-US" i="1" dirty="0" smtClean="0">
                        <a:latin typeface="Cambria Math" panose="02040503050406030204" pitchFamily="18" charset="0"/>
                        <a:sym typeface="Symbol" panose="05050102010706020507" pitchFamily="18" charset="2"/>
                      </a:rPr>
                      <m:t>h</m:t>
                    </m:r>
                    <m:r>
                      <a:rPr lang="en-US" altLang="en-US" i="1" dirty="0" smtClean="0">
                        <a:latin typeface="Cambria Math" panose="02040503050406030204" pitchFamily="18" charset="0"/>
                        <a:sym typeface="Symbol" panose="05050102010706020507" pitchFamily="18" charset="2"/>
                      </a:rPr>
                      <m:t>(</m:t>
                    </m:r>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𝑚𝑜𝑑</m:t>
                    </m:r>
                    <m:r>
                      <a:rPr lang="en-US" altLang="en-US" i="1" dirty="0" smtClean="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𝑛</m:t>
                    </m:r>
                  </m:oMath>
                </a14:m>
                <a:endParaRPr lang="en-US" altLang="en-US" dirty="0">
                  <a:sym typeface="Symbol" panose="05050102010706020507" pitchFamily="18" charset="2"/>
                </a:endParaRPr>
              </a:p>
              <a:p>
                <a:pPr lvl="1"/>
                <a:r>
                  <a:rPr lang="en-US" altLang="en-US" dirty="0">
                    <a:sym typeface="Symbol" panose="05050102010706020507" pitchFamily="18" charset="2"/>
                  </a:rPr>
                  <a:t>Signing and encryption are the same mathematical operation in RSA</a:t>
                </a:r>
              </a:p>
              <a:p>
                <a:r>
                  <a:rPr lang="en-US" altLang="en-US" dirty="0">
                    <a:sym typeface="Symbol" panose="05050102010706020507" pitchFamily="18" charset="2"/>
                  </a:rPr>
                  <a:t>To verify signature s on message m’:   </a:t>
                </a:r>
              </a:p>
              <a:p>
                <a:pPr>
                  <a:buNone/>
                </a:pPr>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𝑎𝑠</m:t>
                    </m:r>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𝑎𝑠</m:t>
                    </m:r>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 = </a:t>
                </a:r>
                <a14:m>
                  <m:oMath xmlns:m="http://schemas.openxmlformats.org/officeDocument/2006/math">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𝑎𝑠</m:t>
                    </m:r>
                    <m:r>
                      <a:rPr lang="en-US" altLang="en-US" i="1" dirty="0">
                        <a:latin typeface="Cambria Math" panose="02040503050406030204" pitchFamily="18" charset="0"/>
                        <a:sym typeface="Symbol" panose="05050102010706020507" pitchFamily="18" charset="2"/>
                      </a:rPr>
                      <m:t>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m:t>
                    </m:r>
                  </m:oMath>
                </a14:m>
                <a:endParaRPr lang="en-US" altLang="en-US" dirty="0">
                  <a:sym typeface="Symbol" panose="05050102010706020507" pitchFamily="18" charset="2"/>
                </a:endParaRPr>
              </a:p>
              <a:p>
                <a:pPr lvl="1"/>
                <a:r>
                  <a:rPr lang="en-US" altLang="en-US" dirty="0">
                    <a:sym typeface="Symbol" panose="05050102010706020507" pitchFamily="18" charset="2"/>
                  </a:rPr>
                  <a:t>Verification and </a:t>
                </a:r>
                <a:r>
                  <a:rPr lang="en-US" altLang="en-US" dirty="0" err="1">
                    <a:sym typeface="Symbol" panose="05050102010706020507" pitchFamily="18" charset="2"/>
                  </a:rPr>
                  <a:t>dencryption</a:t>
                </a:r>
                <a:r>
                  <a:rPr lang="en-US" altLang="en-US" dirty="0">
                    <a:sym typeface="Symbol" panose="05050102010706020507" pitchFamily="18" charset="2"/>
                  </a:rPr>
                  <a:t> are the same mathematical operation in RSA</a:t>
                </a:r>
              </a:p>
              <a:p>
                <a:r>
                  <a:rPr lang="en-US" altLang="en-US" dirty="0">
                    <a:sym typeface="Symbol" panose="05050102010706020507" pitchFamily="18" charset="2"/>
                  </a:rPr>
                  <a:t>Message must be padded and hashed (why?)</a:t>
                </a: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335360" y="1491952"/>
                <a:ext cx="11856640" cy="5105400"/>
              </a:xfrm>
              <a:blipFill>
                <a:blip r:embed="rId2"/>
                <a:stretch>
                  <a:fillRect l="-1645" t="-3226" r="-41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FD519C-5502-43EF-888D-CD6F072763E5}"/>
              </a:ext>
            </a:extLst>
          </p:cNvPr>
          <p:cNvSpPr txBox="1"/>
          <p:nvPr/>
        </p:nvSpPr>
        <p:spPr>
          <a:xfrm>
            <a:off x="623392" y="764704"/>
            <a:ext cx="2634054" cy="646331"/>
          </a:xfrm>
          <a:prstGeom prst="rect">
            <a:avLst/>
          </a:prstGeom>
          <a:noFill/>
        </p:spPr>
        <p:txBody>
          <a:bodyPr wrap="none" rtlCol="0">
            <a:spAutoFit/>
          </a:bodyPr>
          <a:lstStyle/>
          <a:p>
            <a:r>
              <a:rPr lang="en-US" sz="3600" b="1" u="sng">
                <a:solidFill>
                  <a:srgbClr val="FF0000"/>
                </a:solidFill>
              </a:rPr>
              <a:t>Raw version</a:t>
            </a:r>
          </a:p>
        </p:txBody>
      </p:sp>
    </p:spTree>
    <p:extLst>
      <p:ext uri="{BB962C8B-B14F-4D97-AF65-F5344CB8AC3E}">
        <p14:creationId xmlns:p14="http://schemas.microsoft.com/office/powerpoint/2010/main" val="9082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271464" y="5996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623392" y="888770"/>
                <a:ext cx="10153128" cy="5105400"/>
              </a:xfrm>
            </p:spPr>
            <p:txBody>
              <a:bodyPr/>
              <a:lstStyle/>
              <a:p>
                <a:r>
                  <a:rPr lang="en-US" altLang="en-US">
                    <a:sym typeface="Symbol" panose="05050102010706020507" pitchFamily="18" charset="2"/>
                  </a:rPr>
                  <a:t>Padding </a:t>
                </a:r>
                <a14:m>
                  <m:oMath xmlns:m="http://schemas.openxmlformats.org/officeDocument/2006/math">
                    <m:r>
                      <a:rPr lang="en-US" altLang="en-US" i="1" dirty="0">
                        <a:latin typeface="Cambria Math" panose="02040503050406030204" pitchFamily="18" charset="0"/>
                        <a:sym typeface="Symbol" panose="05050102010706020507" pitchFamily="18" charset="2"/>
                      </a:rPr>
                      <m:t>𝑚</m:t>
                    </m:r>
                  </m:oMath>
                </a14:m>
                <a:endParaRPr lang="en-US" altLang="en-US" dirty="0">
                  <a:sym typeface="Symbol" panose="05050102010706020507" pitchFamily="18" charset="2"/>
                </a:endParaRPr>
              </a:p>
              <a:p>
                <a:pPr lvl="1"/>
                <a:r>
                  <a:rPr lang="en-US" altLang="en-US">
                    <a:sym typeface="Symbol" panose="05050102010706020507" pitchFamily="18" charset="2"/>
                  </a:rPr>
                  <a:t> Public-Key Cryptography Standards  PKCS </a:t>
                </a:r>
                <a:r>
                  <a:rPr lang="en-US"/>
                  <a:t>#1(v2.2):</a:t>
                </a:r>
              </a:p>
              <a:p>
                <a:pPr marL="457200" lvl="1" indent="0">
                  <a:buNone/>
                </a:pPr>
                <a:r>
                  <a:rPr lang="en-US"/>
                  <a:t> </a:t>
                </a:r>
                <a:r>
                  <a:rPr lang="en-US" b="1"/>
                  <a:t>RSASSA-PKCS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914400" lvl="2" indent="0">
                  <a:buNone/>
                </a:pPr>
                <a:endParaRPr lang="en-US" altLang="en-US">
                  <a:sym typeface="Symbol" panose="05050102010706020507" pitchFamily="18" charset="2"/>
                </a:endParaRPr>
              </a:p>
              <a:p>
                <a:pPr lvl="1"/>
                <a:r>
                  <a:rPr lang="en-US" altLang="en-US">
                    <a:sym typeface="Symbol" panose="05050102010706020507" pitchFamily="18" charset="2"/>
                  </a:rPr>
                  <a:t> Probabilistic Signature Scheme</a:t>
                </a:r>
              </a:p>
              <a:p>
                <a:pPr marL="457200" lvl="1" indent="0">
                  <a:buNone/>
                </a:pPr>
                <a:r>
                  <a:rPr lang="en-US">
                    <a:sym typeface="Symbol" panose="05050102010706020507" pitchFamily="18" charset="2"/>
                  </a:rPr>
                  <a:t> </a:t>
                </a:r>
                <a:r>
                  <a:rPr lang="en-US"/>
                  <a:t>RSASSA-PSS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457200" lvl="1" indent="0">
                  <a:buNone/>
                </a:pPr>
                <a:endParaRPr lang="en-US" altLang="en-US">
                  <a:sym typeface="Symbol" panose="05050102010706020507" pitchFamily="18" charset="2"/>
                </a:endParaRP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623392" y="888770"/>
                <a:ext cx="10153128" cy="5105400"/>
              </a:xfrm>
              <a:blipFill>
                <a:blip r:embed="rId3"/>
                <a:stretch>
                  <a:fillRect l="-1921" t="-3106"/>
                </a:stretch>
              </a:blipFill>
            </p:spPr>
            <p:txBody>
              <a:bodyPr/>
              <a:lstStyle/>
              <a:p>
                <a:r>
                  <a:rPr lang="en-US">
                    <a:noFill/>
                  </a:rPr>
                  <a:t> </a:t>
                </a:r>
              </a:p>
            </p:txBody>
          </p:sp>
        </mc:Fallback>
      </mc:AlternateContent>
    </p:spTree>
    <p:extLst>
      <p:ext uri="{BB962C8B-B14F-4D97-AF65-F5344CB8AC3E}">
        <p14:creationId xmlns:p14="http://schemas.microsoft.com/office/powerpoint/2010/main" val="397836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143672" y="21498"/>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4655840" y="5370805"/>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13.14</a:t>
            </a:r>
            <a:endParaRPr lang="en-US" sz="2000" dirty="0"/>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1" y="1727986"/>
            <a:ext cx="2665463" cy="347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199456" y="59960"/>
            <a:ext cx="6840760" cy="828328"/>
          </a:xfrm>
        </p:spPr>
        <p:txBody>
          <a:bodyPr/>
          <a:lstStyle/>
          <a:p>
            <a:r>
              <a:rPr lang="en-US" sz="3600"/>
              <a:t>RSASSA-PKCS</a:t>
            </a:r>
            <a:endParaRPr lang="en-US" altLang="en-US" sz="3600" dirty="0"/>
          </a:p>
        </p:txBody>
      </p:sp>
      <p:sp>
        <p:nvSpPr>
          <p:cNvPr id="4" name="Rectangle 3">
            <a:extLst>
              <a:ext uri="{FF2B5EF4-FFF2-40B4-BE49-F238E27FC236}">
                <a16:creationId xmlns:a16="http://schemas.microsoft.com/office/drawing/2014/main" id="{186622E1-EC11-4D4C-8C25-73AE78594FE3}"/>
              </a:ext>
            </a:extLst>
          </p:cNvPr>
          <p:cNvSpPr>
            <a:spLocks noChangeArrowheads="1"/>
          </p:cNvSpPr>
          <p:nvPr/>
        </p:nvSpPr>
        <p:spPr bwMode="auto">
          <a:xfrm>
            <a:off x="47328" y="2670083"/>
            <a:ext cx="10585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kumimoji="0" lang="en-US" altLang="en-US" sz="2600" b="0" i="0" u="none" strike="noStrike" cap="none" normalizeH="0" baseline="0">
                <a:ln>
                  <a:noFill/>
                </a:ln>
                <a:solidFill>
                  <a:srgbClr val="000000"/>
                </a:solidFill>
                <a:effectLst/>
                <a:latin typeface="Arial Unicode MS"/>
              </a:rPr>
              <a:t>EM = 0x00 || 0x01 || </a:t>
            </a:r>
            <a:r>
              <a:rPr lang="en-US" altLang="en-US">
                <a:solidFill>
                  <a:srgbClr val="000000"/>
                </a:solidFill>
                <a:latin typeface="Arial Unicode MS"/>
              </a:rPr>
              <a:t>0xff… 0xff</a:t>
            </a:r>
            <a:r>
              <a:rPr kumimoji="0" lang="en-US" altLang="en-US" sz="2600" b="0" i="0" u="none" strike="noStrike" cap="none" normalizeH="0" baseline="0">
                <a:ln>
                  <a:noFill/>
                </a:ln>
                <a:solidFill>
                  <a:srgbClr val="000000"/>
                </a:solidFill>
                <a:effectLst/>
                <a:latin typeface="Arial Unicode MS"/>
              </a:rPr>
              <a:t> || 0x00 || </a:t>
            </a:r>
            <a:r>
              <a:rPr lang="en-US" altLang="en-US">
                <a:solidFill>
                  <a:srgbClr val="FF0000"/>
                </a:solidFill>
                <a:latin typeface="Arial Unicode MS"/>
              </a:rPr>
              <a:t>DigestInfo value</a:t>
            </a:r>
            <a:r>
              <a:rPr lang="en-US" altLang="en-US" sz="2000">
                <a:solidFill>
                  <a:srgbClr val="FF0000"/>
                </a:solidFill>
              </a:rPr>
              <a:t> </a:t>
            </a:r>
            <a:r>
              <a:rPr kumimoji="0" lang="en-US" altLang="en-US" sz="2600" b="0" i="0" u="none" strike="noStrike" cap="none" normalizeH="0" baseline="0">
                <a:ln>
                  <a:noFill/>
                </a:ln>
                <a:solidFill>
                  <a:srgbClr val="FF0000"/>
                </a:solidFill>
                <a:effectLst/>
                <a:latin typeface="Arial Unicode MS"/>
              </a:rPr>
              <a:t>||H(M)</a:t>
            </a:r>
            <a:r>
              <a:rPr kumimoji="0" lang="en-US" altLang="en-US" sz="2600" b="0" i="0" u="none" strike="noStrike" cap="none" normalizeH="0" baseline="0">
                <a:ln>
                  <a:noFill/>
                </a:ln>
                <a:solidFill>
                  <a:srgbClr val="FF0000"/>
                </a:solidFill>
                <a:effectLst/>
              </a:rPr>
              <a:t> </a:t>
            </a:r>
            <a:endParaRPr kumimoji="0" lang="en-US" altLang="en-US" sz="2600" b="0" i="0" u="none" strike="noStrike" cap="none" normalizeH="0" baseline="0">
              <a:ln>
                <a:noFill/>
              </a:ln>
              <a:solidFill>
                <a:srgbClr val="FF00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37C2E139-D3D1-4400-B84B-564AD44C5413}"/>
              </a:ext>
            </a:extLst>
          </p:cNvPr>
          <p:cNvSpPr>
            <a:spLocks noChangeArrowheads="1"/>
          </p:cNvSpPr>
          <p:nvPr/>
        </p:nvSpPr>
        <p:spPr bwMode="auto">
          <a:xfrm>
            <a:off x="2324647" y="1379075"/>
            <a:ext cx="1893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000000"/>
                </a:solidFill>
                <a:effectLst/>
                <a:latin typeface="Arial Unicode MS"/>
              </a:rPr>
              <a:t>(M, emLen)</a:t>
            </a:r>
            <a:endParaRPr kumimoji="0" lang="en-US" altLang="en-US" sz="26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6504CC38-0EDC-4CC4-94FF-2D754641DA30}"/>
              </a:ext>
            </a:extLst>
          </p:cNvPr>
          <p:cNvSpPr/>
          <p:nvPr/>
        </p:nvSpPr>
        <p:spPr bwMode="auto">
          <a:xfrm>
            <a:off x="2828703" y="1904805"/>
            <a:ext cx="442823" cy="66837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EB791CD1-D94C-4FFE-BC08-6C7139878C87}"/>
              </a:ext>
            </a:extLst>
          </p:cNvPr>
          <p:cNvSpPr/>
          <p:nvPr/>
        </p:nvSpPr>
        <p:spPr>
          <a:xfrm>
            <a:off x="695400" y="3501479"/>
            <a:ext cx="11219666" cy="3046988"/>
          </a:xfrm>
          <a:prstGeom prst="rect">
            <a:avLst/>
          </a:prstGeom>
        </p:spPr>
        <p:txBody>
          <a:bodyPr wrap="square">
            <a:spAutoFit/>
          </a:bodyPr>
          <a:lstStyle/>
          <a:p>
            <a:r>
              <a:rPr lang="en-US" sz="2400"/>
              <a:t>MD2:     (0x)30 20 30 0c 06 08 2a 86 48 86 f7 0d 02 02 05 00 04 10 || H(M)</a:t>
            </a:r>
          </a:p>
          <a:p>
            <a:r>
              <a:rPr lang="en-US" sz="2400"/>
              <a:t>MD5:     (0x)30 20 30 0c 06 08 2a 86 48 86 f7 0d 02 05 05 00 04 10 || H(M)</a:t>
            </a:r>
          </a:p>
          <a:p>
            <a:r>
              <a:rPr lang="en-US" sz="2400"/>
              <a:t>SHA-1:   (0x)30 21 30 09 06 05 2b 0e 03 02 1a 05 00 04 14 || H(M)</a:t>
            </a:r>
          </a:p>
          <a:p>
            <a:r>
              <a:rPr lang="en-US" sz="2400"/>
              <a:t>SHA-224:  (0x)30 2d 30 0d 06 09 60 86 48 01 65 03 04 02 04 05 00 04 1c || H(M)</a:t>
            </a:r>
          </a:p>
          <a:p>
            <a:r>
              <a:rPr lang="en-US" sz="2400"/>
              <a:t>SHA-256: (0x)30 31 30 0d 06 09 60 86 48 01 65 03 04 02 01 05 00 04 20 || H(M)</a:t>
            </a:r>
          </a:p>
          <a:p>
            <a:r>
              <a:rPr lang="en-US" sz="2400"/>
              <a:t>SHA-384: (0x)30 41 30 0d 06 09 60 86 48 01 65 03 04 02 02 05 00 04 30 || H(M)</a:t>
            </a:r>
          </a:p>
          <a:p>
            <a:r>
              <a:rPr lang="en-US" sz="2400"/>
              <a:t>SHA-512: (0x)30 51 30 0d 06 09 60 86 48 01 65 03 04 02 03 05 00 04 40 || H(M)</a:t>
            </a:r>
          </a:p>
          <a:p>
            <a:r>
              <a:rPr lang="en-US" sz="2400"/>
              <a:t>SHA-512/224:  (0x)30 2d 30 0d 06 09 60 86 48 01 65 03 04 02 05 05 00 04 1c || H(M)</a:t>
            </a:r>
          </a:p>
        </p:txBody>
      </p:sp>
      <p:sp>
        <p:nvSpPr>
          <p:cNvPr id="6" name="Rectangle 5">
            <a:extLst>
              <a:ext uri="{FF2B5EF4-FFF2-40B4-BE49-F238E27FC236}">
                <a16:creationId xmlns:a16="http://schemas.microsoft.com/office/drawing/2014/main" id="{7A65B8E1-BD41-4A2F-8F6E-A5BB9FF4FF77}"/>
              </a:ext>
            </a:extLst>
          </p:cNvPr>
          <p:cNvSpPr/>
          <p:nvPr/>
        </p:nvSpPr>
        <p:spPr>
          <a:xfrm>
            <a:off x="-55223" y="838370"/>
            <a:ext cx="2954655" cy="523220"/>
          </a:xfrm>
          <a:prstGeom prst="rect">
            <a:avLst/>
          </a:prstGeom>
        </p:spPr>
        <p:txBody>
          <a:bodyPr wrap="none">
            <a:spAutoFit/>
          </a:bodyPr>
          <a:lstStyle/>
          <a:p>
            <a:pPr lvl="1"/>
            <a:r>
              <a:rPr lang="en-US" b="1"/>
              <a:t>PKCS padding</a:t>
            </a:r>
          </a:p>
        </p:txBody>
      </p:sp>
      <p:sp>
        <p:nvSpPr>
          <p:cNvPr id="13" name="Arrow: Down 12">
            <a:extLst>
              <a:ext uri="{FF2B5EF4-FFF2-40B4-BE49-F238E27FC236}">
                <a16:creationId xmlns:a16="http://schemas.microsoft.com/office/drawing/2014/main" id="{3B426266-3799-4821-AF2E-1830F0C3F60A}"/>
              </a:ext>
            </a:extLst>
          </p:cNvPr>
          <p:cNvSpPr/>
          <p:nvPr/>
        </p:nvSpPr>
        <p:spPr bwMode="auto">
          <a:xfrm>
            <a:off x="8688288" y="3078530"/>
            <a:ext cx="288032" cy="4861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9" name="Straight Arrow Connector 8">
            <a:extLst>
              <a:ext uri="{FF2B5EF4-FFF2-40B4-BE49-F238E27FC236}">
                <a16:creationId xmlns:a16="http://schemas.microsoft.com/office/drawing/2014/main" id="{BE370C7E-809B-4150-8B2C-837372D932D2}"/>
              </a:ext>
            </a:extLst>
          </p:cNvPr>
          <p:cNvCxnSpPr/>
          <p:nvPr/>
        </p:nvCxnSpPr>
        <p:spPr bwMode="auto">
          <a:xfrm>
            <a:off x="3575720" y="1904805"/>
            <a:ext cx="792088" cy="7652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Arrow: Right 14">
            <a:extLst>
              <a:ext uri="{FF2B5EF4-FFF2-40B4-BE49-F238E27FC236}">
                <a16:creationId xmlns:a16="http://schemas.microsoft.com/office/drawing/2014/main" id="{3D9920B0-334B-411B-A344-7401DDA87313}"/>
              </a:ext>
            </a:extLst>
          </p:cNvPr>
          <p:cNvSpPr/>
          <p:nvPr/>
        </p:nvSpPr>
        <p:spPr bwMode="auto">
          <a:xfrm>
            <a:off x="9768408" y="2760592"/>
            <a:ext cx="538318" cy="2942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4ECD0AD-1A18-4146-9B22-0D8C3636D4DA}"/>
              </a:ext>
            </a:extLst>
          </p:cNvPr>
          <p:cNvSpPr txBox="1"/>
          <p:nvPr/>
        </p:nvSpPr>
        <p:spPr>
          <a:xfrm>
            <a:off x="10272464" y="2641343"/>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395912-BAE9-4F10-9869-6418A6B94EF6}"/>
                  </a:ext>
                </a:extLst>
              </p:cNvPr>
              <p:cNvSpPr txBox="1"/>
              <p:nvPr/>
            </p:nvSpPr>
            <p:spPr>
              <a:xfrm>
                <a:off x="10020043" y="3068960"/>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17" name="TextBox 16">
                <a:extLst>
                  <a:ext uri="{FF2B5EF4-FFF2-40B4-BE49-F238E27FC236}">
                    <a16:creationId xmlns:a16="http://schemas.microsoft.com/office/drawing/2014/main" id="{C9395912-BAE9-4F10-9869-6418A6B94EF6}"/>
                  </a:ext>
                </a:extLst>
              </p:cNvPr>
              <p:cNvSpPr txBox="1">
                <a:spLocks noRot="1" noChangeAspect="1" noMove="1" noResize="1" noEditPoints="1" noAdjustHandles="1" noChangeArrowheads="1" noChangeShapeType="1" noTextEdit="1"/>
              </p:cNvSpPr>
              <p:nvPr/>
            </p:nvSpPr>
            <p:spPr>
              <a:xfrm>
                <a:off x="10020043" y="3068960"/>
                <a:ext cx="2290755"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5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60" y="185882"/>
            <a:ext cx="7618040" cy="455830"/>
          </a:xfrm>
        </p:spPr>
        <p:txBody>
          <a:bodyPr wrap="square">
            <a:noAutofit/>
          </a:bodyPr>
          <a:lstStyle/>
          <a:p>
            <a:r>
              <a:rPr lang="en-US" sz="3600"/>
              <a:t>RSASSA-PSS </a:t>
            </a:r>
            <a:r>
              <a:rPr lang="en-US" altLang="en-US" sz="3600">
                <a:ea typeface="ヒラギノ角ゴ Pro W3" charset="-128"/>
              </a:rPr>
              <a:t>Encoding</a:t>
            </a:r>
            <a:endParaRPr lang="en-US" dirty="0"/>
          </a:p>
        </p:txBody>
      </p:sp>
      <p:pic>
        <p:nvPicPr>
          <p:cNvPr id="7" name="Picture 2" descr="M passes through Hash to get m Hash within M prime=padding sub 1, m Hash, and salt, which then passes through another hash., with output H and output through M G F. M G F and D B=padding sub 2 and salt are inputs for X O R, with output masked D B within E M, which includes hash output H and b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883522" y="933711"/>
            <a:ext cx="6147822" cy="544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a:extLst>
              <a:ext uri="{FF2B5EF4-FFF2-40B4-BE49-F238E27FC236}">
                <a16:creationId xmlns:a16="http://schemas.microsoft.com/office/drawing/2014/main" id="{8A936231-D749-4BC5-98C2-735764ABE002}"/>
              </a:ext>
            </a:extLst>
          </p:cNvPr>
          <p:cNvSpPr>
            <a:spLocks noChangeArrowheads="1"/>
          </p:cNvSpPr>
          <p:nvPr/>
        </p:nvSpPr>
        <p:spPr bwMode="auto">
          <a:xfrm>
            <a:off x="2005105" y="2043714"/>
            <a:ext cx="3419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(0x)00 00 00 00 00 00 00 00</a:t>
            </a:r>
            <a:r>
              <a:rPr lang="en-US" altLang="en-US" sz="2000"/>
              <a:t> </a:t>
            </a:r>
            <a:endParaRPr lang="en-US" altLang="en-US" sz="2000">
              <a:latin typeface="Arial" panose="020B0604020202020204" pitchFamily="34" charset="0"/>
            </a:endParaRPr>
          </a:p>
        </p:txBody>
      </p:sp>
      <p:sp>
        <p:nvSpPr>
          <p:cNvPr id="5" name="Rectangle 1">
            <a:extLst>
              <a:ext uri="{FF2B5EF4-FFF2-40B4-BE49-F238E27FC236}">
                <a16:creationId xmlns:a16="http://schemas.microsoft.com/office/drawing/2014/main" id="{C8957A10-2311-477C-AEDE-17684501FC76}"/>
              </a:ext>
            </a:extLst>
          </p:cNvPr>
          <p:cNvSpPr>
            <a:spLocks noChangeArrowheads="1"/>
          </p:cNvSpPr>
          <p:nvPr/>
        </p:nvSpPr>
        <p:spPr bwMode="auto">
          <a:xfrm>
            <a:off x="6541610" y="4996042"/>
            <a:ext cx="1339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(0x)bc</a:t>
            </a:r>
            <a:endParaRPr lang="en-US" altLang="en-US" sz="2000">
              <a:latin typeface="Arial" panose="020B0604020202020204" pitchFamily="34" charset="0"/>
            </a:endParaRPr>
          </a:p>
        </p:txBody>
      </p:sp>
      <p:sp>
        <p:nvSpPr>
          <p:cNvPr id="4" name="Rectangle 3">
            <a:extLst>
              <a:ext uri="{FF2B5EF4-FFF2-40B4-BE49-F238E27FC236}">
                <a16:creationId xmlns:a16="http://schemas.microsoft.com/office/drawing/2014/main" id="{484D3AAA-22AC-4373-B4E5-4381610A40D0}"/>
              </a:ext>
            </a:extLst>
          </p:cNvPr>
          <p:cNvSpPr/>
          <p:nvPr/>
        </p:nvSpPr>
        <p:spPr>
          <a:xfrm>
            <a:off x="1977438" y="3281776"/>
            <a:ext cx="2169184" cy="461665"/>
          </a:xfrm>
          <a:prstGeom prst="rect">
            <a:avLst/>
          </a:prstGeom>
        </p:spPr>
        <p:txBody>
          <a:bodyPr wrap="none">
            <a:spAutoFit/>
          </a:bodyPr>
          <a:lstStyle/>
          <a:p>
            <a:r>
              <a:rPr lang="en-US" altLang="en-US" sz="2400">
                <a:solidFill>
                  <a:srgbClr val="000000"/>
                </a:solidFill>
                <a:latin typeface="Arial Unicode MS"/>
              </a:rPr>
              <a:t>(0x) 00 ..00 01</a:t>
            </a:r>
            <a:endParaRPr lang="en-US" sz="2400"/>
          </a:p>
        </p:txBody>
      </p:sp>
      <p:sp>
        <p:nvSpPr>
          <p:cNvPr id="6" name="Arrow: Right 5">
            <a:extLst>
              <a:ext uri="{FF2B5EF4-FFF2-40B4-BE49-F238E27FC236}">
                <a16:creationId xmlns:a16="http://schemas.microsoft.com/office/drawing/2014/main" id="{933EBC63-E055-4F7A-8A3C-F4167519303D}"/>
              </a:ext>
            </a:extLst>
          </p:cNvPr>
          <p:cNvSpPr/>
          <p:nvPr/>
        </p:nvSpPr>
        <p:spPr bwMode="auto">
          <a:xfrm>
            <a:off x="7847218" y="5754288"/>
            <a:ext cx="819230" cy="3077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55E4E67-D521-45D7-A0DF-FCDA8F3783E4}"/>
              </a:ext>
            </a:extLst>
          </p:cNvPr>
          <p:cNvSpPr txBox="1"/>
          <p:nvPr/>
        </p:nvSpPr>
        <p:spPr>
          <a:xfrm>
            <a:off x="7289441" y="5303818"/>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77519A-2144-4CA2-824E-F434DDA82A5A}"/>
                  </a:ext>
                </a:extLst>
              </p:cNvPr>
              <p:cNvSpPr txBox="1"/>
              <p:nvPr/>
            </p:nvSpPr>
            <p:spPr>
              <a:xfrm>
                <a:off x="9098542" y="5646565"/>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9" name="TextBox 8">
                <a:extLst>
                  <a:ext uri="{FF2B5EF4-FFF2-40B4-BE49-F238E27FC236}">
                    <a16:creationId xmlns:a16="http://schemas.microsoft.com/office/drawing/2014/main" id="{8377519A-2144-4CA2-824E-F434DDA82A5A}"/>
                  </a:ext>
                </a:extLst>
              </p:cNvPr>
              <p:cNvSpPr txBox="1">
                <a:spLocks noRot="1" noChangeAspect="1" noMove="1" noResize="1" noEditPoints="1" noAdjustHandles="1" noChangeArrowheads="1" noChangeShapeType="1" noTextEdit="1"/>
              </p:cNvSpPr>
              <p:nvPr/>
            </p:nvSpPr>
            <p:spPr>
              <a:xfrm>
                <a:off x="9098542" y="5646565"/>
                <a:ext cx="2290755" cy="52322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1BADE64-EC28-4934-9759-61B6FD54A197}"/>
              </a:ext>
            </a:extLst>
          </p:cNvPr>
          <p:cNvSpPr/>
          <p:nvPr/>
        </p:nvSpPr>
        <p:spPr>
          <a:xfrm>
            <a:off x="335360" y="845244"/>
            <a:ext cx="3422732" cy="523220"/>
          </a:xfrm>
          <a:prstGeom prst="rect">
            <a:avLst/>
          </a:prstGeom>
        </p:spPr>
        <p:txBody>
          <a:bodyPr wrap="none">
            <a:spAutoFit/>
          </a:bodyPr>
          <a:lstStyle/>
          <a:p>
            <a:r>
              <a:rPr lang="en-US" altLang="en-US">
                <a:sym typeface="Symbol" panose="05050102010706020507" pitchFamily="18" charset="2"/>
              </a:rPr>
              <a:t> Probabilistic padding </a:t>
            </a:r>
            <a:endParaRPr lang="en-US"/>
          </a:p>
        </p:txBody>
      </p:sp>
      <p:sp>
        <p:nvSpPr>
          <p:cNvPr id="11" name="TextBox 10">
            <a:extLst>
              <a:ext uri="{FF2B5EF4-FFF2-40B4-BE49-F238E27FC236}">
                <a16:creationId xmlns:a16="http://schemas.microsoft.com/office/drawing/2014/main" id="{8FB8097F-743C-4F1C-ABC1-4D7C02E7C739}"/>
              </a:ext>
            </a:extLst>
          </p:cNvPr>
          <p:cNvSpPr txBox="1"/>
          <p:nvPr/>
        </p:nvSpPr>
        <p:spPr>
          <a:xfrm>
            <a:off x="211429" y="4794915"/>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207729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91723"/>
            <a:ext cx="7776864" cy="484342"/>
          </a:xfrm>
        </p:spPr>
        <p:txBody>
          <a:bodyPr wrap="square">
            <a:noAutofit/>
          </a:bodyPr>
          <a:lstStyle/>
          <a:p>
            <a:r>
              <a:rPr lang="en-US" altLang="en-US" spc="-450" dirty="0">
                <a:ea typeface="ヒラギノ角ゴ Pro W3" charset="-128"/>
              </a:rPr>
              <a:t>R </a:t>
            </a:r>
            <a:r>
              <a:rPr lang="en-US" altLang="en-US" spc="-450">
                <a:ea typeface="ヒラギノ角ゴ Pro W3" charset="-128"/>
              </a:rPr>
              <a:t>S </a:t>
            </a:r>
            <a:r>
              <a:rPr lang="en-US" altLang="en-US">
                <a:latin typeface="+mj-lt"/>
                <a:ea typeface="ヒラギノ角ゴ Pro W3" charset="-128"/>
              </a:rPr>
              <a:t>A</a:t>
            </a:r>
            <a:r>
              <a:rPr lang="en-US"/>
              <a:t>SSA</a:t>
            </a:r>
            <a:r>
              <a:rPr lang="en-US" altLang="en-US">
                <a:latin typeface="+mj-lt"/>
                <a:ea typeface="ヒラギノ角ゴ Pro W3" charset="-128"/>
              </a:rPr>
              <a:t>-</a:t>
            </a:r>
            <a:r>
              <a:rPr lang="en-US" altLang="en-US" spc="-450">
                <a:ea typeface="ヒラギノ角ゴ Pro W3" charset="-128"/>
              </a:rPr>
              <a:t>P </a:t>
            </a:r>
            <a:r>
              <a:rPr lang="en-US" altLang="en-US" spc="-450" dirty="0">
                <a:ea typeface="ヒラギノ角ゴ Pro W3" charset="-128"/>
              </a:rPr>
              <a:t>S </a:t>
            </a:r>
            <a:r>
              <a:rPr lang="en-US" altLang="en-US" err="1">
                <a:latin typeface="+mj-lt"/>
                <a:ea typeface="ヒラギノ角ゴ Pro W3" charset="-128"/>
              </a:rPr>
              <a:t>S</a:t>
            </a:r>
            <a:r>
              <a:rPr lang="en-US" altLang="en-US">
                <a:latin typeface="+mj-lt"/>
                <a:ea typeface="ヒラギノ角ゴ Pro W3" charset="-128"/>
              </a:rPr>
              <a:t> verifying</a:t>
            </a:r>
            <a:endParaRPr lang="en-US" sz="3600" dirty="0"/>
          </a:p>
        </p:txBody>
      </p:sp>
      <p:pic>
        <p:nvPicPr>
          <p:cNvPr id="7" name="Picture 2" descr="M passes through Hash to get m Hash. E M=masked D B, H, and b c has H passing through M G F to get d b Mask, which joins masked D B as inputs for X O R. Output X O R is part of D B with salt. Outputs m Hash and salt are part of M prime along with padding sub 1. From M prime, m Hash is input for Hash with output H prime."/>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367808" y="980728"/>
            <a:ext cx="5561018" cy="5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Right 3">
            <a:extLst>
              <a:ext uri="{FF2B5EF4-FFF2-40B4-BE49-F238E27FC236}">
                <a16:creationId xmlns:a16="http://schemas.microsoft.com/office/drawing/2014/main" id="{38B53613-A477-47F9-99F1-BBD537CF3306}"/>
              </a:ext>
            </a:extLst>
          </p:cNvPr>
          <p:cNvSpPr/>
          <p:nvPr/>
        </p:nvSpPr>
        <p:spPr bwMode="auto">
          <a:xfrm rot="5400000">
            <a:off x="7918070" y="1240120"/>
            <a:ext cx="564469" cy="4469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92E9B5C-607E-4EE6-8C63-89A5610794EE}"/>
              </a:ext>
            </a:extLst>
          </p:cNvPr>
          <p:cNvSpPr txBox="1"/>
          <p:nvPr/>
        </p:nvSpPr>
        <p:spPr>
          <a:xfrm>
            <a:off x="8616391" y="1059411"/>
            <a:ext cx="2029145" cy="523220"/>
          </a:xfrm>
          <a:prstGeom prst="rect">
            <a:avLst/>
          </a:prstGeom>
          <a:noFill/>
        </p:spPr>
        <p:txBody>
          <a:bodyPr wrap="none" rtlCol="0">
            <a:spAutoFit/>
          </a:bodyPr>
          <a:lstStyle/>
          <a:p>
            <a:r>
              <a:rPr lang="en-US"/>
              <a:t>RSA decrypt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95F986-5380-4BFE-865A-7BD2778F0B73}"/>
                  </a:ext>
                </a:extLst>
              </p:cNvPr>
              <p:cNvSpPr txBox="1"/>
              <p:nvPr/>
            </p:nvSpPr>
            <p:spPr>
              <a:xfrm>
                <a:off x="442803" y="1067823"/>
                <a:ext cx="14136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5995F986-5380-4BFE-865A-7BD2778F0B73}"/>
                  </a:ext>
                </a:extLst>
              </p:cNvPr>
              <p:cNvSpPr txBox="1">
                <a:spLocks noRot="1" noChangeAspect="1" noMove="1" noResize="1" noEditPoints="1" noAdjustHandles="1" noChangeArrowheads="1" noChangeShapeType="1" noTextEdit="1"/>
              </p:cNvSpPr>
              <p:nvPr/>
            </p:nvSpPr>
            <p:spPr>
              <a:xfrm>
                <a:off x="442803" y="1067823"/>
                <a:ext cx="14136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F7A451-F5A2-4C2B-8E92-B37CA54C91FD}"/>
                  </a:ext>
                </a:extLst>
              </p:cNvPr>
              <p:cNvSpPr/>
              <p:nvPr/>
            </p:nvSpPr>
            <p:spPr>
              <a:xfrm>
                <a:off x="5465500" y="1011969"/>
                <a:ext cx="556426" cy="49244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𝑀</m:t>
                          </m:r>
                        </m:e>
                        <m:sup>
                          <m:r>
                            <a:rPr lang="en-US" sz="2600" i="1">
                              <a:latin typeface="Cambria Math" panose="02040503050406030204" pitchFamily="18" charset="0"/>
                            </a:rPr>
                            <m:t>∗</m:t>
                          </m:r>
                        </m:sup>
                      </m:sSup>
                    </m:oMath>
                  </m:oMathPara>
                </a14:m>
                <a:endParaRPr lang="en-US" sz="2600"/>
              </a:p>
            </p:txBody>
          </p:sp>
        </mc:Choice>
        <mc:Fallback xmlns="">
          <p:sp>
            <p:nvSpPr>
              <p:cNvPr id="3" name="Rectangle 2">
                <a:extLst>
                  <a:ext uri="{FF2B5EF4-FFF2-40B4-BE49-F238E27FC236}">
                    <a16:creationId xmlns:a16="http://schemas.microsoft.com/office/drawing/2014/main" id="{95F7A451-F5A2-4C2B-8E92-B37CA54C91FD}"/>
                  </a:ext>
                </a:extLst>
              </p:cNvPr>
              <p:cNvSpPr>
                <a:spLocks noRot="1" noChangeAspect="1" noMove="1" noResize="1" noEditPoints="1" noAdjustHandles="1" noChangeArrowheads="1" noChangeShapeType="1" noTextEdit="1"/>
              </p:cNvSpPr>
              <p:nvPr/>
            </p:nvSpPr>
            <p:spPr>
              <a:xfrm>
                <a:off x="5465500" y="1011969"/>
                <a:ext cx="556426"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63DA07E-AB13-45EE-8ED2-CA9227E3728D}"/>
                  </a:ext>
                </a:extLst>
              </p:cNvPr>
              <p:cNvSpPr/>
              <p:nvPr/>
            </p:nvSpPr>
            <p:spPr>
              <a:xfrm>
                <a:off x="7976847" y="658123"/>
                <a:ext cx="44691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a:p>
            </p:txBody>
          </p:sp>
        </mc:Choice>
        <mc:Fallback xmlns="">
          <p:sp>
            <p:nvSpPr>
              <p:cNvPr id="8" name="Rectangle 7">
                <a:extLst>
                  <a:ext uri="{FF2B5EF4-FFF2-40B4-BE49-F238E27FC236}">
                    <a16:creationId xmlns:a16="http://schemas.microsoft.com/office/drawing/2014/main" id="{963DA07E-AB13-45EE-8ED2-CA9227E3728D}"/>
                  </a:ext>
                </a:extLst>
              </p:cNvPr>
              <p:cNvSpPr>
                <a:spLocks noRot="1" noChangeAspect="1" noMove="1" noResize="1" noEditPoints="1" noAdjustHandles="1" noChangeArrowheads="1" noChangeShapeType="1" noTextEdit="1"/>
              </p:cNvSpPr>
              <p:nvPr/>
            </p:nvSpPr>
            <p:spPr>
              <a:xfrm>
                <a:off x="7976847" y="658123"/>
                <a:ext cx="446917" cy="523220"/>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B3B036-371F-46B5-A623-7E06F04BED3B}"/>
              </a:ext>
            </a:extLst>
          </p:cNvPr>
          <p:cNvSpPr txBox="1"/>
          <p:nvPr/>
        </p:nvSpPr>
        <p:spPr>
          <a:xfrm>
            <a:off x="623392" y="2132856"/>
            <a:ext cx="3581430" cy="523220"/>
          </a:xfrm>
          <a:prstGeom prst="rect">
            <a:avLst/>
          </a:prstGeom>
          <a:noFill/>
        </p:spPr>
        <p:txBody>
          <a:bodyPr wrap="none" rtlCol="0">
            <a:spAutoFit/>
          </a:bodyPr>
          <a:lstStyle/>
          <a:p>
            <a:r>
              <a:rPr lang="en-US"/>
              <a:t>H(M*)=?H(M)=mHash</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7289D9A-1054-4D7A-A4C4-6082AF465857}"/>
                  </a:ext>
                </a:extLst>
              </p:cNvPr>
              <p:cNvSpPr/>
              <p:nvPr/>
            </p:nvSpPr>
            <p:spPr>
              <a:xfrm>
                <a:off x="4400792" y="2936557"/>
                <a:ext cx="556426"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600" b="0" i="1" smtClean="0">
                          <a:solidFill>
                            <a:srgbClr val="FF0000"/>
                          </a:solidFill>
                          <a:latin typeface="Cambria Math" panose="02040503050406030204" pitchFamily="18" charset="0"/>
                        </a:rPr>
                        <m:t>?</m:t>
                      </m:r>
                    </m:oMath>
                  </m:oMathPara>
                </a14:m>
                <a:endParaRPr lang="en-US" sz="2600">
                  <a:solidFill>
                    <a:srgbClr val="FF0000"/>
                  </a:solidFill>
                </a:endParaRPr>
              </a:p>
            </p:txBody>
          </p:sp>
        </mc:Choice>
        <mc:Fallback xmlns="">
          <p:sp>
            <p:nvSpPr>
              <p:cNvPr id="10" name="Rectangle 9">
                <a:extLst>
                  <a:ext uri="{FF2B5EF4-FFF2-40B4-BE49-F238E27FC236}">
                    <a16:creationId xmlns:a16="http://schemas.microsoft.com/office/drawing/2014/main" id="{E7289D9A-1054-4D7A-A4C4-6082AF465857}"/>
                  </a:ext>
                </a:extLst>
              </p:cNvPr>
              <p:cNvSpPr>
                <a:spLocks noRot="1" noChangeAspect="1" noMove="1" noResize="1" noEditPoints="1" noAdjustHandles="1" noChangeArrowheads="1" noChangeShapeType="1" noTextEdit="1"/>
              </p:cNvSpPr>
              <p:nvPr/>
            </p:nvSpPr>
            <p:spPr>
              <a:xfrm>
                <a:off x="4400792" y="2936557"/>
                <a:ext cx="556426"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520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solidFill>
                  <a:srgbClr val="FF0000"/>
                </a:solidFill>
              </a:rPr>
              <a:t>DSA,</a:t>
            </a:r>
            <a:r>
              <a:rPr lang="en-US"/>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349409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6757"/>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pic>
        <p:nvPicPr>
          <p:cNvPr id="5" name="Picture 4">
            <a:extLst>
              <a:ext uri="{FF2B5EF4-FFF2-40B4-BE49-F238E27FC236}">
                <a16:creationId xmlns:a16="http://schemas.microsoft.com/office/drawing/2014/main" id="{65995DF9-5FFD-48B2-A3C6-ED333953A265}"/>
              </a:ext>
            </a:extLst>
          </p:cNvPr>
          <p:cNvPicPr>
            <a:picLocks noChangeAspect="1"/>
          </p:cNvPicPr>
          <p:nvPr/>
        </p:nvPicPr>
        <p:blipFill>
          <a:blip r:embed="rId3"/>
          <a:stretch>
            <a:fillRect/>
          </a:stretch>
        </p:blipFill>
        <p:spPr>
          <a:xfrm>
            <a:off x="1173386" y="1615751"/>
            <a:ext cx="9459118" cy="4837585"/>
          </a:xfrm>
          <a:prstGeom prst="rect">
            <a:avLst/>
          </a:prstGeom>
        </p:spPr>
      </p:pic>
      <p:sp>
        <p:nvSpPr>
          <p:cNvPr id="6" name="Rectangle 5">
            <a:extLst>
              <a:ext uri="{FF2B5EF4-FFF2-40B4-BE49-F238E27FC236}">
                <a16:creationId xmlns:a16="http://schemas.microsoft.com/office/drawing/2014/main" id="{C341F391-CF53-4DFE-8F56-4EEB33F73AC5}"/>
              </a:ext>
            </a:extLst>
          </p:cNvPr>
          <p:cNvSpPr/>
          <p:nvPr/>
        </p:nvSpPr>
        <p:spPr>
          <a:xfrm>
            <a:off x="911424" y="908720"/>
            <a:ext cx="3029419" cy="523220"/>
          </a:xfrm>
          <a:prstGeom prst="rect">
            <a:avLst/>
          </a:prstGeom>
        </p:spPr>
        <p:txBody>
          <a:bodyPr wrap="none">
            <a:spAutoFit/>
          </a:bodyPr>
          <a:lstStyle/>
          <a:p>
            <a:pPr marL="457200" indent="-457200">
              <a:buFont typeface="Wingdings" panose="05000000000000000000" pitchFamily="2" charset="2"/>
              <a:buChar char="Ø"/>
            </a:pPr>
            <a:r>
              <a:rPr lang="en-US" dirty="0"/>
              <a:t>DSA Parameters</a:t>
            </a:r>
          </a:p>
        </p:txBody>
      </p:sp>
    </p:spTree>
    <p:extLst>
      <p:ext uri="{BB962C8B-B14F-4D97-AF65-F5344CB8AC3E}">
        <p14:creationId xmlns:p14="http://schemas.microsoft.com/office/powerpoint/2010/main" val="231169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5331"/>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sp>
        <p:nvSpPr>
          <p:cNvPr id="6" name="Rectangle 5">
            <a:extLst>
              <a:ext uri="{FF2B5EF4-FFF2-40B4-BE49-F238E27FC236}">
                <a16:creationId xmlns:a16="http://schemas.microsoft.com/office/drawing/2014/main" id="{C341F391-CF53-4DFE-8F56-4EEB33F73AC5}"/>
              </a:ext>
            </a:extLst>
          </p:cNvPr>
          <p:cNvSpPr/>
          <p:nvPr/>
        </p:nvSpPr>
        <p:spPr>
          <a:xfrm>
            <a:off x="671601" y="1031629"/>
            <a:ext cx="2747291" cy="523220"/>
          </a:xfrm>
          <a:prstGeom prst="rect">
            <a:avLst/>
          </a:prstGeom>
        </p:spPr>
        <p:txBody>
          <a:bodyPr wrap="none">
            <a:spAutoFit/>
          </a:bodyPr>
          <a:lstStyle/>
          <a:p>
            <a:r>
              <a:rPr lang="en-US" b="1" dirty="0"/>
              <a:t>DSA Parameters</a:t>
            </a:r>
          </a:p>
        </p:txBody>
      </p:sp>
      <p:pic>
        <p:nvPicPr>
          <p:cNvPr id="3" name="Picture 2">
            <a:extLst>
              <a:ext uri="{FF2B5EF4-FFF2-40B4-BE49-F238E27FC236}">
                <a16:creationId xmlns:a16="http://schemas.microsoft.com/office/drawing/2014/main" id="{1E948078-B083-4006-AF62-FAE026146F91}"/>
              </a:ext>
            </a:extLst>
          </p:cNvPr>
          <p:cNvPicPr>
            <a:picLocks noChangeAspect="1"/>
          </p:cNvPicPr>
          <p:nvPr/>
        </p:nvPicPr>
        <p:blipFill>
          <a:blip r:embed="rId3"/>
          <a:stretch>
            <a:fillRect/>
          </a:stretch>
        </p:blipFill>
        <p:spPr>
          <a:xfrm>
            <a:off x="5855694" y="1334714"/>
            <a:ext cx="3108345" cy="201622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968914" y="1671529"/>
                <a:ext cx="3782895"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𝐿</m:t>
                        </m:r>
                      </m:sup>
                    </m:sSup>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err="1">
                        <a:latin typeface="Cambria Math" panose="02040503050406030204" pitchFamily="18" charset="0"/>
                      </a:rPr>
                      <m:t>𝑞</m:t>
                    </m:r>
                  </m:oMath>
                </a14:m>
                <a:r>
                  <a:rPr lang="en-US" dirty="0"/>
                  <a:t> </a:t>
                </a:r>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968914" y="1671529"/>
                <a:ext cx="37828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EAE05E-29C3-4917-873A-CBD18F0AF47C}"/>
                  </a:ext>
                </a:extLst>
              </p:cNvPr>
              <p:cNvSpPr txBox="1"/>
              <p:nvPr/>
            </p:nvSpPr>
            <p:spPr>
              <a:xfrm>
                <a:off x="942738" y="2165588"/>
                <a:ext cx="2502288"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𝑞</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𝑁</m:t>
                        </m:r>
                      </m:sup>
                    </m:sSup>
                  </m:oMath>
                </a14:m>
                <a:r>
                  <a:rPr lang="en-US" dirty="0"/>
                  <a:t>  </a:t>
                </a:r>
              </a:p>
            </p:txBody>
          </p:sp>
        </mc:Choice>
        <mc:Fallback xmlns="">
          <p:sp>
            <p:nvSpPr>
              <p:cNvPr id="7" name="TextBox 6">
                <a:extLst>
                  <a:ext uri="{FF2B5EF4-FFF2-40B4-BE49-F238E27FC236}">
                    <a16:creationId xmlns:a16="http://schemas.microsoft.com/office/drawing/2014/main" id="{5FEAE05E-29C3-4917-873A-CBD18F0AF47C}"/>
                  </a:ext>
                </a:extLst>
              </p:cNvPr>
              <p:cNvSpPr txBox="1">
                <a:spLocks noRot="1" noChangeAspect="1" noMove="1" noResize="1" noEditPoints="1" noAdjustHandles="1" noChangeArrowheads="1" noChangeShapeType="1" noTextEdit="1"/>
              </p:cNvSpPr>
              <p:nvPr/>
            </p:nvSpPr>
            <p:spPr>
              <a:xfrm>
                <a:off x="942738" y="2165588"/>
                <a:ext cx="250228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1E1B5-D1EA-4AF7-978D-FC109411CF66}"/>
                  </a:ext>
                </a:extLst>
              </p:cNvPr>
              <p:cNvSpPr txBox="1"/>
              <p:nvPr/>
            </p:nvSpPr>
            <p:spPr>
              <a:xfrm>
                <a:off x="834055" y="2648019"/>
                <a:ext cx="287020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m:oMathPara>
                </a14:m>
                <a:endParaRPr lang="en-US" dirty="0"/>
              </a:p>
            </p:txBody>
          </p:sp>
        </mc:Choice>
        <mc:Fallback xmlns="">
          <p:sp>
            <p:nvSpPr>
              <p:cNvPr id="8" name="TextBox 7">
                <a:extLst>
                  <a:ext uri="{FF2B5EF4-FFF2-40B4-BE49-F238E27FC236}">
                    <a16:creationId xmlns:a16="http://schemas.microsoft.com/office/drawing/2014/main" id="{1031E1B5-D1EA-4AF7-978D-FC109411CF66}"/>
                  </a:ext>
                </a:extLst>
              </p:cNvPr>
              <p:cNvSpPr txBox="1">
                <a:spLocks noRot="1" noChangeAspect="1" noMove="1" noResize="1" noEditPoints="1" noAdjustHandles="1" noChangeArrowheads="1" noChangeShapeType="1" noTextEdit="1"/>
              </p:cNvSpPr>
              <p:nvPr/>
            </p:nvSpPr>
            <p:spPr>
              <a:xfrm>
                <a:off x="834055" y="2648019"/>
                <a:ext cx="2870208" cy="4641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20551" y="4307166"/>
                <a:ext cx="4044120" cy="430887"/>
              </a:xfrm>
              <a:prstGeom prst="rect">
                <a:avLst/>
              </a:prstGeom>
              <a:noFill/>
            </p:spPr>
            <p:txBody>
              <a:bodyPr wrap="none" lIns="0" tIns="0" rIns="0" bIns="0" rtlCol="0">
                <a:spAutoFit/>
              </a:bodyPr>
              <a:lstStyle/>
              <a:p>
                <a:r>
                  <a:rPr lang="en-US" dirty="0">
                    <a:ea typeface="Cambria Math" panose="02040503050406030204" pitchFamily="18" charset="0"/>
                  </a:rPr>
                  <a:t>Secret key: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𝑥</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20551" y="4307166"/>
                <a:ext cx="4044120" cy="430887"/>
              </a:xfrm>
              <a:prstGeom prst="rect">
                <a:avLst/>
              </a:prstGeom>
              <a:blipFill>
                <a:blip r:embed="rId7"/>
                <a:stretch>
                  <a:fillRect l="-5430"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27448" y="4822567"/>
                <a:ext cx="4466607" cy="464101"/>
              </a:xfrm>
              <a:prstGeom prst="rect">
                <a:avLst/>
              </a:prstGeom>
              <a:noFill/>
            </p:spPr>
            <p:txBody>
              <a:bodyPr wrap="none" lIns="0" tIns="0" rIns="0" bIns="0" rtlCol="0">
                <a:spAutoFit/>
              </a:bodyPr>
              <a:lstStyle/>
              <a:p>
                <a:r>
                  <a:rPr lang="en-US" dirty="0">
                    <a:ea typeface="Cambria Math" panose="02040503050406030204" pitchFamily="18" charset="0"/>
                  </a:rPr>
                  <a:t>Public key: y</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𝑥</m:t>
                        </m:r>
                      </m:sup>
                    </m:sSup>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27448" y="4822567"/>
                <a:ext cx="4466607" cy="464101"/>
              </a:xfrm>
              <a:prstGeom prst="rect">
                <a:avLst/>
              </a:prstGeom>
              <a:blipFill>
                <a:blip r:embed="rId8"/>
                <a:stretch>
                  <a:fillRect l="-4911" t="-23684" b="-39474"/>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p:nvPr/>
        </p:nvCxnSpPr>
        <p:spPr bwMode="auto">
          <a:xfrm>
            <a:off x="646337" y="3728138"/>
            <a:ext cx="59046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692973" y="3705089"/>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C442853-B0CB-4D3B-9AFE-48E5D7ACD780}"/>
                  </a:ext>
                </a:extLst>
              </p:cNvPr>
              <p:cNvSpPr/>
              <p:nvPr/>
            </p:nvSpPr>
            <p:spPr>
              <a:xfrm>
                <a:off x="443990" y="3115835"/>
                <a:ext cx="5833520" cy="530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1</m:t>
                              </m:r>
                            </m:e>
                          </m:d>
                        </m:e>
                        <m:sup>
                          <m:r>
                            <a:rPr lang="en-US" i="1" dirty="0">
                              <a:latin typeface="Cambria Math" panose="02040503050406030204" pitchFamily="18" charset="0"/>
                              <a:cs typeface="Times New Roman" panose="02020603050405020304" pitchFamily="18" charset="0"/>
                            </a:rPr>
                            <m:t>𝑙</m:t>
                          </m:r>
                        </m:sup>
                      </m:sSup>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𝑙</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1" dirty="0">
                          <a:latin typeface="Cambria Math" panose="02040503050406030204" pitchFamily="18" charset="0"/>
                        </a:rPr>
                        <m:t>min</m:t>
                      </m:r>
                      <m:r>
                        <a:rPr lang="en-US" i="1" dirty="0">
                          <a:latin typeface="Cambria Math" panose="02040503050406030204" pitchFamily="18" charset="0"/>
                        </a:rPr>
                        <m:t>⁡(</m:t>
                      </m:r>
                      <m:r>
                        <a:rPr lang="en-US" i="1" dirty="0">
                          <a:latin typeface="Cambria Math" panose="02040503050406030204" pitchFamily="18" charset="0"/>
                        </a:rPr>
                        <m:t>𝐿</m:t>
                      </m:r>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6C442853-B0CB-4D3B-9AFE-48E5D7ACD780}"/>
                  </a:ext>
                </a:extLst>
              </p:cNvPr>
              <p:cNvSpPr>
                <a:spLocks noRot="1" noChangeAspect="1" noMove="1" noResize="1" noEditPoints="1" noAdjustHandles="1" noChangeArrowheads="1" noChangeShapeType="1" noTextEdit="1"/>
              </p:cNvSpPr>
              <p:nvPr/>
            </p:nvSpPr>
            <p:spPr>
              <a:xfrm>
                <a:off x="443990" y="3115835"/>
                <a:ext cx="5833520" cy="530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6C3BF2A-4F2C-4FC5-9E47-DB4D1E412ED6}"/>
                  </a:ext>
                </a:extLst>
              </p:cNvPr>
              <p:cNvSpPr/>
              <p:nvPr/>
            </p:nvSpPr>
            <p:spPr>
              <a:xfrm>
                <a:off x="692972" y="5351332"/>
                <a:ext cx="9939531"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𝑚𝑜𝑑</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76C3BF2A-4F2C-4FC5-9E47-DB4D1E412ED6}"/>
                  </a:ext>
                </a:extLst>
              </p:cNvPr>
              <p:cNvSpPr>
                <a:spLocks noRot="1" noChangeAspect="1" noMove="1" noResize="1" noEditPoints="1" noAdjustHandles="1" noChangeArrowheads="1" noChangeShapeType="1" noTextEdit="1"/>
              </p:cNvSpPr>
              <p:nvPr/>
            </p:nvSpPr>
            <p:spPr>
              <a:xfrm>
                <a:off x="692972" y="5351332"/>
                <a:ext cx="9939531" cy="954107"/>
              </a:xfrm>
              <a:prstGeom prst="rect">
                <a:avLst/>
              </a:prstGeom>
              <a:blipFill>
                <a:blip r:embed="rId10"/>
                <a:stretch>
                  <a:fillRect l="-128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01236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5"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latin typeface="Cambria Math" panose="02040503050406030204" pitchFamily="18" charset="0"/>
                        <a:ea typeface="Cambria Math" panose="02040503050406030204" pitchFamily="18" charset="0"/>
                      </a:rPr>
                      <m:t>𝑘</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m:t>
                        </m:r>
                      </m:e>
                      <m:sub>
                        <m:r>
                          <a:rPr lang="en-US" i="1" dirty="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5" y="908720"/>
                <a:ext cx="8496944" cy="2331407"/>
              </a:xfrm>
              <a:prstGeom prst="rect">
                <a:avLst/>
              </a:prstGeom>
              <a:blipFill>
                <a:blip r:embed="rId3"/>
                <a:stretch>
                  <a:fillRect l="-1508" t="-2611" b="-6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5159897" y="1484785"/>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2731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44591"/>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17437"/>
                <a:ext cx="8496944" cy="5949321"/>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𝑠</m:t>
                        </m:r>
                      </m:e>
                      <m:sup>
                        <m:r>
                          <a:rPr lang="en-US" i="1" dirty="0">
                            <a:latin typeface="Cambria Math" panose="02040503050406030204" pitchFamily="18" charset="0"/>
                          </a:rPr>
                          <m:t>−</m:t>
                        </m:r>
                        <m:r>
                          <a:rPr lang="en-US" i="1" dirty="0">
                            <a:latin typeface="Cambria Math" panose="02040503050406030204" pitchFamily="18" charset="0"/>
                          </a:rPr>
                          <m:t>1</m:t>
                        </m:r>
                      </m:sup>
                    </m:sSup>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𝑞</m:t>
                    </m:r>
                  </m:oMath>
                </a14:m>
                <a:endParaRPr lang="en-US" dirty="0"/>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r>
                      <a:rPr lang="en-US" sz="3000" i="1">
                        <a:latin typeface="Cambria Math" panose="02040503050406030204" pitchFamily="18" charset="0"/>
                      </a:rPr>
                      <m:t>.</m:t>
                    </m:r>
                    <m:r>
                      <a:rPr lang="en-US" sz="3000" i="1">
                        <a:latin typeface="Cambria Math" panose="02040503050406030204" pitchFamily="18" charset="0"/>
                      </a:rPr>
                      <m:t>𝑤</m:t>
                    </m:r>
                  </m:oMath>
                </a14:m>
                <a:r>
                  <a:rPr lang="en-US" sz="3000" i="1" dirty="0"/>
                  <a:t> </a:t>
                </a:r>
                <a:r>
                  <a:rPr lang="en-US" sz="3000" dirty="0"/>
                  <a:t>mod</a:t>
                </a:r>
                <a:r>
                  <a:rPr lang="en-US" sz="3000" i="1" dirty="0"/>
                  <a:t> q</a:t>
                </a:r>
              </a:p>
              <a:p>
                <a:pPr lvl="1"/>
                <a:r>
                  <a:rPr lang="en-US" sz="3000" i="1"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m:t>
                        </m:r>
                        <m:r>
                          <a:rPr lang="en-US" sz="3000" i="1">
                            <a:latin typeface="Cambria Math" panose="02040503050406030204" pitchFamily="18" charset="0"/>
                          </a:rPr>
                          <m:t>1</m:t>
                        </m:r>
                      </m:sup>
                    </m:sSup>
                    <m:r>
                      <a:rPr lang="en-US" sz="3000" i="1">
                        <a:latin typeface="Cambria Math" panose="02040503050406030204" pitchFamily="18" charset="0"/>
                      </a:rPr>
                      <m:t>.</m:t>
                    </m:r>
                    <m:r>
                      <a:rPr lang="en-US" sz="3000" i="1">
                        <a:latin typeface="Cambria Math" panose="02040503050406030204" pitchFamily="18" charset="0"/>
                      </a:rPr>
                      <m:t>𝑘</m:t>
                    </m:r>
                  </m:oMath>
                </a14:m>
                <a:endParaRPr lang="en-US" sz="3000" i="1" dirty="0">
                  <a:latin typeface="Cambria Math" panose="02040503050406030204" pitchFamily="18" charset="0"/>
                </a:endParaRPr>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𝑤</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oMath>
                </a14:m>
                <a:r>
                  <a:rPr lang="en-US" sz="3000" dirty="0"/>
                  <a:t> mod </a:t>
                </a:r>
                <a:r>
                  <a:rPr lang="en-US" sz="3000" i="1" dirty="0"/>
                  <a:t>q</a:t>
                </a:r>
              </a:p>
              <a:p>
                <a:pPr marL="914400" lvl="1" indent="-457200">
                  <a:buFont typeface="Arial" panose="020B0604020202020204" pitchFamily="34" charset="0"/>
                  <a:buChar char="•"/>
                </a:pPr>
                <a:r>
                  <a:rPr lang="en-US" sz="3000" dirty="0"/>
                  <a:t>Verify </a:t>
                </a:r>
                <a14:m>
                  <m:oMath xmlns:m="http://schemas.openxmlformats.org/officeDocument/2006/math">
                    <m:r>
                      <a:rPr lang="en-US" sz="3000" i="1">
                        <a:latin typeface="Cambria Math" panose="02040503050406030204" pitchFamily="18" charset="0"/>
                      </a:rPr>
                      <m:t>𝑣</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𝑢</m:t>
                            </m:r>
                          </m:e>
                          <m:sub>
                            <m:r>
                              <a:rPr lang="en-US" sz="3000" i="1">
                                <a:latin typeface="Cambria Math" panose="02040503050406030204" pitchFamily="18" charset="0"/>
                              </a:rPr>
                              <m:t>2</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endParaRPr lang="en-US" sz="3000" i="1" dirty="0">
                  <a:latin typeface="Cambria Math" panose="02040503050406030204" pitchFamily="18" charset="0"/>
                </a:endParaRPr>
              </a:p>
              <a:p>
                <a:pPr lvl="1"/>
                <a:r>
                  <a:rPr lang="en-US" sz="3000" dirty="0"/>
                  <a:t>                   </a:t>
                </a:r>
                <a14:m>
                  <m:oMath xmlns:m="http://schemas.openxmlformats.org/officeDocument/2006/math">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r>
                          <a:rPr lang="en-US" sz="3000" i="1">
                            <a:latin typeface="Cambria Math" panose="02040503050406030204" pitchFamily="18" charset="0"/>
                          </a:rPr>
                          <m:t>)+</m:t>
                        </m:r>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solidFill>
                                      <a:srgbClr val="FF0000"/>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m:t>
                            </m:r>
                            <m:r>
                              <a:rPr lang="en-US" sz="3000" i="1">
                                <a:latin typeface="Cambria Math" panose="02040503050406030204" pitchFamily="18" charset="0"/>
                              </a:rPr>
                              <m:t>1</m:t>
                            </m:r>
                          </m:sup>
                        </m:sSup>
                        <m:r>
                          <a:rPr lang="en-US" sz="3000" i="1">
                            <a:latin typeface="Cambria Math" panose="02040503050406030204" pitchFamily="18" charset="0"/>
                          </a:rPr>
                          <m:t>)</m:t>
                        </m:r>
                      </m:sup>
                    </m:sSup>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𝑟</m:t>
                    </m:r>
                  </m:oMath>
                </a14:m>
                <a:endParaRPr lang="en-US" sz="3000"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17437"/>
                <a:ext cx="8496944" cy="5949321"/>
              </a:xfrm>
              <a:prstGeom prst="rect">
                <a:avLst/>
              </a:prstGeom>
              <a:blipFill>
                <a:blip r:embed="rId3"/>
                <a:stretch>
                  <a:fillRect l="-1506" t="-10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468728"/>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727848" y="1143530"/>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FC484489-A5E5-41C6-B3E9-9463B27A1E46}"/>
              </a:ext>
            </a:extLst>
          </p:cNvPr>
          <p:cNvCxnSpPr>
            <a:cxnSpLocks/>
          </p:cNvCxnSpPr>
          <p:nvPr/>
        </p:nvCxnSpPr>
        <p:spPr bwMode="auto">
          <a:xfrm flipH="1">
            <a:off x="6816080" y="3123174"/>
            <a:ext cx="1224136"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4F880B9B-448B-42CC-A320-E29729858A57}"/>
              </a:ext>
            </a:extLst>
          </p:cNvPr>
          <p:cNvSpPr txBox="1"/>
          <p:nvPr/>
        </p:nvSpPr>
        <p:spPr>
          <a:xfrm>
            <a:off x="5012049" y="2529683"/>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8A1993D7-70C3-4E5C-B6F1-7CD53F7B1966}"/>
              </a:ext>
            </a:extLst>
          </p:cNvPr>
          <p:cNvCxnSpPr>
            <a:cxnSpLocks/>
          </p:cNvCxnSpPr>
          <p:nvPr/>
        </p:nvCxnSpPr>
        <p:spPr bwMode="auto">
          <a:xfrm flipH="1">
            <a:off x="5226006" y="3123174"/>
            <a:ext cx="581963"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80A2219E-69FA-4600-9981-2FEA690CBB67}"/>
              </a:ext>
            </a:extLst>
          </p:cNvPr>
          <p:cNvSpPr txBox="1"/>
          <p:nvPr/>
        </p:nvSpPr>
        <p:spPr>
          <a:xfrm>
            <a:off x="7332966" y="2517681"/>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13421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a:t>
            </a:r>
            <a:r>
              <a:rPr lang="en-US">
                <a:solidFill>
                  <a:srgbClr val="FF0000"/>
                </a:solidFill>
              </a:rPr>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404783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3" y="-114246"/>
            <a:ext cx="11064552" cy="1097280"/>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p:sp>
        <p:nvSpPr>
          <p:cNvPr id="6" name="Rectangle 5">
            <a:extLst>
              <a:ext uri="{FF2B5EF4-FFF2-40B4-BE49-F238E27FC236}">
                <a16:creationId xmlns:a16="http://schemas.microsoft.com/office/drawing/2014/main" id="{C341F391-CF53-4DFE-8F56-4EEB33F73AC5}"/>
              </a:ext>
            </a:extLst>
          </p:cNvPr>
          <p:cNvSpPr/>
          <p:nvPr/>
        </p:nvSpPr>
        <p:spPr>
          <a:xfrm>
            <a:off x="1053591" y="836712"/>
            <a:ext cx="3226589" cy="523220"/>
          </a:xfrm>
          <a:prstGeom prst="rect">
            <a:avLst/>
          </a:prstGeom>
        </p:spPr>
        <p:txBody>
          <a:bodyPr wrap="none">
            <a:spAutoFit/>
          </a:bodyPr>
          <a:lstStyle/>
          <a:p>
            <a:r>
              <a:rPr lang="en-US" b="1" dirty="0"/>
              <a:t>ECDSA parameters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845345" y="1301209"/>
                <a:ext cx="4740785" cy="33636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Tahoma" panose="020B0604030504040204" pitchFamily="34" charset="0"/>
                    <a:cs typeface="Times" panose="02020603050405020304" pitchFamily="18" charset="0"/>
                  </a:rPr>
                  <a:t>Prime number</a:t>
                </a:r>
                <a:r>
                  <a:rPr lang="en-US">
                    <a:ea typeface="Tahoma" panose="020B0604030504040204" pitchFamily="34" charset="0"/>
                    <a:cs typeface="Times" panose="02020603050405020304" pitchFamily="18" charset="0"/>
                  </a:rPr>
                  <a:t>: </a:t>
                </a:r>
                <a14:m>
                  <m:oMath xmlns:m="http://schemas.openxmlformats.org/officeDocument/2006/math">
                    <m:r>
                      <a:rPr lang="en-US" i="1">
                        <a:latin typeface="Cambria Math" panose="02040503050406030204" pitchFamily="18" charset="0"/>
                        <a:ea typeface="Tahoma" panose="020B0604030504040204" pitchFamily="34" charset="0"/>
                        <a:cs typeface="Times" panose="02020603050405020304" pitchFamily="18" charset="0"/>
                      </a:rPr>
                      <m:t>𝑝</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𝑜𝑟</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𝑓</m:t>
                    </m:r>
                    <m:r>
                      <a:rPr lang="en-US" b="0" i="1" smtClean="0">
                        <a:latin typeface="Cambria Math" panose="02040503050406030204" pitchFamily="18" charset="0"/>
                        <a:ea typeface="Tahoma" panose="020B0604030504040204" pitchFamily="34" charset="0"/>
                        <a:cs typeface="Times" panose="02020603050405020304" pitchFamily="18" charset="0"/>
                      </a:rPr>
                      <m:t>(</m:t>
                    </m:r>
                    <m:r>
                      <a:rPr lang="en-US" b="0" i="1" smtClean="0">
                        <a:latin typeface="Cambria Math" panose="02040503050406030204" pitchFamily="18" charset="0"/>
                        <a:ea typeface="Tahoma" panose="020B0604030504040204" pitchFamily="34" charset="0"/>
                        <a:cs typeface="Times" panose="02020603050405020304" pitchFamily="18" charset="0"/>
                      </a:rPr>
                      <m:t>𝑥</m:t>
                    </m:r>
                    <m:r>
                      <a:rPr lang="en-US" b="0" i="1" smtClean="0">
                        <a:latin typeface="Cambria Math" panose="02040503050406030204" pitchFamily="18" charset="0"/>
                        <a:ea typeface="Tahoma" panose="020B0604030504040204" pitchFamily="34" charset="0"/>
                        <a:cs typeface="Times" panose="02020603050405020304" pitchFamily="18" charset="0"/>
                      </a:rPr>
                      <m:t>))</m:t>
                    </m:r>
                  </m:oMath>
                </a14:m>
                <a:endParaRPr lang="en-US" dirty="0"/>
              </a:p>
              <a:p>
                <a:pPr marL="457200" indent="-457200">
                  <a:buFont typeface="Arial" panose="020B0604020202020204" pitchFamily="34" charset="0"/>
                  <a:buChar char="•"/>
                </a:pPr>
                <a:r>
                  <a:rPr lang="en-US" dirty="0"/>
                  <a:t>Curve coefficients: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oMath>
                </a14:m>
                <a:endParaRPr lang="en-US"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dirty="0"/>
                  <a:t>Base points: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b="0" i="1" dirty="0" smtClean="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r>
                  <a:rPr lang="en-US" dirty="0"/>
                  <a:t> </a:t>
                </a:r>
                <a:endParaRPr lang="en-US" i="1" dirty="0">
                  <a:latin typeface="Cambria Math" panose="02040503050406030204" pitchFamily="18" charset="0"/>
                </a:endParaRPr>
              </a:p>
              <a:p>
                <a:pPr marL="457200" indent="-457200">
                  <a:buFont typeface="Arial" panose="020B0604020202020204" pitchFamily="34" charset="0"/>
                  <a:buChar char="•"/>
                </a:pPr>
                <a:r>
                  <a:rPr lang="en-US" dirty="0"/>
                  <a:t>T</a:t>
                </a:r>
                <a14:m>
                  <m:oMath xmlns:m="http://schemas.openxmlformats.org/officeDocument/2006/math">
                    <m:r>
                      <m:rPr>
                        <m:sty m:val="p"/>
                      </m:rPr>
                      <a:rPr lang="en-US" dirty="0">
                        <a:latin typeface="Cambria Math" panose="02040503050406030204" pitchFamily="18" charset="0"/>
                      </a:rPr>
                      <m:t>he</m:t>
                    </m:r>
                    <m:r>
                      <a:rPr lang="en-US" dirty="0">
                        <a:latin typeface="Cambria Math" panose="02040503050406030204" pitchFamily="18" charset="0"/>
                      </a:rPr>
                      <m:t> </m:t>
                    </m:r>
                    <m:r>
                      <m:rPr>
                        <m:sty m:val="p"/>
                      </m:rPr>
                      <a:rPr lang="en-US" dirty="0">
                        <a:latin typeface="Cambria Math" panose="02040503050406030204" pitchFamily="18" charset="0"/>
                      </a:rPr>
                      <m:t>number</m:t>
                    </m:r>
                    <m:r>
                      <a:rPr lang="en-US"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𝑜𝑟𝑑</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𝐺</m:t>
                        </m:r>
                      </m:e>
                    </m:d>
                    <m:r>
                      <a:rPr lang="en-US" i="1" dirty="0">
                        <a:latin typeface="Cambria Math" panose="02040503050406030204" pitchFamily="18" charset="0"/>
                      </a:rPr>
                      <m:t>)</m:t>
                    </m:r>
                  </m:oMath>
                </a14:m>
                <a:r>
                  <a:rPr lang="en-US" i="1" dirty="0">
                    <a:latin typeface="Cambria Math" panose="02040503050406030204" pitchFamily="18" charset="0"/>
                  </a:rPr>
                  <a:t> </a:t>
                </a:r>
              </a:p>
              <a:p>
                <a:pPr marL="457200" indent="-457200">
                  <a:buFont typeface="Arial" panose="020B0604020202020204" pitchFamily="34" charset="0"/>
                  <a:buChar char="•"/>
                </a:pPr>
                <a:r>
                  <a:rPr lang="en-US" dirty="0">
                    <a:cs typeface="Times" panose="02020603050405020304" pitchFamily="18" charset="0"/>
                  </a:rPr>
                  <a:t>The number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𝑜𝑟𝑑</m:t>
                        </m:r>
                        <m:r>
                          <m:rPr>
                            <m:lit/>
                          </m:rP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e>
                        </m:d>
                        <m:r>
                          <m:rPr>
                            <m:lit/>
                          </m:rP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m:rPr>
                            <m:nor/>
                          </m:rPr>
                          <a:rPr lang="en-US" dirty="0"/>
                          <m:t> </m:t>
                        </m:r>
                      </m:num>
                      <m:den>
                        <m:r>
                          <a:rPr lang="en-US" i="1" dirty="0">
                            <a:latin typeface="Cambria Math" panose="02040503050406030204" pitchFamily="18" charset="0"/>
                          </a:rPr>
                          <m:t>𝑛</m:t>
                        </m:r>
                      </m:den>
                    </m:f>
                    <m:r>
                      <a:rPr lang="en-US" i="1" dirty="0">
                        <a:latin typeface="Cambria Math" panose="02040503050406030204" pitchFamily="18" charset="0"/>
                      </a:rPr>
                      <m:t> </m:t>
                    </m:r>
                  </m:oMath>
                </a14:m>
                <a:endParaRPr lang="en-US" dirty="0"/>
              </a:p>
              <a:p>
                <a:pPr marL="457200" indent="-457200">
                  <a:buFont typeface="Arial" panose="020B0604020202020204" pitchFamily="34" charset="0"/>
                  <a:buChar char="•"/>
                </a:pP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1</m:t>
                            </m:r>
                          </m:e>
                        </m:d>
                      </m:e>
                      <m:sup>
                        <m:r>
                          <a:rPr lang="en-US" i="1" dirty="0">
                            <a:latin typeface="Cambria Math" panose="02040503050406030204" pitchFamily="18" charset="0"/>
                            <a:cs typeface="Times New Roman" panose="02020603050405020304" pitchFamily="18" charset="0"/>
                          </a:rPr>
                          <m:t>𝑙</m:t>
                        </m:r>
                      </m:sup>
                    </m:sSup>
                  </m:oMath>
                </a14:m>
                <a:r>
                  <a:rPr lang="en-US" dirty="0"/>
                  <a:t>, </a:t>
                </a:r>
                <a14:m>
                  <m:oMath xmlns:m="http://schemas.openxmlformats.org/officeDocument/2006/math">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dirty="0"/>
              </a:p>
              <a:p>
                <a:pPr marL="457200" indent="-45720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845345" y="1301209"/>
                <a:ext cx="4740785" cy="3363613"/>
              </a:xfrm>
              <a:prstGeom prst="rect">
                <a:avLst/>
              </a:prstGeom>
              <a:blipFill>
                <a:blip r:embed="rId3"/>
                <a:stretch>
                  <a:fillRect l="-4247" t="-3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31993" y="4941168"/>
                <a:ext cx="4273862" cy="430887"/>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Secret key: </a:t>
                </a:r>
                <a:r>
                  <a:rPr lang="en-US" i="1" dirty="0">
                    <a:solidFill>
                      <a:srgbClr val="FF0000"/>
                    </a:solidFill>
                    <a:ea typeface="Cambria Math" panose="02040503050406030204" pitchFamily="18" charset="0"/>
                  </a:rPr>
                  <a:t>d</a:t>
                </a: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31993" y="4941168"/>
                <a:ext cx="4273862" cy="430887"/>
              </a:xfrm>
              <a:prstGeom prst="rect">
                <a:avLst/>
              </a:prstGeom>
              <a:blipFill>
                <a:blip r:embed="rId4"/>
                <a:stretch>
                  <a:fillRect l="-4708"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47239" y="5345947"/>
                <a:ext cx="4757777" cy="464101"/>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Public key: Q</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47239" y="5345947"/>
                <a:ext cx="4757777" cy="464101"/>
              </a:xfrm>
              <a:prstGeom prst="rect">
                <a:avLst/>
              </a:prstGeom>
              <a:blipFill>
                <a:blip r:embed="rId5"/>
                <a:stretch>
                  <a:fillRect l="-4225" t="-23684" b="-38158"/>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a:cxnSpLocks/>
          </p:cNvCxnSpPr>
          <p:nvPr/>
        </p:nvCxnSpPr>
        <p:spPr bwMode="auto">
          <a:xfrm>
            <a:off x="1131993" y="4293096"/>
            <a:ext cx="4964007" cy="61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1048349" y="4387560"/>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p:sp>
        <p:nvSpPr>
          <p:cNvPr id="7" name="Rectangle 6">
            <a:extLst>
              <a:ext uri="{FF2B5EF4-FFF2-40B4-BE49-F238E27FC236}">
                <a16:creationId xmlns:a16="http://schemas.microsoft.com/office/drawing/2014/main" id="{DAEDAA2E-FBB2-4EAC-8260-9424749A40BF}"/>
              </a:ext>
            </a:extLst>
          </p:cNvPr>
          <p:cNvSpPr/>
          <p:nvPr/>
        </p:nvSpPr>
        <p:spPr>
          <a:xfrm>
            <a:off x="7930137" y="5271591"/>
            <a:ext cx="2335511" cy="461665"/>
          </a:xfrm>
          <a:prstGeom prst="rect">
            <a:avLst/>
          </a:prstGeom>
        </p:spPr>
        <p:txBody>
          <a:bodyPr wrap="none">
            <a:spAutoFit/>
          </a:bodyPr>
          <a:lstStyle/>
          <a:p>
            <a:r>
              <a:rPr lang="en-US" sz="2400" dirty="0"/>
              <a:t>NIST.FIPS</a:t>
            </a:r>
            <a:r>
              <a:rPr lang="en-US" sz="2400"/>
              <a:t>.186-5</a:t>
            </a:r>
            <a:endParaRPr lang="en-US" sz="2400" dirty="0"/>
          </a:p>
        </p:txBody>
      </p:sp>
      <p:pic>
        <p:nvPicPr>
          <p:cNvPr id="3" name="Picture 2">
            <a:extLst>
              <a:ext uri="{FF2B5EF4-FFF2-40B4-BE49-F238E27FC236}">
                <a16:creationId xmlns:a16="http://schemas.microsoft.com/office/drawing/2014/main" id="{4389D297-9691-46FF-B7C1-A9DD41DCC50C}"/>
              </a:ext>
            </a:extLst>
          </p:cNvPr>
          <p:cNvPicPr>
            <a:picLocks noChangeAspect="1"/>
          </p:cNvPicPr>
          <p:nvPr/>
        </p:nvPicPr>
        <p:blipFill>
          <a:blip r:embed="rId6"/>
          <a:stretch>
            <a:fillRect/>
          </a:stretch>
        </p:blipFill>
        <p:spPr>
          <a:xfrm>
            <a:off x="5828188" y="900273"/>
            <a:ext cx="6122261" cy="4400935"/>
          </a:xfrm>
          <a:prstGeom prst="rect">
            <a:avLst/>
          </a:prstGeom>
        </p:spPr>
      </p:pic>
      <p:sp>
        <p:nvSpPr>
          <p:cNvPr id="8" name="Rectangle 7">
            <a:extLst>
              <a:ext uri="{FF2B5EF4-FFF2-40B4-BE49-F238E27FC236}">
                <a16:creationId xmlns:a16="http://schemas.microsoft.com/office/drawing/2014/main" id="{11618F59-8DBD-4C24-853F-19DE3144FEB7}"/>
              </a:ext>
            </a:extLst>
          </p:cNvPr>
          <p:cNvSpPr/>
          <p:nvPr/>
        </p:nvSpPr>
        <p:spPr>
          <a:xfrm>
            <a:off x="1028158" y="5877272"/>
            <a:ext cx="4334841" cy="523220"/>
          </a:xfrm>
          <a:prstGeom prst="rect">
            <a:avLst/>
          </a:prstGeom>
        </p:spPr>
        <p:txBody>
          <a:bodyPr wrap="none">
            <a:spAutoFit/>
          </a:bodyPr>
          <a:lstStyle/>
          <a:p>
            <a:r>
              <a:rPr lang="en-US" b="1"/>
              <a:t>Key distribution: </a:t>
            </a:r>
            <a:r>
              <a:rPr lang="en-US"/>
              <a:t>Curve, Q</a:t>
            </a:r>
            <a:endParaRPr lang="en-US" dirty="0"/>
          </a:p>
        </p:txBody>
      </p:sp>
    </p:spTree>
    <p:extLst>
      <p:ext uri="{BB962C8B-B14F-4D97-AF65-F5344CB8AC3E}">
        <p14:creationId xmlns:p14="http://schemas.microsoft.com/office/powerpoint/2010/main" val="501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783632" y="23242"/>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eaLnBrk="1" hangingPunct="1">
              <a:spcBef>
                <a:spcPct val="25000"/>
              </a:spcBef>
            </a:pPr>
            <a:r>
              <a:rPr lang="en-US" dirty="0"/>
              <a:t>Motivations</a:t>
            </a:r>
          </a:p>
          <a:p>
            <a:pPr eaLnBrk="1" hangingPunct="1">
              <a:spcBef>
                <a:spcPct val="25000"/>
              </a:spcBef>
            </a:pPr>
            <a:r>
              <a:rPr lang="en-US" dirty="0"/>
              <a:t>Overview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73002"/>
            <a:ext cx="10441160"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solidFill>
                          <a:srgbClr val="FF0000"/>
                        </a:solidFill>
                        <a:latin typeface="Cambria Math" panose="02040503050406030204" pitchFamily="18" charset="0"/>
                        <a:ea typeface="Cambria Math" panose="02040503050406030204" pitchFamily="18" charset="0"/>
                      </a:rPr>
                      <m:t>𝑘</m:t>
                    </m:r>
                    <m:sSub>
                      <m:sSubPr>
                        <m:ctrlPr>
                          <a:rPr lang="en-US" i="1" dirty="0">
                            <a:solidFill>
                              <a:srgbClr val="FF0000"/>
                            </a:solidFill>
                            <a:latin typeface="Cambria Math" panose="02040503050406030204" pitchFamily="18" charset="0"/>
                            <a:ea typeface="Cambria Math" panose="02040503050406030204" pitchFamily="18" charset="0"/>
                          </a:rPr>
                        </m:ctrlPr>
                      </m:sSubPr>
                      <m:e>
                        <m:r>
                          <a:rPr lang="en-US" i="1" dirty="0">
                            <a:solidFill>
                              <a:srgbClr val="FF0000"/>
                            </a:solidFill>
                            <a:latin typeface="Cambria Math" panose="02040503050406030204" pitchFamily="18" charset="0"/>
                            <a:ea typeface="Cambria Math" panose="02040503050406030204" pitchFamily="18" charset="0"/>
                          </a:rPr>
                          <m:t>∈</m:t>
                        </m:r>
                      </m:e>
                      <m:sub>
                        <m:r>
                          <a:rPr lang="en-US" i="1" dirty="0">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𝑅</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𝑘</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𝐺</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e>
                    </m:d>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08720"/>
                <a:ext cx="8496944" cy="2331407"/>
              </a:xfrm>
              <a:prstGeom prst="rect">
                <a:avLst/>
              </a:prstGeom>
              <a:blipFill>
                <a:blip r:embed="rId3"/>
                <a:stretch>
                  <a:fillRect l="-1506" t="-2611" b="-60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295911"/>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34489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46710"/>
            <a:ext cx="10153128"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397024" y="1052736"/>
                <a:ext cx="9104040" cy="5653086"/>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𝑤</m:t>
                    </m:r>
                    <m:r>
                      <a:rPr lang="en-US" i="1" dirty="0">
                        <a:latin typeface="Cambria Math" panose="02040503050406030204" pitchFamily="18" charset="0"/>
                        <a:cs typeface="Times New Roman" panose="02020603050405020304" pitchFamily="18" charset="0"/>
                      </a:rPr>
                      <m:t>h</m:t>
                    </m:r>
                    <m:r>
                      <a:rPr lang="en-US" i="1" dirty="0">
                        <a:latin typeface="Cambria Math" panose="02040503050406030204" pitchFamily="18" charset="0"/>
                        <a:cs typeface="Times New Roman" panose="02020603050405020304" pitchFamily="18" charset="0"/>
                      </a:rPr>
                      <m:t>𝑒𝑟𝑒</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𝑘𝐺</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    </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sz="2600" i="1" dirty="0">
                        <a:latin typeface="Cambria Math" panose="02040503050406030204" pitchFamily="18" charset="0"/>
                      </a:rPr>
                      <m:t>𝑤</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m:t>
                        </m:r>
                        <m:r>
                          <a:rPr lang="en-US" sz="2600" i="1" dirty="0">
                            <a:latin typeface="Cambria Math" panose="02040503050406030204" pitchFamily="18" charset="0"/>
                          </a:rPr>
                          <m:t>𝑠</m:t>
                        </m:r>
                      </m:e>
                      <m:sup>
                        <m:r>
                          <a:rPr lang="en-US" sz="2600" i="1" dirty="0">
                            <a:latin typeface="Cambria Math" panose="02040503050406030204" pitchFamily="18" charset="0"/>
                          </a:rPr>
                          <m:t>−</m:t>
                        </m:r>
                        <m:r>
                          <a:rPr lang="en-US" sz="2600" i="1" dirty="0">
                            <a:latin typeface="Cambria Math" panose="02040503050406030204" pitchFamily="18" charset="0"/>
                          </a:rPr>
                          <m:t>1</m:t>
                        </m:r>
                      </m:sup>
                    </m:sSup>
                    <m:r>
                      <a:rPr lang="en-US" sz="2600" i="1" dirty="0">
                        <a:latin typeface="Cambria Math" panose="02040503050406030204" pitchFamily="18" charset="0"/>
                      </a:rPr>
                      <m:t>𝑚𝑜𝑑</m:t>
                    </m:r>
                    <m:r>
                      <a:rPr lang="en-US" sz="2600" i="1" dirty="0">
                        <a:latin typeface="Cambria Math" panose="02040503050406030204" pitchFamily="18" charset="0"/>
                      </a:rPr>
                      <m:t> </m:t>
                    </m:r>
                    <m:r>
                      <a:rPr lang="en-US" sz="2600" i="1" dirty="0">
                        <a:latin typeface="Cambria Math" panose="02040503050406030204" pitchFamily="18" charset="0"/>
                      </a:rPr>
                      <m:t>𝑞</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m:t>
                        </m:r>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 </m:t>
                    </m:r>
                    <m:r>
                      <m:rPr>
                        <m:sty m:val="p"/>
                      </m:rPr>
                      <a:rPr lang="en-US" sz="2600">
                        <a:latin typeface="Cambria Math" panose="02040503050406030204" pitchFamily="18" charset="0"/>
                      </a:rPr>
                      <m:t>mod</m:t>
                    </m:r>
                    <m:r>
                      <a:rPr lang="en-US" sz="2600" i="1">
                        <a:latin typeface="Cambria Math" panose="02040503050406030204" pitchFamily="18" charset="0"/>
                      </a:rPr>
                      <m:t> </m:t>
                    </m:r>
                    <m:r>
                      <a:rPr lang="en-US" sz="2600" i="1">
                        <a:latin typeface="Cambria Math" panose="02040503050406030204" pitchFamily="18" charset="0"/>
                      </a:rPr>
                      <m:t>𝑛</m:t>
                    </m:r>
                  </m:oMath>
                </a14:m>
                <a:endParaRPr lang="en-US" sz="2600" dirty="0"/>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r>
                      <a:rPr lang="en-US" sz="2600" i="1">
                        <a:latin typeface="Cambria Math" panose="02040503050406030204" pitchFamily="18" charset="0"/>
                      </a:rPr>
                      <m:t>.</m:t>
                    </m:r>
                    <m:r>
                      <a:rPr lang="en-US" sz="2600" i="1">
                        <a:latin typeface="Cambria Math" panose="02040503050406030204" pitchFamily="18" charset="0"/>
                      </a:rPr>
                      <m:t>𝑤</m:t>
                    </m:r>
                  </m:oMath>
                </a14:m>
                <a:r>
                  <a:rPr lang="en-US" sz="2600" i="1" dirty="0"/>
                  <a:t> </a:t>
                </a:r>
                <a:r>
                  <a:rPr lang="en-US" sz="2600"/>
                  <a:t>mod</a:t>
                </a:r>
                <a:r>
                  <a:rPr lang="en-US" sz="2600" i="1"/>
                  <a:t> n</a:t>
                </a:r>
                <a:r>
                  <a:rPr lang="en-US" sz="2600" i="1" dirty="0"/>
                  <a:t> </a:t>
                </a:r>
                <a:r>
                  <a:rPr lang="en-US" sz="2600" i="1"/>
                  <a:t>=</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m:t>
                        </m:r>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i="1" dirty="0">
                    <a:latin typeface="Cambria Math" panose="02040503050406030204" pitchFamily="18" charset="0"/>
                  </a:rPr>
                  <a:t> </a:t>
                </a:r>
                <a:r>
                  <a:rPr lang="en-US" sz="2600">
                    <a:latin typeface="Cambria Math" panose="02040503050406030204" pitchFamily="18" charset="0"/>
                  </a:rPr>
                  <a:t>mod </a:t>
                </a:r>
                <a:r>
                  <a:rPr lang="en-US" sz="2600" i="1">
                    <a:latin typeface="Cambria Math" panose="02040503050406030204" pitchFamily="18" charset="0"/>
                  </a:rPr>
                  <a:t>n</a:t>
                </a:r>
                <a:endParaRPr lang="en-US" sz="2600" i="1" dirty="0">
                  <a:latin typeface="Cambria Math" panose="02040503050406030204" pitchFamily="18" charset="0"/>
                </a:endParaRPr>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m:t>
                        </m:r>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mod </a:t>
                </a:r>
                <a:r>
                  <a:rPr lang="en-US" sz="2600" i="1" dirty="0"/>
                  <a:t>n</a:t>
                </a:r>
              </a:p>
              <a:p>
                <a:pPr lvl="1"/>
                <a:r>
                  <a:rPr lang="en-US" sz="2600" i="1"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𝑣</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𝐺</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𝑄</m:t>
                    </m:r>
                    <m:r>
                      <a:rPr lang="en-US" sz="2600" i="1" dirty="0">
                        <a:latin typeface="Cambria Math" panose="02040503050406030204" pitchFamily="18" charset="0"/>
                      </a:rPr>
                      <m:t>=</m:t>
                    </m:r>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𝑑</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2</m:t>
                            </m:r>
                          </m:sub>
                        </m:sSub>
                      </m:e>
                    </m:d>
                    <m:r>
                      <a:rPr lang="en-US" sz="2600" i="1" dirty="0">
                        <a:latin typeface="Cambria Math" panose="02040503050406030204" pitchFamily="18" charset="0"/>
                      </a:rPr>
                      <m:t>𝐺</m:t>
                    </m:r>
                  </m:oMath>
                </a14:m>
                <a:endParaRPr lang="en-US" sz="2600" i="1" dirty="0">
                  <a:latin typeface="Cambria Math" panose="02040503050406030204" pitchFamily="18" charset="0"/>
                </a:endParaRPr>
              </a:p>
              <a:p>
                <a:pPr lvl="1"/>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solidFill>
                              <a:schemeClr val="accent2"/>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solidFill>
                                      <a:srgbClr val="FF0000"/>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m:t>
                            </m:r>
                            <m:r>
                              <a:rPr lang="en-US" sz="2600" i="1">
                                <a:latin typeface="Cambria Math" panose="02040503050406030204" pitchFamily="18" charset="0"/>
                              </a:rPr>
                              <m:t>1</m:t>
                            </m:r>
                          </m:sup>
                        </m:sSup>
                      </m:e>
                    </m:d>
                    <m:r>
                      <a:rPr lang="en-US" sz="2600" i="1">
                        <a:latin typeface="Cambria Math" panose="02040503050406030204" pitchFamily="18" charset="0"/>
                      </a:rPr>
                      <m:t>𝐺</m:t>
                    </m:r>
                    <m:r>
                      <a:rPr lang="en-US" sz="2600" i="1">
                        <a:solidFill>
                          <a:srgbClr val="FF0000"/>
                        </a:solidFill>
                        <a:latin typeface="Cambria Math" panose="02040503050406030204" pitchFamily="18" charset="0"/>
                      </a:rPr>
                      <m:t>=</m:t>
                    </m:r>
                    <m:d>
                      <m:dPr>
                        <m:ctrlPr>
                          <a:rPr lang="en-US" sz="2600" i="1">
                            <a:solidFill>
                              <a:srgbClr val="FF0000"/>
                            </a:solidFill>
                            <a:latin typeface="Cambria Math" panose="02040503050406030204" pitchFamily="18" charset="0"/>
                          </a:rPr>
                        </m:ctrlPr>
                      </m:dPr>
                      <m:e>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𝑥</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r>
                          <a:rPr lang="en-US" sz="2600" i="1">
                            <a:solidFill>
                              <a:srgbClr val="FF0000"/>
                            </a:solidFill>
                            <a:latin typeface="Cambria Math" panose="02040503050406030204" pitchFamily="18" charset="0"/>
                          </a:rPr>
                          <m:t>,</m:t>
                        </m:r>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𝑦</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e>
                    </m:d>
                  </m:oMath>
                </a14:m>
                <a:endParaRPr lang="en-US" sz="2600" i="1" dirty="0">
                  <a:solidFill>
                    <a:srgbClr val="FF0000"/>
                  </a:solidFill>
                  <a:latin typeface="Cambria Math" panose="02040503050406030204" pitchFamily="18" charset="0"/>
                </a:endParaRPr>
              </a:p>
              <a:p>
                <a:pPr marL="914400" lvl="1" indent="-457200">
                  <a:buFont typeface="Arial" panose="020B0604020202020204" pitchFamily="34" charset="0"/>
                  <a:buChar char="•"/>
                </a:pPr>
                <a:r>
                  <a:rPr lang="en-US" dirty="0">
                    <a:solidFill>
                      <a:srgbClr val="FF0000"/>
                    </a:solidFill>
                  </a:rPr>
                  <a:t>Verify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𝑣</m:t>
                        </m:r>
                      </m:e>
                      <m:sub>
                        <m:r>
                          <a:rPr lang="en-US" i="1" dirty="0">
                            <a:solidFill>
                              <a:srgbClr val="FF0000"/>
                            </a:solidFill>
                            <a:latin typeface="Cambria Math" panose="02040503050406030204" pitchFamily="18" charset="0"/>
                          </a:rPr>
                          <m:t>𝑥</m:t>
                        </m:r>
                      </m:sub>
                    </m:sSub>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m:t>
                        </m:r>
                      </m:sup>
                    </m:sSubSup>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𝑟</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 </m:t>
                    </m:r>
                  </m:oMath>
                </a14:m>
                <a:endParaRPr lang="en-US"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397024" y="1052736"/>
                <a:ext cx="9104040" cy="5653086"/>
              </a:xfrm>
              <a:prstGeom prst="rect">
                <a:avLst/>
              </a:prstGeom>
              <a:blipFill>
                <a:blip r:embed="rId3"/>
                <a:stretch>
                  <a:fillRect l="-1339" t="-11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863753" y="1556793"/>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655840" y="1231595"/>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7CA37B0B-1953-4960-A0A8-9D2C50E98340}"/>
              </a:ext>
            </a:extLst>
          </p:cNvPr>
          <p:cNvCxnSpPr>
            <a:cxnSpLocks/>
          </p:cNvCxnSpPr>
          <p:nvPr/>
        </p:nvCxnSpPr>
        <p:spPr bwMode="auto">
          <a:xfrm flipH="1">
            <a:off x="5879976" y="3211238"/>
            <a:ext cx="2088232"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A395FF4E-3BB9-478A-BD43-8B417DCCE9E3}"/>
              </a:ext>
            </a:extLst>
          </p:cNvPr>
          <p:cNvSpPr txBox="1"/>
          <p:nvPr/>
        </p:nvSpPr>
        <p:spPr>
          <a:xfrm>
            <a:off x="4940041" y="2617748"/>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96E6A3DB-73D9-48F8-BE1A-2424E2F628D2}"/>
              </a:ext>
            </a:extLst>
          </p:cNvPr>
          <p:cNvCxnSpPr>
            <a:cxnSpLocks/>
          </p:cNvCxnSpPr>
          <p:nvPr/>
        </p:nvCxnSpPr>
        <p:spPr bwMode="auto">
          <a:xfrm flipH="1">
            <a:off x="3863752" y="3211238"/>
            <a:ext cx="1872210"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1EC6CE88-4C70-4229-85AB-3E706E23DF86}"/>
              </a:ext>
            </a:extLst>
          </p:cNvPr>
          <p:cNvSpPr txBox="1"/>
          <p:nvPr/>
        </p:nvSpPr>
        <p:spPr>
          <a:xfrm>
            <a:off x="7260958" y="2605746"/>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129059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4455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80728"/>
            <a:ext cx="9829092"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a:t>
            </a:r>
          </a:p>
          <a:p>
            <a:pPr lvl="1" eaLnBrk="1" hangingPunct="1">
              <a:spcBef>
                <a:spcPct val="25000"/>
              </a:spcBef>
            </a:pPr>
            <a:r>
              <a:rPr lang="en-US"/>
              <a:t>RSASSA-PSS</a:t>
            </a:r>
          </a:p>
          <a:p>
            <a:pPr lvl="1" eaLnBrk="1" hangingPunct="1">
              <a:spcBef>
                <a:spcPct val="25000"/>
              </a:spcBef>
            </a:pPr>
            <a:r>
              <a:rPr lang="en-US"/>
              <a:t>ECDSA</a:t>
            </a:r>
          </a:p>
          <a:p>
            <a:pPr eaLnBrk="1" hangingPunct="1">
              <a:spcBef>
                <a:spcPct val="25000"/>
              </a:spcBef>
            </a:pPr>
            <a:r>
              <a:rPr lang="en-US">
                <a:solidFill>
                  <a:srgbClr val="FF0000"/>
                </a:solidFill>
              </a:rPr>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39328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6">
            <a:extLst>
              <a:ext uri="{FF2B5EF4-FFF2-40B4-BE49-F238E27FC236}">
                <a16:creationId xmlns:a16="http://schemas.microsoft.com/office/drawing/2014/main" id="{29FAC995-F40D-4DA7-A9CB-42613C1EF7E5}"/>
              </a:ext>
            </a:extLst>
          </p:cNvPr>
          <p:cNvGrpSpPr>
            <a:grpSpLocks/>
          </p:cNvGrpSpPr>
          <p:nvPr/>
        </p:nvGrpSpPr>
        <p:grpSpPr bwMode="auto">
          <a:xfrm>
            <a:off x="2857500" y="1588428"/>
            <a:ext cx="7296472" cy="5729004"/>
            <a:chOff x="960" y="960"/>
            <a:chExt cx="4450" cy="3357"/>
          </a:xfrm>
        </p:grpSpPr>
        <p:pic>
          <p:nvPicPr>
            <p:cNvPr id="8204" name="Picture 2" descr="U:\rhoskins temp\cert.wmf">
              <a:extLst>
                <a:ext uri="{FF2B5EF4-FFF2-40B4-BE49-F238E27FC236}">
                  <a16:creationId xmlns:a16="http://schemas.microsoft.com/office/drawing/2014/main" id="{394F441C-1AD7-4953-BEE1-1590BED2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008"/>
              <a:ext cx="4402" cy="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4">
              <a:extLst>
                <a:ext uri="{FF2B5EF4-FFF2-40B4-BE49-F238E27FC236}">
                  <a16:creationId xmlns:a16="http://schemas.microsoft.com/office/drawing/2014/main" id="{2B785203-6BEC-4578-99E5-0CDCB2BB381C}"/>
                </a:ext>
              </a:extLst>
            </p:cNvPr>
            <p:cNvGrpSpPr>
              <a:grpSpLocks/>
            </p:cNvGrpSpPr>
            <p:nvPr/>
          </p:nvGrpSpPr>
          <p:grpSpPr bwMode="auto">
            <a:xfrm>
              <a:off x="960" y="960"/>
              <a:ext cx="3688" cy="607"/>
              <a:chOff x="1240" y="1123"/>
              <a:chExt cx="3688" cy="607"/>
            </a:xfrm>
          </p:grpSpPr>
          <p:pic>
            <p:nvPicPr>
              <p:cNvPr id="8206" name="Picture 5" descr="U:\rhoskins temp\scroll top.wmf">
                <a:extLst>
                  <a:ext uri="{FF2B5EF4-FFF2-40B4-BE49-F238E27FC236}">
                    <a16:creationId xmlns:a16="http://schemas.microsoft.com/office/drawing/2014/main" id="{7686B120-876A-4D3F-9C34-BBFE9109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 y="1123"/>
                <a:ext cx="3688"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6">
                <a:extLst>
                  <a:ext uri="{FF2B5EF4-FFF2-40B4-BE49-F238E27FC236}">
                    <a16:creationId xmlns:a16="http://schemas.microsoft.com/office/drawing/2014/main" id="{974C4C19-1AE1-46AF-8753-F403E860EEBB}"/>
                  </a:ext>
                </a:extLst>
              </p:cNvPr>
              <p:cNvSpPr txBox="1">
                <a:spLocks noChangeArrowheads="1"/>
              </p:cNvSpPr>
              <p:nvPr/>
            </p:nvSpPr>
            <p:spPr bwMode="auto">
              <a:xfrm>
                <a:off x="2163" y="1148"/>
                <a:ext cx="18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3200" b="1">
                    <a:solidFill>
                      <a:schemeClr val="tx1"/>
                    </a:solidFill>
                  </a:rPr>
                  <a:t>CERTIFICATE</a:t>
                </a:r>
              </a:p>
            </p:txBody>
          </p:sp>
        </p:grpSp>
      </p:grpSp>
      <p:sp>
        <p:nvSpPr>
          <p:cNvPr id="63495" name="Rectangle 7">
            <a:extLst>
              <a:ext uri="{FF2B5EF4-FFF2-40B4-BE49-F238E27FC236}">
                <a16:creationId xmlns:a16="http://schemas.microsoft.com/office/drawing/2014/main" id="{DC3313DE-591A-48F3-98F2-970FB97A09E7}"/>
              </a:ext>
            </a:extLst>
          </p:cNvPr>
          <p:cNvSpPr>
            <a:spLocks noChangeArrowheads="1"/>
          </p:cNvSpPr>
          <p:nvPr/>
        </p:nvSpPr>
        <p:spPr bwMode="auto">
          <a:xfrm>
            <a:off x="817983" y="-16583"/>
            <a:ext cx="6934200" cy="685800"/>
          </a:xfrm>
          <a:prstGeom prst="rect">
            <a:avLst/>
          </a:prstGeom>
          <a:noFill/>
          <a:ln w="9525">
            <a:noFill/>
            <a:miter lim="800000"/>
            <a:headEnd/>
            <a:tailEnd/>
          </a:ln>
          <a:effectLst/>
        </p:spPr>
        <p:txBody>
          <a:bodyPr lIns="92075" tIns="46038" rIns="92075" bIns="46038" anchor="ctr"/>
          <a:lstStyle/>
          <a:p>
            <a:pPr algn="ctr" eaLnBrk="1" hangingPunct="1">
              <a:defRPr/>
            </a:pPr>
            <a:r>
              <a:rPr lang="en-US" altLang="zh-CN" sz="4800">
                <a:ea typeface="宋体" panose="02010600030101010101" pitchFamily="2" charset="-122"/>
              </a:rPr>
              <a:t>X.509 digital certificate</a:t>
            </a:r>
            <a:endParaRPr lang="en-GB" sz="5400" b="1">
              <a:solidFill>
                <a:srgbClr val="FF3300"/>
              </a:solidFill>
            </a:endParaRPr>
          </a:p>
        </p:txBody>
      </p:sp>
      <p:sp>
        <p:nvSpPr>
          <p:cNvPr id="63496" name="Rectangle 8">
            <a:extLst>
              <a:ext uri="{FF2B5EF4-FFF2-40B4-BE49-F238E27FC236}">
                <a16:creationId xmlns:a16="http://schemas.microsoft.com/office/drawing/2014/main" id="{7874D9AC-DCE3-48C3-99E4-9945662D2BD5}"/>
              </a:ext>
            </a:extLst>
          </p:cNvPr>
          <p:cNvSpPr>
            <a:spLocks noChangeArrowheads="1"/>
          </p:cNvSpPr>
          <p:nvPr/>
        </p:nvSpPr>
        <p:spPr bwMode="auto">
          <a:xfrm>
            <a:off x="658946" y="3429000"/>
            <a:ext cx="1896673"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Signer=Issuer</a:t>
            </a:r>
            <a:endParaRPr lang="en-US" sz="2400">
              <a:sym typeface="Wingdings" pitchFamily="2" charset="2"/>
            </a:endParaRPr>
          </a:p>
        </p:txBody>
      </p:sp>
      <p:sp>
        <p:nvSpPr>
          <p:cNvPr id="63497" name="Rectangle 9">
            <a:extLst>
              <a:ext uri="{FF2B5EF4-FFF2-40B4-BE49-F238E27FC236}">
                <a16:creationId xmlns:a16="http://schemas.microsoft.com/office/drawing/2014/main" id="{B1C7FF5E-E86D-4138-868D-2EB5852A7334}"/>
              </a:ext>
            </a:extLst>
          </p:cNvPr>
          <p:cNvSpPr>
            <a:spLocks noChangeArrowheads="1"/>
          </p:cNvSpPr>
          <p:nvPr/>
        </p:nvSpPr>
        <p:spPr bwMode="auto">
          <a:xfrm>
            <a:off x="728649" y="4062815"/>
            <a:ext cx="1938351"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User =Subject</a:t>
            </a:r>
            <a:endParaRPr lang="en-US" sz="2400">
              <a:sym typeface="Wingdings" pitchFamily="2" charset="2"/>
            </a:endParaRPr>
          </a:p>
        </p:txBody>
      </p:sp>
      <p:sp>
        <p:nvSpPr>
          <p:cNvPr id="63498" name="Rectangle 10">
            <a:extLst>
              <a:ext uri="{FF2B5EF4-FFF2-40B4-BE49-F238E27FC236}">
                <a16:creationId xmlns:a16="http://schemas.microsoft.com/office/drawing/2014/main" id="{A5522B92-0956-49DD-B25A-0660BF7850EC}"/>
              </a:ext>
            </a:extLst>
          </p:cNvPr>
          <p:cNvSpPr>
            <a:spLocks noChangeArrowheads="1"/>
          </p:cNvSpPr>
          <p:nvPr/>
        </p:nvSpPr>
        <p:spPr bwMode="auto">
          <a:xfrm>
            <a:off x="11240" y="5392302"/>
            <a:ext cx="3373168" cy="461665"/>
          </a:xfrm>
          <a:prstGeom prst="rect">
            <a:avLst/>
          </a:prstGeom>
          <a:noFill/>
          <a:ln w="12700">
            <a:noFill/>
            <a:miter lim="800000"/>
            <a:headEnd/>
            <a:tailEnd/>
          </a:ln>
          <a:effectLst/>
        </p:spPr>
        <p:txBody>
          <a:bodyPr wrap="square">
            <a:spAutoFit/>
          </a:bodyPr>
          <a:lstStyle/>
          <a:p>
            <a:pPr>
              <a:buFontTx/>
              <a:buNone/>
              <a:defRPr/>
            </a:pPr>
            <a:r>
              <a:rPr lang="en-GB" sz="2400">
                <a:sym typeface="Wingdings" pitchFamily="2" charset="2"/>
              </a:rPr>
              <a:t>Issuer Digital Signature</a:t>
            </a:r>
            <a:endParaRPr lang="en-US" sz="2400">
              <a:sym typeface="Wingdings" pitchFamily="2" charset="2"/>
            </a:endParaRPr>
          </a:p>
        </p:txBody>
      </p:sp>
      <p:sp>
        <p:nvSpPr>
          <p:cNvPr id="63499" name="Line 11">
            <a:extLst>
              <a:ext uri="{FF2B5EF4-FFF2-40B4-BE49-F238E27FC236}">
                <a16:creationId xmlns:a16="http://schemas.microsoft.com/office/drawing/2014/main" id="{45206910-06B2-4AB2-B3C6-B7F09156275A}"/>
              </a:ext>
            </a:extLst>
          </p:cNvPr>
          <p:cNvSpPr>
            <a:spLocks noChangeShapeType="1"/>
          </p:cNvSpPr>
          <p:nvPr/>
        </p:nvSpPr>
        <p:spPr bwMode="auto">
          <a:xfrm flipV="1">
            <a:off x="2476500" y="2708254"/>
            <a:ext cx="1714500" cy="864205"/>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0" name="Line 12">
            <a:extLst>
              <a:ext uri="{FF2B5EF4-FFF2-40B4-BE49-F238E27FC236}">
                <a16:creationId xmlns:a16="http://schemas.microsoft.com/office/drawing/2014/main" id="{FC00A2DF-8391-4D24-BAD9-B8B86D227F82}"/>
              </a:ext>
            </a:extLst>
          </p:cNvPr>
          <p:cNvSpPr>
            <a:spLocks noChangeShapeType="1"/>
          </p:cNvSpPr>
          <p:nvPr/>
        </p:nvSpPr>
        <p:spPr bwMode="auto">
          <a:xfrm flipV="1">
            <a:off x="2667000" y="3572459"/>
            <a:ext cx="2060848" cy="709464"/>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1" name="Line 13">
            <a:extLst>
              <a:ext uri="{FF2B5EF4-FFF2-40B4-BE49-F238E27FC236}">
                <a16:creationId xmlns:a16="http://schemas.microsoft.com/office/drawing/2014/main" id="{FBA5C10A-31AE-4951-A8DC-C4AD6DE362B4}"/>
              </a:ext>
            </a:extLst>
          </p:cNvPr>
          <p:cNvSpPr>
            <a:spLocks noChangeShapeType="1"/>
          </p:cNvSpPr>
          <p:nvPr/>
        </p:nvSpPr>
        <p:spPr bwMode="auto">
          <a:xfrm flipV="1">
            <a:off x="3126704" y="5661248"/>
            <a:ext cx="1679848" cy="8508"/>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2" name="Rectangle 14">
            <a:extLst>
              <a:ext uri="{FF2B5EF4-FFF2-40B4-BE49-F238E27FC236}">
                <a16:creationId xmlns:a16="http://schemas.microsoft.com/office/drawing/2014/main" id="{0DA24CC0-3D34-4F89-9049-A4016B540A57}"/>
              </a:ext>
            </a:extLst>
          </p:cNvPr>
          <p:cNvSpPr>
            <a:spLocks noChangeArrowheads="1"/>
          </p:cNvSpPr>
          <p:nvPr/>
        </p:nvSpPr>
        <p:spPr bwMode="auto">
          <a:xfrm>
            <a:off x="1524000" y="4662923"/>
            <a:ext cx="2667000" cy="457200"/>
          </a:xfrm>
          <a:prstGeom prst="rect">
            <a:avLst/>
          </a:prstGeom>
          <a:noFill/>
          <a:ln w="12700">
            <a:noFill/>
            <a:miter lim="800000"/>
            <a:headEnd/>
            <a:tailEnd/>
          </a:ln>
          <a:effectLst/>
        </p:spPr>
        <p:txBody>
          <a:bodyPr>
            <a:spAutoFit/>
          </a:bodyPr>
          <a:lstStyle/>
          <a:p>
            <a:pPr>
              <a:buFontTx/>
              <a:buNone/>
              <a:defRPr/>
            </a:pPr>
            <a:r>
              <a:rPr lang="en-GB" sz="2400">
                <a:sym typeface="Wingdings" pitchFamily="2" charset="2"/>
              </a:rPr>
              <a:t>Subject Public Key</a:t>
            </a:r>
            <a:endParaRPr lang="en-US" sz="2400">
              <a:sym typeface="Wingdings" pitchFamily="2" charset="2"/>
            </a:endParaRPr>
          </a:p>
        </p:txBody>
      </p:sp>
      <p:sp>
        <p:nvSpPr>
          <p:cNvPr id="63503" name="Line 15">
            <a:extLst>
              <a:ext uri="{FF2B5EF4-FFF2-40B4-BE49-F238E27FC236}">
                <a16:creationId xmlns:a16="http://schemas.microsoft.com/office/drawing/2014/main" id="{9C727003-F963-4383-BD8A-EAEDA783ECAE}"/>
              </a:ext>
            </a:extLst>
          </p:cNvPr>
          <p:cNvSpPr>
            <a:spLocks noChangeShapeType="1"/>
          </p:cNvSpPr>
          <p:nvPr/>
        </p:nvSpPr>
        <p:spPr bwMode="auto">
          <a:xfrm flipV="1">
            <a:off x="3905433" y="3824723"/>
            <a:ext cx="901119" cy="1163520"/>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5FD92D-F692-4CEF-9003-F52A9B357820}"/>
                  </a:ext>
                </a:extLst>
              </p:cNvPr>
              <p:cNvSpPr txBox="1"/>
              <p:nvPr/>
            </p:nvSpPr>
            <p:spPr>
              <a:xfrm>
                <a:off x="339872" y="846185"/>
                <a:ext cx="7412311" cy="523220"/>
              </a:xfrm>
              <a:prstGeom prst="rect">
                <a:avLst/>
              </a:prstGeom>
              <a:noFill/>
            </p:spPr>
            <p:txBody>
              <a:bodyPr wrap="square" rtlCol="0">
                <a:spAutoFit/>
              </a:bodyPr>
              <a:lstStyle/>
              <a:p>
                <a:r>
                  <a:rPr lang="en-US" b="1" dirty="0"/>
                  <a:t>Certificate =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𝑴</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𝒖𝒔𝒆𝒓</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𝒑𝒖𝒃𝒍𝒊𝒄</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𝒌𝒆𝒚</m:t>
                    </m:r>
                    <m:r>
                      <a:rPr lang="en-US" b="1" i="1" smtClean="0">
                        <a:solidFill>
                          <a:srgbClr val="FF0000"/>
                        </a:solidFill>
                        <a:latin typeface="Cambria Math" panose="02040503050406030204" pitchFamily="18" charset="0"/>
                      </a:rPr>
                      <m:t>,…}, </m:t>
                    </m:r>
                    <m:r>
                      <a:rPr lang="en-US" b="1" i="1">
                        <a:latin typeface="Cambria Math" panose="02040503050406030204" pitchFamily="18" charset="0"/>
                      </a:rPr>
                      <m:t>𝒔</m:t>
                    </m:r>
                    <m:r>
                      <a:rPr lang="en-US" b="1" i="1">
                        <a:latin typeface="Cambria Math" panose="02040503050406030204" pitchFamily="18" charset="0"/>
                      </a:rPr>
                      <m:t>)</m:t>
                    </m:r>
                  </m:oMath>
                </a14:m>
                <a:endParaRPr lang="en-US" b="1" dirty="0"/>
              </a:p>
            </p:txBody>
          </p:sp>
        </mc:Choice>
        <mc:Fallback xmlns="">
          <p:sp>
            <p:nvSpPr>
              <p:cNvPr id="2" name="TextBox 1">
                <a:extLst>
                  <a:ext uri="{FF2B5EF4-FFF2-40B4-BE49-F238E27FC236}">
                    <a16:creationId xmlns:a16="http://schemas.microsoft.com/office/drawing/2014/main" id="{5A5FD92D-F692-4CEF-9003-F52A9B357820}"/>
                  </a:ext>
                </a:extLst>
              </p:cNvPr>
              <p:cNvSpPr txBox="1">
                <a:spLocks noRot="1" noChangeAspect="1" noMove="1" noResize="1" noEditPoints="1" noAdjustHandles="1" noChangeArrowheads="1" noChangeShapeType="1" noTextEdit="1"/>
              </p:cNvSpPr>
              <p:nvPr/>
            </p:nvSpPr>
            <p:spPr>
              <a:xfrm>
                <a:off x="339872" y="846185"/>
                <a:ext cx="7412311" cy="523220"/>
              </a:xfrm>
              <a:prstGeom prst="rect">
                <a:avLst/>
              </a:prstGeom>
              <a:blipFill>
                <a:blip r:embed="rId4"/>
                <a:stretch>
                  <a:fillRect l="-1727" t="-12791" b="-31395"/>
                </a:stretch>
              </a:blipFill>
            </p:spPr>
            <p:txBody>
              <a:bodyPr/>
              <a:lstStyle/>
              <a:p>
                <a:r>
                  <a:rPr lang="en-US">
                    <a:noFill/>
                  </a:rPr>
                  <a:t> </a:t>
                </a:r>
              </a:p>
            </p:txBody>
          </p:sp>
        </mc:Fallback>
      </mc:AlternateContent>
    </p:spTree>
    <p:extLst>
      <p:ext uri="{BB962C8B-B14F-4D97-AF65-F5344CB8AC3E}">
        <p14:creationId xmlns:p14="http://schemas.microsoft.com/office/powerpoint/2010/main" val="73105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72661CE3-0512-496E-8673-D069D4E65245}"/>
              </a:ext>
            </a:extLst>
          </p:cNvPr>
          <p:cNvSpPr txBox="1">
            <a:spLocks noChangeArrowheads="1"/>
          </p:cNvSpPr>
          <p:nvPr/>
        </p:nvSpPr>
        <p:spPr bwMode="auto">
          <a:xfrm>
            <a:off x="839416" y="1259682"/>
            <a:ext cx="9707808" cy="4407360"/>
          </a:xfrm>
          <a:prstGeom prst="rect">
            <a:avLst/>
          </a:prstGeom>
          <a:noFill/>
          <a:ln w="12700">
            <a:noFill/>
            <a:miter lim="800000"/>
            <a:headEnd/>
            <a:tailEnd/>
          </a:ln>
          <a:effectLst/>
        </p:spPr>
        <p:txBody>
          <a:bodyPr wrap="square">
            <a:spAutoFit/>
          </a:bodyPr>
          <a:lstStyle/>
          <a:p>
            <a:pPr>
              <a:lnSpc>
                <a:spcPct val="150000"/>
              </a:lnSpc>
              <a:defRPr/>
            </a:pPr>
            <a:r>
              <a:rPr lang="en-GB" sz="3200">
                <a:sym typeface="Wingdings" pitchFamily="2" charset="2"/>
              </a:rPr>
              <a:t> </a:t>
            </a:r>
            <a:r>
              <a:rPr lang="en-GB">
                <a:sym typeface="Wingdings" pitchFamily="2" charset="2"/>
              </a:rPr>
              <a:t>How are Digital Certificates Issued?</a:t>
            </a:r>
          </a:p>
          <a:p>
            <a:pPr>
              <a:lnSpc>
                <a:spcPct val="150000"/>
              </a:lnSpc>
              <a:defRPr/>
            </a:pPr>
            <a:r>
              <a:rPr lang="en-GB">
                <a:sym typeface="Wingdings" pitchFamily="2" charset="2"/>
              </a:rPr>
              <a:t> Who is issuing them?</a:t>
            </a:r>
          </a:p>
          <a:p>
            <a:pPr>
              <a:lnSpc>
                <a:spcPct val="150000"/>
              </a:lnSpc>
              <a:defRPr/>
            </a:pPr>
            <a:r>
              <a:rPr lang="en-GB">
                <a:sym typeface="Wingdings" pitchFamily="2" charset="2"/>
              </a:rPr>
              <a:t> </a:t>
            </a:r>
            <a:r>
              <a:rPr lang="en-GB">
                <a:solidFill>
                  <a:srgbClr val="FF0000"/>
                </a:solidFill>
                <a:sym typeface="Wingdings" pitchFamily="2" charset="2"/>
              </a:rPr>
              <a:t>Why should I Trust the Certificate Issuer (Signers)?</a:t>
            </a:r>
          </a:p>
          <a:p>
            <a:pPr>
              <a:lnSpc>
                <a:spcPct val="150000"/>
              </a:lnSpc>
              <a:defRPr/>
            </a:pPr>
            <a:r>
              <a:rPr lang="en-GB">
                <a:sym typeface="Wingdings" pitchFamily="2" charset="2"/>
              </a:rPr>
              <a:t> </a:t>
            </a:r>
            <a:r>
              <a:rPr lang="en-GB"/>
              <a:t>How can I check if a Certificate is valid? </a:t>
            </a:r>
            <a:endParaRPr lang="en-GB">
              <a:sym typeface="Wingdings" pitchFamily="2" charset="2"/>
            </a:endParaRPr>
          </a:p>
          <a:p>
            <a:pPr>
              <a:lnSpc>
                <a:spcPct val="150000"/>
              </a:lnSpc>
              <a:defRPr/>
            </a:pPr>
            <a:r>
              <a:rPr lang="en-GB">
                <a:sym typeface="Wingdings" pitchFamily="2" charset="2"/>
              </a:rPr>
              <a:t> How can I revoke a Certificate?</a:t>
            </a:r>
          </a:p>
          <a:p>
            <a:pPr>
              <a:lnSpc>
                <a:spcPct val="150000"/>
              </a:lnSpc>
              <a:defRPr/>
            </a:pPr>
            <a:r>
              <a:rPr lang="en-GB"/>
              <a:t> Who is revoking Certificates?</a:t>
            </a:r>
          </a:p>
          <a:p>
            <a:pPr>
              <a:lnSpc>
                <a:spcPct val="80000"/>
              </a:lnSpc>
              <a:buFontTx/>
              <a:buNone/>
              <a:defRPr/>
            </a:pPr>
            <a:endParaRPr lang="en-US"/>
          </a:p>
        </p:txBody>
      </p:sp>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62138" y="974264"/>
            <a:ext cx="1565275" cy="433388"/>
          </a:xfrm>
          <a:prstGeom prst="rect">
            <a:avLst/>
          </a:prstGeom>
          <a:noFill/>
          <a:ln w="12700">
            <a:noFill/>
            <a:miter lim="800000"/>
            <a:headEnd/>
            <a:tailEnd/>
          </a:ln>
          <a:effectLst/>
        </p:spPr>
        <p:txBody>
          <a:bodyPr wrap="none">
            <a:spAutoFit/>
          </a:bodyPr>
          <a:lstStyle/>
          <a:p>
            <a:pPr>
              <a:lnSpc>
                <a:spcPct val="80000"/>
              </a:lnSpc>
              <a:buFontTx/>
              <a:buNone/>
              <a:defRPr/>
            </a:pPr>
            <a:r>
              <a:rPr lang="en-GB" b="1" i="1">
                <a:solidFill>
                  <a:srgbClr val="FF3300"/>
                </a:solidFill>
              </a:rPr>
              <a:t>Problems</a:t>
            </a:r>
            <a:endParaRPr lang="en-US" b="1" i="1">
              <a:solidFill>
                <a:srgbClr val="FF3300"/>
              </a:solidFill>
            </a:endParaRPr>
          </a:p>
        </p:txBody>
      </p:sp>
      <p:sp>
        <p:nvSpPr>
          <p:cNvPr id="2" name="Rectangle 1">
            <a:extLst>
              <a:ext uri="{FF2B5EF4-FFF2-40B4-BE49-F238E27FC236}">
                <a16:creationId xmlns:a16="http://schemas.microsoft.com/office/drawing/2014/main" id="{FF9299BD-DBE2-4FFC-AA7E-EA492523FC77}"/>
              </a:ext>
            </a:extLst>
          </p:cNvPr>
          <p:cNvSpPr/>
          <p:nvPr/>
        </p:nvSpPr>
        <p:spPr>
          <a:xfrm>
            <a:off x="1512694" y="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Tree>
    <p:extLst>
      <p:ext uri="{BB962C8B-B14F-4D97-AF65-F5344CB8AC3E}">
        <p14:creationId xmlns:p14="http://schemas.microsoft.com/office/powerpoint/2010/main" val="27609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8C673B0E-E3FD-40B9-A65F-9571B4FA0621}"/>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X.509 digital certificate Formats</a:t>
            </a:r>
          </a:p>
        </p:txBody>
      </p:sp>
      <p:sp>
        <p:nvSpPr>
          <p:cNvPr id="16388" name="Content Placeholder 2">
            <a:extLst>
              <a:ext uri="{FF2B5EF4-FFF2-40B4-BE49-F238E27FC236}">
                <a16:creationId xmlns:a16="http://schemas.microsoft.com/office/drawing/2014/main" id="{9A04F13F-4DB3-41B1-9EB8-DD0133697BD1}"/>
              </a:ext>
            </a:extLst>
          </p:cNvPr>
          <p:cNvSpPr>
            <a:spLocks noGrp="1"/>
          </p:cNvSpPr>
          <p:nvPr>
            <p:ph idx="4294967295"/>
          </p:nvPr>
        </p:nvSpPr>
        <p:spPr>
          <a:xfrm>
            <a:off x="911424" y="980728"/>
            <a:ext cx="8686800" cy="4530725"/>
          </a:xfrm>
        </p:spPr>
        <p:txBody>
          <a:bodyPr/>
          <a:lstStyle/>
          <a:p>
            <a:pPr eaLnBrk="1" hangingPunct="1">
              <a:buClr>
                <a:srgbClr val="9E9EFF"/>
              </a:buClr>
            </a:pPr>
            <a:r>
              <a:rPr lang="en-US" altLang="zh-CN" sz="2100" i="1" dirty="0">
                <a:ea typeface="宋体" panose="02010600030101010101" pitchFamily="2" charset="-122"/>
              </a:rPr>
              <a:t>Version</a:t>
            </a:r>
            <a:r>
              <a:rPr lang="en-US" altLang="zh-CN" sz="2100" dirty="0">
                <a:ea typeface="宋体" panose="02010600030101010101" pitchFamily="2" charset="-122"/>
              </a:rPr>
              <a:t>: which version the certificate is using</a:t>
            </a:r>
          </a:p>
          <a:p>
            <a:pPr eaLnBrk="1" hangingPunct="1">
              <a:buClr>
                <a:srgbClr val="9E9EFF"/>
              </a:buClr>
            </a:pPr>
            <a:r>
              <a:rPr lang="en-US" altLang="zh-CN" sz="2100" i="1" dirty="0">
                <a:ea typeface="宋体" panose="02010600030101010101" pitchFamily="2" charset="-122"/>
              </a:rPr>
              <a:t>Serial number</a:t>
            </a:r>
            <a:r>
              <a:rPr lang="en-US" altLang="zh-CN" sz="2100" dirty="0">
                <a:ea typeface="宋体" panose="02010600030101010101" pitchFamily="2" charset="-122"/>
              </a:rPr>
              <a:t>: a unique # assigned to the certificate within the same CA</a:t>
            </a:r>
          </a:p>
          <a:p>
            <a:pPr eaLnBrk="1" hangingPunct="1">
              <a:buClr>
                <a:srgbClr val="9E9EFF"/>
              </a:buClr>
            </a:pPr>
            <a:r>
              <a:rPr lang="en-US" altLang="zh-CN" sz="2100" i="1" dirty="0">
                <a:ea typeface="宋体" panose="02010600030101010101" pitchFamily="2" charset="-122"/>
              </a:rPr>
              <a:t>Algorithm</a:t>
            </a:r>
            <a:r>
              <a:rPr lang="en-US" altLang="zh-CN" sz="2100" dirty="0">
                <a:ea typeface="宋体" panose="02010600030101010101" pitchFamily="2" charset="-122"/>
              </a:rPr>
              <a:t>: name of the hash function and the public-key encryption algorithm</a:t>
            </a:r>
          </a:p>
          <a:p>
            <a:pPr eaLnBrk="1" hangingPunct="1">
              <a:buClr>
                <a:srgbClr val="9E9EFF"/>
              </a:buClr>
            </a:pPr>
            <a:r>
              <a:rPr lang="en-US" altLang="zh-CN" sz="2100" i="1" dirty="0">
                <a:solidFill>
                  <a:srgbClr val="FF0000"/>
                </a:solidFill>
                <a:ea typeface="宋体" panose="02010600030101010101" pitchFamily="2" charset="-122"/>
              </a:rPr>
              <a:t>Issuer</a:t>
            </a:r>
            <a:r>
              <a:rPr lang="en-US" altLang="zh-CN" sz="2100" dirty="0">
                <a:solidFill>
                  <a:srgbClr val="FF0000"/>
                </a:solidFill>
                <a:ea typeface="宋体" panose="02010600030101010101" pitchFamily="2" charset="-122"/>
              </a:rPr>
              <a:t>: name of the issuer</a:t>
            </a:r>
          </a:p>
          <a:p>
            <a:pPr eaLnBrk="1" hangingPunct="1">
              <a:buClr>
                <a:srgbClr val="9E9EFF"/>
              </a:buClr>
            </a:pPr>
            <a:r>
              <a:rPr lang="en-US" altLang="zh-CN" sz="2100" i="1" dirty="0">
                <a:ea typeface="宋体" panose="02010600030101010101" pitchFamily="2" charset="-122"/>
              </a:rPr>
              <a:t>Validity period</a:t>
            </a:r>
            <a:r>
              <a:rPr lang="en-US" altLang="zh-CN" sz="2100" dirty="0">
                <a:ea typeface="宋体" panose="02010600030101010101" pitchFamily="2" charset="-122"/>
              </a:rPr>
              <a:t>: time interval when the certificate is valid</a:t>
            </a:r>
          </a:p>
          <a:p>
            <a:pPr eaLnBrk="1" hangingPunct="1">
              <a:buClr>
                <a:srgbClr val="9E9EFF"/>
              </a:buClr>
            </a:pPr>
            <a:r>
              <a:rPr lang="en-US" altLang="zh-CN" sz="2100" i="1" dirty="0">
                <a:ea typeface="宋体" panose="02010600030101010101" pitchFamily="2" charset="-122"/>
              </a:rPr>
              <a:t>Subject</a:t>
            </a:r>
            <a:r>
              <a:rPr lang="en-US" altLang="zh-CN" sz="2100" dirty="0">
                <a:ea typeface="宋体" panose="02010600030101010101" pitchFamily="2" charset="-122"/>
              </a:rPr>
              <a:t>: name of the certificate owner</a:t>
            </a:r>
          </a:p>
          <a:p>
            <a:pPr eaLnBrk="1" hangingPunct="1">
              <a:buClr>
                <a:srgbClr val="9E9EFF"/>
              </a:buClr>
            </a:pPr>
            <a:r>
              <a:rPr lang="en-US" altLang="zh-CN" sz="2100" i="1" dirty="0">
                <a:ea typeface="宋体" panose="02010600030101010101" pitchFamily="2" charset="-122"/>
              </a:rPr>
              <a:t>Public key</a:t>
            </a:r>
            <a:r>
              <a:rPr lang="en-US" altLang="zh-CN" sz="2100" dirty="0">
                <a:ea typeface="宋体" panose="02010600030101010101" pitchFamily="2" charset="-122"/>
              </a:rPr>
              <a:t>: subject’s public-key and parameter info.</a:t>
            </a:r>
          </a:p>
          <a:p>
            <a:pPr eaLnBrk="1" hangingPunct="1">
              <a:buClr>
                <a:srgbClr val="9E9EFF"/>
              </a:buClr>
            </a:pPr>
            <a:r>
              <a:rPr lang="en-US" altLang="zh-CN" sz="2100" i="1" dirty="0">
                <a:ea typeface="宋体" panose="02010600030101010101" pitchFamily="2" charset="-122"/>
              </a:rPr>
              <a:t>Extension</a:t>
            </a:r>
            <a:r>
              <a:rPr lang="en-US" altLang="zh-CN" sz="2100" dirty="0">
                <a:ea typeface="宋体" panose="02010600030101010101" pitchFamily="2" charset="-122"/>
              </a:rPr>
              <a:t>: other information (only available in version 3)</a:t>
            </a:r>
          </a:p>
          <a:p>
            <a:pPr eaLnBrk="1" hangingPunct="1">
              <a:buClr>
                <a:srgbClr val="9E9EFF"/>
              </a:buClr>
            </a:pPr>
            <a:r>
              <a:rPr lang="en-US" altLang="zh-CN" sz="2100" i="1" dirty="0">
                <a:ea typeface="宋体" panose="02010600030101010101" pitchFamily="2" charset="-122"/>
              </a:rPr>
              <a:t>Properties</a:t>
            </a:r>
            <a:r>
              <a:rPr lang="en-US" altLang="zh-CN" sz="2100" dirty="0">
                <a:ea typeface="宋体" panose="02010600030101010101" pitchFamily="2" charset="-122"/>
              </a:rPr>
              <a:t>: encrypted hash value of the certificate using </a:t>
            </a:r>
            <a:r>
              <a:rPr lang="en-US" altLang="zh-CN" sz="2100" i="1" dirty="0" err="1">
                <a:latin typeface="Times New Roman" panose="02020603050405020304" pitchFamily="18" charset="0"/>
                <a:ea typeface="宋体" panose="02010600030101010101" pitchFamily="2" charset="-122"/>
              </a:rPr>
              <a:t>K</a:t>
            </a:r>
            <a:r>
              <a:rPr lang="en-US" altLang="zh-CN" sz="2100" i="1" baseline="-25000" dirty="0" err="1">
                <a:latin typeface="Times New Roman" panose="02020603050405020304" pitchFamily="18" charset="0"/>
                <a:ea typeface="宋体" panose="02010600030101010101" pitchFamily="2" charset="-122"/>
              </a:rPr>
              <a:t>CA</a:t>
            </a:r>
            <a:r>
              <a:rPr lang="en-US" altLang="zh-CN" sz="2100" i="1" baseline="30000" dirty="0" err="1">
                <a:latin typeface="Times New Roman" panose="02020603050405020304" pitchFamily="18" charset="0"/>
                <a:ea typeface="宋体" panose="02010600030101010101" pitchFamily="2" charset="-122"/>
              </a:rPr>
              <a:t>r</a:t>
            </a:r>
            <a:endParaRPr lang="en-US" altLang="zh-CN" sz="2100" i="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6546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F75DA3B-A21B-4A1A-99CC-4F553CB8E56B}"/>
              </a:ext>
            </a:extLst>
          </p:cNvPr>
          <p:cNvSpPr>
            <a:spLocks noGrp="1" noChangeArrowheads="1"/>
          </p:cNvSpPr>
          <p:nvPr>
            <p:ph type="body" idx="4294967295"/>
          </p:nvPr>
        </p:nvSpPr>
        <p:spPr>
          <a:xfrm>
            <a:off x="551384" y="952500"/>
            <a:ext cx="11305256" cy="4953000"/>
          </a:xfrm>
        </p:spPr>
        <p:txBody>
          <a:bodyPr/>
          <a:lstStyle/>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 a mechanism for using PKC</a:t>
            </a:r>
          </a:p>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issues and manages subscribers’ </a:t>
            </a:r>
            <a:r>
              <a:rPr lang="en-GB" altLang="zh-CN" sz="2800" dirty="0">
                <a:solidFill>
                  <a:srgbClr val="FF0000"/>
                </a:solidFill>
                <a:ea typeface="宋体" panose="02010600030101010101" pitchFamily="2" charset="-122"/>
              </a:rPr>
              <a:t>public-key certificates and </a:t>
            </a:r>
            <a:r>
              <a:rPr lang="en-GB" altLang="zh-CN" sz="2800">
                <a:solidFill>
                  <a:srgbClr val="FF0000"/>
                </a:solidFill>
                <a:ea typeface="宋体" panose="02010600030101010101" pitchFamily="2" charset="-122"/>
              </a:rPr>
              <a:t>CA networks (signers)</a:t>
            </a:r>
            <a:r>
              <a:rPr lang="en-GB" altLang="zh-CN" sz="2800">
                <a:ea typeface="宋体" panose="02010600030101010101" pitchFamily="2" charset="-122"/>
              </a:rPr>
              <a:t>:</a:t>
            </a:r>
            <a:endParaRPr lang="en-GB" altLang="zh-CN" sz="2800" dirty="0">
              <a:ea typeface="宋体" panose="02010600030101010101" pitchFamily="2" charset="-122"/>
            </a:endParaRPr>
          </a:p>
          <a:p>
            <a:pPr lvl="1" eaLnBrk="1" hangingPunct="1">
              <a:lnSpc>
                <a:spcPct val="120000"/>
              </a:lnSpc>
              <a:spcBef>
                <a:spcPts val="1200"/>
              </a:spcBef>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Determine users’ legitimacy</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Issue public-key certificates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Extend public-key certificates’ valid time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Revoke public-key certificates upon users’ requests or when the corresponding private keys are compromised</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Store and manage public-key certificates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Prevent digital signature singers from denying their signatures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Support CA networks to allow different CAs to authenticate public-key certificates issued by other CAs</a:t>
            </a:r>
          </a:p>
        </p:txBody>
      </p:sp>
      <p:sp>
        <p:nvSpPr>
          <p:cNvPr id="12292" name="Title 3">
            <a:extLst>
              <a:ext uri="{FF2B5EF4-FFF2-40B4-BE49-F238E27FC236}">
                <a16:creationId xmlns:a16="http://schemas.microsoft.com/office/drawing/2014/main" id="{A84542F8-C456-4CD2-AEC1-7F74606524C4}"/>
              </a:ext>
            </a:extLst>
          </p:cNvPr>
          <p:cNvSpPr>
            <a:spLocks noGrp="1"/>
          </p:cNvSpPr>
          <p:nvPr>
            <p:ph type="title" idx="4294967295"/>
          </p:nvPr>
        </p:nvSpPr>
        <p:spPr>
          <a:xfrm>
            <a:off x="1277367" y="-2186"/>
            <a:ext cx="9002429" cy="799411"/>
          </a:xfrm>
        </p:spPr>
        <p:txBody>
          <a:bodyPr anchor="ctr"/>
          <a:lstStyle/>
          <a:p>
            <a:pPr eaLnBrk="1" hangingPunct="1"/>
            <a:r>
              <a:rPr lang="en-US" altLang="zh-CN" sz="3600" dirty="0">
                <a:ea typeface="宋体" panose="02010600030101010101" pitchFamily="2" charset="-122"/>
              </a:rPr>
              <a:t>Public Key Infrastructure (</a:t>
            </a:r>
            <a:r>
              <a:rPr lang="zh-CN" altLang="en-US" sz="3600" dirty="0">
                <a:ea typeface="宋体" panose="02010600030101010101" pitchFamily="2" charset="-122"/>
              </a:rPr>
              <a:t>P</a:t>
            </a:r>
            <a:r>
              <a:rPr lang="en-US" altLang="zh-CN" sz="3600" dirty="0">
                <a:ea typeface="宋体" panose="02010600030101010101" pitchFamily="2" charset="-122"/>
              </a:rPr>
              <a:t>KI)</a:t>
            </a:r>
            <a:endParaRPr lang="zh-CN" altLang="zh-CN" sz="36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a:extLst>
              <a:ext uri="{FF2B5EF4-FFF2-40B4-BE49-F238E27FC236}">
                <a16:creationId xmlns:a16="http://schemas.microsoft.com/office/drawing/2014/main" id="{C2380A7C-6D50-4216-B3FB-4AF549E7509C}"/>
              </a:ext>
            </a:extLst>
          </p:cNvPr>
          <p:cNvSpPr>
            <a:spLocks noGrp="1" noChangeArrowheads="1"/>
          </p:cNvSpPr>
          <p:nvPr>
            <p:ph type="title" idx="4294967295"/>
          </p:nvPr>
        </p:nvSpPr>
        <p:spPr>
          <a:xfrm>
            <a:off x="1271464" y="188640"/>
            <a:ext cx="7542213" cy="548680"/>
          </a:xfrm>
        </p:spPr>
        <p:txBody>
          <a:bodyPr anchor="ct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3600" dirty="0">
                <a:ea typeface="宋体" panose="02010600030101010101" pitchFamily="2" charset="-122"/>
              </a:rPr>
              <a:t>X.509 PKI (PKIX)</a:t>
            </a:r>
          </a:p>
        </p:txBody>
      </p:sp>
      <p:sp>
        <p:nvSpPr>
          <p:cNvPr id="13316" name="Rectangle 2">
            <a:extLst>
              <a:ext uri="{FF2B5EF4-FFF2-40B4-BE49-F238E27FC236}">
                <a16:creationId xmlns:a16="http://schemas.microsoft.com/office/drawing/2014/main" id="{6D0C8063-64E2-4C19-8A84-80E0A058D80E}"/>
              </a:ext>
            </a:extLst>
          </p:cNvPr>
          <p:cNvSpPr>
            <a:spLocks noGrp="1" noChangeArrowheads="1"/>
          </p:cNvSpPr>
          <p:nvPr>
            <p:ph type="body" idx="4294967295"/>
          </p:nvPr>
        </p:nvSpPr>
        <p:spPr>
          <a:xfrm>
            <a:off x="623392" y="1052736"/>
            <a:ext cx="10572669" cy="4325938"/>
          </a:xfrm>
        </p:spPr>
        <p:txBody>
          <a:bodyPr/>
          <a:lstStyle/>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Recommended by IETF</a:t>
            </a:r>
          </a:p>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Four basic components: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end entity (users, verifyers)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certificate authority (</a:t>
            </a:r>
            <a:r>
              <a:rPr lang="en-GB" altLang="zh-CN">
                <a:ea typeface="宋体" panose="02010600030101010101" pitchFamily="2" charset="-122"/>
              </a:rPr>
              <a:t>CA):  responsible of issuing and revoking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registration authority (</a:t>
            </a:r>
            <a:r>
              <a:rPr lang="en-GB" altLang="zh-CN">
                <a:ea typeface="宋体" panose="02010600030101010101" pitchFamily="2" charset="-122"/>
              </a:rPr>
              <a:t>RA): verifying identities of owners of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Repository: responsible of storing and managing public-key certificates</a:t>
            </a:r>
          </a:p>
          <a:p>
            <a:pPr marL="344488" lvl="1" indent="0" eaLnBrk="1" hangingPunct="1">
              <a:buClr>
                <a:srgbClr val="9E9EFF"/>
              </a:buClr>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400">
              <a:ea typeface="宋体" panose="02010600030101010101" pitchFamily="2" charset="-122"/>
            </a:endParaRPr>
          </a:p>
        </p:txBody>
      </p:sp>
      <p:sp>
        <p:nvSpPr>
          <p:cNvPr id="2" name="Rectangle 1">
            <a:extLst>
              <a:ext uri="{FF2B5EF4-FFF2-40B4-BE49-F238E27FC236}">
                <a16:creationId xmlns:a16="http://schemas.microsoft.com/office/drawing/2014/main" id="{534FC06C-A5F1-4943-8D55-3B64B931744D}"/>
              </a:ext>
            </a:extLst>
          </p:cNvPr>
          <p:cNvSpPr/>
          <p:nvPr/>
        </p:nvSpPr>
        <p:spPr>
          <a:xfrm>
            <a:off x="1415480" y="5024731"/>
            <a:ext cx="6292586" cy="707886"/>
          </a:xfrm>
          <a:prstGeom prst="rect">
            <a:avLst/>
          </a:prstGeom>
        </p:spPr>
        <p:txBody>
          <a:bodyPr wrap="square">
            <a:spAutoFit/>
          </a:bodyPr>
          <a:lstStyle/>
          <a:p>
            <a:r>
              <a:rPr lang="en-US" sz="2000"/>
              <a:t>https://datatracker.ietf.org/doc/html/rfc5280</a:t>
            </a:r>
          </a:p>
          <a:p>
            <a:r>
              <a:rPr lang="en-US" sz="2000"/>
              <a:t>(2008, updated 2013, 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1">
            <a:extLst>
              <a:ext uri="{FF2B5EF4-FFF2-40B4-BE49-F238E27FC236}">
                <a16:creationId xmlns:a16="http://schemas.microsoft.com/office/drawing/2014/main" id="{43910649-1D59-4B5B-84A7-71728CFD2F65}"/>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PKIX Architecture</a:t>
            </a:r>
            <a:r>
              <a:rPr lang="en-US" altLang="zh-CN">
                <a:ea typeface="宋体" panose="02010600030101010101" pitchFamily="2" charset="-122"/>
              </a:rPr>
              <a:t> </a:t>
            </a:r>
          </a:p>
        </p:txBody>
      </p:sp>
      <p:sp>
        <p:nvSpPr>
          <p:cNvPr id="66" name="TextBox 65">
            <a:extLst>
              <a:ext uri="{FF2B5EF4-FFF2-40B4-BE49-F238E27FC236}">
                <a16:creationId xmlns:a16="http://schemas.microsoft.com/office/drawing/2014/main" id="{7E61659E-2ABA-45A4-9AEE-0E0E48BEEE70}"/>
              </a:ext>
            </a:extLst>
          </p:cNvPr>
          <p:cNvSpPr txBox="1"/>
          <p:nvPr/>
        </p:nvSpPr>
        <p:spPr>
          <a:xfrm>
            <a:off x="695400" y="5086931"/>
            <a:ext cx="8089109" cy="1477328"/>
          </a:xfrm>
          <a:prstGeom prst="rect">
            <a:avLst/>
          </a:prstGeom>
          <a:noFill/>
        </p:spPr>
        <p:txBody>
          <a:bodyPr wrap="square" numCol="2">
            <a:spAutoFit/>
          </a:bodyPr>
          <a:lstStyle/>
          <a:p>
            <a:pPr>
              <a:defRPr/>
            </a:pPr>
            <a:r>
              <a:rPr lang="en-US" sz="1800" b="1" dirty="0">
                <a:latin typeface="+mj-lt"/>
              </a:rPr>
              <a:t>Transaction </a:t>
            </a:r>
            <a:r>
              <a:rPr lang="en-US" sz="1800" b="1">
                <a:latin typeface="+mj-lt"/>
              </a:rPr>
              <a:t>managements</a:t>
            </a:r>
            <a:r>
              <a:rPr lang="en-US" sz="1800">
                <a:latin typeface="+mj-lt"/>
              </a:rPr>
              <a:t>:</a:t>
            </a:r>
            <a:endParaRPr lang="en-US" sz="1800" dirty="0">
              <a:latin typeface="+mj-lt"/>
            </a:endParaRPr>
          </a:p>
          <a:p>
            <a:pPr>
              <a:buClr>
                <a:srgbClr val="9E9EFF"/>
              </a:buClr>
              <a:buFont typeface="Wingdings" pitchFamily="2" charset="2"/>
              <a:buChar char="l"/>
              <a:defRPr/>
            </a:pPr>
            <a:r>
              <a:rPr lang="en-US" sz="1800" dirty="0">
                <a:latin typeface="+mj-lt"/>
              </a:rPr>
              <a:t>Registration</a:t>
            </a:r>
          </a:p>
          <a:p>
            <a:pPr>
              <a:buClr>
                <a:srgbClr val="9E9EFF"/>
              </a:buClr>
              <a:buFont typeface="Wingdings" pitchFamily="2" charset="2"/>
              <a:buChar char="l"/>
              <a:defRPr/>
            </a:pPr>
            <a:r>
              <a:rPr lang="en-US" sz="1800" dirty="0">
                <a:latin typeface="+mj-lt"/>
              </a:rPr>
              <a:t>Initialization</a:t>
            </a:r>
          </a:p>
          <a:p>
            <a:pPr>
              <a:buClr>
                <a:srgbClr val="9E9EFF"/>
              </a:buClr>
              <a:buFont typeface="Wingdings" pitchFamily="2" charset="2"/>
              <a:buChar char="l"/>
              <a:defRPr/>
            </a:pPr>
            <a:r>
              <a:rPr lang="en-US" sz="1800" dirty="0">
                <a:latin typeface="+mj-lt"/>
              </a:rPr>
              <a:t>Certificate issuing </a:t>
            </a:r>
            <a:r>
              <a:rPr lang="en-US" sz="1800">
                <a:latin typeface="+mj-lt"/>
              </a:rPr>
              <a:t>and publication</a:t>
            </a:r>
          </a:p>
          <a:p>
            <a:pPr>
              <a:buClr>
                <a:srgbClr val="9E9EFF"/>
              </a:buClr>
              <a:buFont typeface="Wingdings" pitchFamily="2" charset="2"/>
              <a:buChar char="l"/>
              <a:defRPr/>
            </a:pPr>
            <a:endParaRPr lang="en-US" sz="1800">
              <a:latin typeface="+mj-lt"/>
            </a:endParaRPr>
          </a:p>
          <a:p>
            <a:pPr>
              <a:buClr>
                <a:srgbClr val="9E9EFF"/>
              </a:buClr>
              <a:buFont typeface="Wingdings" pitchFamily="2" charset="2"/>
              <a:buChar char="l"/>
              <a:defRPr/>
            </a:pPr>
            <a:r>
              <a:rPr lang="en-US" sz="1800">
                <a:latin typeface="+mj-lt"/>
              </a:rPr>
              <a:t>Key recovery</a:t>
            </a:r>
            <a:endParaRPr lang="en-US" sz="1800" dirty="0">
              <a:latin typeface="+mj-lt"/>
            </a:endParaRPr>
          </a:p>
          <a:p>
            <a:pPr>
              <a:buClr>
                <a:srgbClr val="9E9EFF"/>
              </a:buClr>
              <a:buFont typeface="Wingdings" pitchFamily="2" charset="2"/>
              <a:buChar char="l"/>
              <a:defRPr/>
            </a:pPr>
            <a:r>
              <a:rPr lang="en-US" sz="1800" dirty="0">
                <a:latin typeface="+mj-lt"/>
              </a:rPr>
              <a:t>Key generation</a:t>
            </a:r>
          </a:p>
          <a:p>
            <a:pPr>
              <a:buClr>
                <a:srgbClr val="9E9EFF"/>
              </a:buClr>
              <a:buFont typeface="Wingdings" pitchFamily="2" charset="2"/>
              <a:buChar char="l"/>
              <a:defRPr/>
            </a:pPr>
            <a:r>
              <a:rPr lang="en-US" sz="1800" dirty="0">
                <a:latin typeface="+mj-lt"/>
              </a:rPr>
              <a:t>Certificate revocation</a:t>
            </a:r>
          </a:p>
          <a:p>
            <a:pPr>
              <a:buClr>
                <a:srgbClr val="9E9EFF"/>
              </a:buClr>
              <a:buFont typeface="Wingdings" pitchFamily="2" charset="2"/>
              <a:buChar char="l"/>
              <a:defRPr/>
            </a:pPr>
            <a:r>
              <a:rPr lang="en-US" sz="1800" dirty="0">
                <a:latin typeface="+mj-lt"/>
              </a:rPr>
              <a:t>Cross-certification</a:t>
            </a:r>
          </a:p>
        </p:txBody>
      </p:sp>
      <p:pic>
        <p:nvPicPr>
          <p:cNvPr id="15365" name="Picture 26" descr="Picture19.png">
            <a:extLst>
              <a:ext uri="{FF2B5EF4-FFF2-40B4-BE49-F238E27FC236}">
                <a16:creationId xmlns:a16="http://schemas.microsoft.com/office/drawing/2014/main" id="{998DA2E2-46F5-4A26-887A-9CCEBCFA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59" y="934287"/>
            <a:ext cx="7444190" cy="40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64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27482" y="1014935"/>
            <a:ext cx="7992894" cy="437043"/>
          </a:xfrm>
          <a:prstGeom prst="rect">
            <a:avLst/>
          </a:prstGeom>
          <a:noFill/>
          <a:ln w="12700">
            <a:noFill/>
            <a:miter lim="800000"/>
            <a:headEnd/>
            <a:tailEnd/>
          </a:ln>
          <a:effectLst/>
        </p:spPr>
        <p:txBody>
          <a:bodyPr wrap="none">
            <a:spAutoFit/>
          </a:bodyPr>
          <a:lstStyle/>
          <a:p>
            <a:pPr>
              <a:lnSpc>
                <a:spcPct val="80000"/>
              </a:lnSpc>
              <a:buFontTx/>
              <a:buNone/>
              <a:defRPr/>
            </a:pPr>
            <a:r>
              <a:rPr lang="en-GB" b="1" i="1"/>
              <a:t>Example: check digital certificate of “facebook.com”</a:t>
            </a:r>
            <a:endParaRPr lang="en-US" b="1" i="1"/>
          </a:p>
        </p:txBody>
      </p:sp>
      <p:sp>
        <p:nvSpPr>
          <p:cNvPr id="2" name="Rectangle 1">
            <a:extLst>
              <a:ext uri="{FF2B5EF4-FFF2-40B4-BE49-F238E27FC236}">
                <a16:creationId xmlns:a16="http://schemas.microsoft.com/office/drawing/2014/main" id="{FF9299BD-DBE2-4FFC-AA7E-EA492523FC77}"/>
              </a:ext>
            </a:extLst>
          </p:cNvPr>
          <p:cNvSpPr/>
          <p:nvPr/>
        </p:nvSpPr>
        <p:spPr>
          <a:xfrm>
            <a:off x="1703512" y="18864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
        <p:nvSpPr>
          <p:cNvPr id="3" name="Rectangle 2">
            <a:extLst>
              <a:ext uri="{FF2B5EF4-FFF2-40B4-BE49-F238E27FC236}">
                <a16:creationId xmlns:a16="http://schemas.microsoft.com/office/drawing/2014/main" id="{194D9C5B-8948-4C6F-85B4-7DE0AE0DF859}"/>
              </a:ext>
            </a:extLst>
          </p:cNvPr>
          <p:cNvSpPr/>
          <p:nvPr/>
        </p:nvSpPr>
        <p:spPr>
          <a:xfrm>
            <a:off x="539447" y="2132856"/>
            <a:ext cx="849695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 1 | </a:t>
            </a:r>
            <a:r>
              <a:rPr lang="en-US" sz="2400" dirty="0" err="1"/>
              <a:t>openssl</a:t>
            </a:r>
            <a:r>
              <a:rPr lang="en-US" sz="2400" dirty="0"/>
              <a:t> x509 -text</a:t>
            </a:r>
          </a:p>
        </p:txBody>
      </p:sp>
      <p:sp>
        <p:nvSpPr>
          <p:cNvPr id="4" name="Rectangle 3">
            <a:extLst>
              <a:ext uri="{FF2B5EF4-FFF2-40B4-BE49-F238E27FC236}">
                <a16:creationId xmlns:a16="http://schemas.microsoft.com/office/drawing/2014/main" id="{8911B1AA-6042-4572-A120-3EF171BDEB70}"/>
              </a:ext>
            </a:extLst>
          </p:cNvPr>
          <p:cNvSpPr/>
          <p:nvPr/>
        </p:nvSpPr>
        <p:spPr>
          <a:xfrm>
            <a:off x="539447" y="1535458"/>
            <a:ext cx="4373248" cy="523220"/>
          </a:xfrm>
          <a:prstGeom prst="rect">
            <a:avLst/>
          </a:prstGeom>
        </p:spPr>
        <p:txBody>
          <a:bodyPr wrap="none">
            <a:spAutoFit/>
          </a:bodyPr>
          <a:lstStyle/>
          <a:p>
            <a:pPr marL="457200" indent="-457200">
              <a:buFont typeface="Wingdings" panose="05000000000000000000" pitchFamily="2" charset="2"/>
              <a:buChar char="§"/>
            </a:pPr>
            <a:r>
              <a:rPr lang="en-US" b="1"/>
              <a:t>Check server certificate </a:t>
            </a:r>
          </a:p>
        </p:txBody>
      </p:sp>
      <p:sp>
        <p:nvSpPr>
          <p:cNvPr id="5" name="Rectangle 4">
            <a:extLst>
              <a:ext uri="{FF2B5EF4-FFF2-40B4-BE49-F238E27FC236}">
                <a16:creationId xmlns:a16="http://schemas.microsoft.com/office/drawing/2014/main" id="{AE0E8AA2-6791-49F3-9FFE-1C8B5B428B59}"/>
              </a:ext>
            </a:extLst>
          </p:cNvPr>
          <p:cNvSpPr/>
          <p:nvPr/>
        </p:nvSpPr>
        <p:spPr>
          <a:xfrm>
            <a:off x="683467" y="3138938"/>
            <a:ext cx="3927614" cy="523220"/>
          </a:xfrm>
          <a:prstGeom prst="rect">
            <a:avLst/>
          </a:prstGeom>
        </p:spPr>
        <p:txBody>
          <a:bodyPr wrap="none">
            <a:spAutoFit/>
          </a:bodyPr>
          <a:lstStyle/>
          <a:p>
            <a:pPr marL="457200" indent="-457200">
              <a:buFont typeface="Wingdings" panose="05000000000000000000" pitchFamily="2" charset="2"/>
              <a:buChar char="§"/>
            </a:pPr>
            <a:r>
              <a:rPr lang="en-US" b="1" dirty="0"/>
              <a:t>Download server cert</a:t>
            </a:r>
          </a:p>
        </p:txBody>
      </p:sp>
      <p:sp>
        <p:nvSpPr>
          <p:cNvPr id="6" name="Rectangle 5">
            <a:extLst>
              <a:ext uri="{FF2B5EF4-FFF2-40B4-BE49-F238E27FC236}">
                <a16:creationId xmlns:a16="http://schemas.microsoft.com/office/drawing/2014/main" id="{BF7D7F29-EB31-4D9F-9FB4-7EC8DCC7CD7E}"/>
              </a:ext>
            </a:extLst>
          </p:cNvPr>
          <p:cNvSpPr/>
          <p:nvPr/>
        </p:nvSpPr>
        <p:spPr>
          <a:xfrm>
            <a:off x="621097" y="3724340"/>
            <a:ext cx="841530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2&gt;1 | </a:t>
            </a:r>
            <a:r>
              <a:rPr lang="en-US" sz="2400" dirty="0" err="1"/>
              <a:t>openssl</a:t>
            </a:r>
            <a:r>
              <a:rPr lang="en-US" sz="2400" dirty="0"/>
              <a:t> x509 -out facebook.cer -text</a:t>
            </a:r>
          </a:p>
        </p:txBody>
      </p:sp>
      <p:sp>
        <p:nvSpPr>
          <p:cNvPr id="7" name="Rectangle 6">
            <a:extLst>
              <a:ext uri="{FF2B5EF4-FFF2-40B4-BE49-F238E27FC236}">
                <a16:creationId xmlns:a16="http://schemas.microsoft.com/office/drawing/2014/main" id="{2C8F1948-E5FC-4BF2-BD28-0860EB721956}"/>
              </a:ext>
            </a:extLst>
          </p:cNvPr>
          <p:cNvSpPr/>
          <p:nvPr/>
        </p:nvSpPr>
        <p:spPr>
          <a:xfrm>
            <a:off x="827482" y="5549923"/>
            <a:ext cx="7363072" cy="400110"/>
          </a:xfrm>
          <a:prstGeom prst="rect">
            <a:avLst/>
          </a:prstGeom>
        </p:spPr>
        <p:txBody>
          <a:bodyPr wrap="square">
            <a:spAutoFit/>
          </a:bodyPr>
          <a:lstStyle/>
          <a:p>
            <a:r>
              <a:rPr lang="en-US" sz="2000"/>
              <a:t>https://www.openssl.org/docs/man1.1.1/man1/openssl-s_client.html</a:t>
            </a:r>
          </a:p>
        </p:txBody>
      </p:sp>
      <p:sp>
        <p:nvSpPr>
          <p:cNvPr id="8" name="Rectangle 7">
            <a:extLst>
              <a:ext uri="{FF2B5EF4-FFF2-40B4-BE49-F238E27FC236}">
                <a16:creationId xmlns:a16="http://schemas.microsoft.com/office/drawing/2014/main" id="{DAD1B51B-17A2-4064-8242-A93CB845B33B}"/>
              </a:ext>
            </a:extLst>
          </p:cNvPr>
          <p:cNvSpPr/>
          <p:nvPr/>
        </p:nvSpPr>
        <p:spPr>
          <a:xfrm>
            <a:off x="713546" y="6018326"/>
            <a:ext cx="8701034" cy="400110"/>
          </a:xfrm>
          <a:prstGeom prst="rect">
            <a:avLst/>
          </a:prstGeom>
        </p:spPr>
        <p:txBody>
          <a:bodyPr wrap="square">
            <a:spAutoFit/>
          </a:bodyPr>
          <a:lstStyle/>
          <a:p>
            <a:r>
              <a:rPr lang="en-US" sz="2000"/>
              <a:t>https://www.openssl.org/docs/man1.1.1/man1/openssl-x509.html</a:t>
            </a:r>
          </a:p>
        </p:txBody>
      </p:sp>
      <p:sp>
        <p:nvSpPr>
          <p:cNvPr id="11" name="Rectangle 10">
            <a:extLst>
              <a:ext uri="{FF2B5EF4-FFF2-40B4-BE49-F238E27FC236}">
                <a16:creationId xmlns:a16="http://schemas.microsoft.com/office/drawing/2014/main" id="{2272F634-04DE-4F6A-B1F1-60A15200B4EE}"/>
              </a:ext>
            </a:extLst>
          </p:cNvPr>
          <p:cNvSpPr/>
          <p:nvPr/>
        </p:nvSpPr>
        <p:spPr>
          <a:xfrm>
            <a:off x="683466" y="4561963"/>
            <a:ext cx="3914790" cy="523220"/>
          </a:xfrm>
          <a:prstGeom prst="rect">
            <a:avLst/>
          </a:prstGeom>
        </p:spPr>
        <p:txBody>
          <a:bodyPr wrap="none">
            <a:spAutoFit/>
          </a:bodyPr>
          <a:lstStyle/>
          <a:p>
            <a:pPr marL="457200" indent="-457200">
              <a:buFont typeface="Wingdings" panose="05000000000000000000" pitchFamily="2" charset="2"/>
              <a:buChar char="§"/>
            </a:pPr>
            <a:r>
              <a:rPr lang="en-US" b="1"/>
              <a:t>Check server cert file</a:t>
            </a:r>
          </a:p>
        </p:txBody>
      </p:sp>
      <p:sp>
        <p:nvSpPr>
          <p:cNvPr id="9" name="Rectangle 8">
            <a:extLst>
              <a:ext uri="{FF2B5EF4-FFF2-40B4-BE49-F238E27FC236}">
                <a16:creationId xmlns:a16="http://schemas.microsoft.com/office/drawing/2014/main" id="{66B911F5-95B7-4552-A80F-CEBE4D06DFE0}"/>
              </a:ext>
            </a:extLst>
          </p:cNvPr>
          <p:cNvSpPr/>
          <p:nvPr/>
        </p:nvSpPr>
        <p:spPr>
          <a:xfrm>
            <a:off x="713053" y="4965404"/>
            <a:ext cx="8415299" cy="523220"/>
          </a:xfrm>
          <a:prstGeom prst="rect">
            <a:avLst/>
          </a:prstGeom>
        </p:spPr>
        <p:txBody>
          <a:bodyPr wrap="square">
            <a:spAutoFit/>
          </a:bodyPr>
          <a:lstStyle/>
          <a:p>
            <a:r>
              <a:rPr lang="en-US" dirty="0" err="1"/>
              <a:t>openssl</a:t>
            </a:r>
            <a:r>
              <a:rPr lang="en-US" dirty="0"/>
              <a:t> x509 -in facebook.cer -inform </a:t>
            </a:r>
            <a:r>
              <a:rPr lang="en-US" dirty="0" err="1"/>
              <a:t>pem</a:t>
            </a:r>
            <a:r>
              <a:rPr lang="en-US" dirty="0"/>
              <a:t> -text -</a:t>
            </a:r>
            <a:r>
              <a:rPr lang="en-US" dirty="0" err="1"/>
              <a:t>noout</a:t>
            </a:r>
            <a:endParaRPr lang="en-US" dirty="0"/>
          </a:p>
        </p:txBody>
      </p:sp>
    </p:spTree>
    <p:extLst>
      <p:ext uri="{BB962C8B-B14F-4D97-AF65-F5344CB8AC3E}">
        <p14:creationId xmlns:p14="http://schemas.microsoft.com/office/powerpoint/2010/main" val="16895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31" y="44624"/>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649432" y="854461"/>
            <a:ext cx="10199095"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85529" y="2383781"/>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427732" y="1303079"/>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871985" y="2947041"/>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13" y="3729336"/>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500" y="372933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649434" y="4037637"/>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651823" y="3924925"/>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832413" y="4005064"/>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3132670" y="3066197"/>
                <a:ext cx="4584845" cy="954107"/>
              </a:xfrm>
              <a:prstGeom prst="rect">
                <a:avLst/>
              </a:prstGeom>
              <a:noFill/>
            </p:spPr>
            <p:txBody>
              <a:bodyPr wrap="none" rtlCol="0">
                <a:spAutoFit/>
              </a:bodyPr>
              <a:lstStyle/>
              <a:p>
                <a:pPr algn="ctr"/>
                <a:r>
                  <a:rPr lang="en-US"/>
                  <a:t>agree a session key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 </m:t>
                    </m:r>
                  </m:oMath>
                </a14:m>
                <a:endParaRPr lang="en-US">
                  <a:latin typeface="Cambria Math" panose="02040503050406030204" pitchFamily="18" charset="0"/>
                </a:endParaRPr>
              </a:p>
              <a:p>
                <a:r>
                  <a:rPr lang="en-US">
                    <a:latin typeface="+mj-lt"/>
                  </a:rPr>
                  <a:t>(</a:t>
                </a:r>
                <a:r>
                  <a:rPr lang="en-US"/>
                  <a:t>using Diffie–Hellman for ex.)</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3132670" y="3066197"/>
                <a:ext cx="4584845" cy="954107"/>
              </a:xfrm>
              <a:prstGeom prst="rect">
                <a:avLst/>
              </a:prstGeom>
              <a:blipFill>
                <a:blip r:embed="rId5"/>
                <a:stretch>
                  <a:fillRect l="-2793" t="-7051" r="-159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242555" y="4963088"/>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242555" y="4963088"/>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220993" y="5157192"/>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97706" y="4654298"/>
                <a:ext cx="5459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𝑡𝑎𝑔</m:t>
                      </m:r>
                      <m:r>
                        <a:rPr lang="en-US" i="1" smtClean="0">
                          <a:latin typeface="Cambria Math" panose="02040503050406030204" pitchFamily="18" charset="0"/>
                        </a:rPr>
                        <m:t>=</m:t>
                      </m:r>
                      <m:r>
                        <a:rPr lang="en-US" i="1" smtClean="0">
                          <a:latin typeface="Cambria Math" panose="02040503050406030204" pitchFamily="18" charset="0"/>
                        </a:rPr>
                        <m:t>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r>
                        <a:rPr lang="en-US" b="0" i="1" smtClean="0">
                          <a:latin typeface="Cambria Math" panose="02040503050406030204" pitchFamily="18" charset="0"/>
                        </a:rPr>
                        <m:t>𝑒𝑔</m:t>
                      </m:r>
                      <m:r>
                        <a:rPr lang="en-US" b="0" i="1" smtClean="0">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97706" y="4654298"/>
                <a:ext cx="545937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8114086" y="5013181"/>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dirty="0"/>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8114086" y="5013181"/>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1922" y="5519857"/>
                <a:ext cx="5440335" cy="523220"/>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𝑀𝐴𝐶</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𝐾</m:t>
                        </m:r>
                        <m:r>
                          <a:rPr lang="en-US"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𝑀𝐴𝐶</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oMath>
                </a14:m>
                <a:endParaRPr lang="en-US" dirty="0"/>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1922" y="5519857"/>
                <a:ext cx="54403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757618" y="5949280"/>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757618" y="5949280"/>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97577" y="6046756"/>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B0D412A-17C5-49E8-AB73-68C7F57F2657}"/>
                  </a:ext>
                </a:extLst>
              </p:cNvPr>
              <p:cNvSpPr/>
              <p:nvPr/>
            </p:nvSpPr>
            <p:spPr>
              <a:xfrm>
                <a:off x="2564712" y="4037637"/>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6" name="Rectangle 25">
                <a:extLst>
                  <a:ext uri="{FF2B5EF4-FFF2-40B4-BE49-F238E27FC236}">
                    <a16:creationId xmlns:a16="http://schemas.microsoft.com/office/drawing/2014/main" id="{9B0D412A-17C5-49E8-AB73-68C7F57F2657}"/>
                  </a:ext>
                </a:extLst>
              </p:cNvPr>
              <p:cNvSpPr>
                <a:spLocks noRot="1" noChangeAspect="1" noMove="1" noResize="1" noEditPoints="1" noAdjustHandles="1" noChangeArrowheads="1" noChangeShapeType="1" noTextEdit="1"/>
              </p:cNvSpPr>
              <p:nvPr/>
            </p:nvSpPr>
            <p:spPr>
              <a:xfrm>
                <a:off x="2564712" y="4037637"/>
                <a:ext cx="53540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F069437-43D5-4241-802A-D3D64F4714BF}"/>
                  </a:ext>
                </a:extLst>
              </p:cNvPr>
              <p:cNvSpPr/>
              <p:nvPr/>
            </p:nvSpPr>
            <p:spPr>
              <a:xfrm>
                <a:off x="7170815" y="4027481"/>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7" name="Rectangle 26">
                <a:extLst>
                  <a:ext uri="{FF2B5EF4-FFF2-40B4-BE49-F238E27FC236}">
                    <a16:creationId xmlns:a16="http://schemas.microsoft.com/office/drawing/2014/main" id="{6F069437-43D5-4241-802A-D3D64F4714BF}"/>
                  </a:ext>
                </a:extLst>
              </p:cNvPr>
              <p:cNvSpPr>
                <a:spLocks noRot="1" noChangeAspect="1" noMove="1" noResize="1" noEditPoints="1" noAdjustHandles="1" noChangeArrowheads="1" noChangeShapeType="1" noTextEdit="1"/>
              </p:cNvSpPr>
              <p:nvPr/>
            </p:nvSpPr>
            <p:spPr>
              <a:xfrm>
                <a:off x="7170815" y="4027481"/>
                <a:ext cx="535403"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367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86">
            <a:extLst>
              <a:ext uri="{FF2B5EF4-FFF2-40B4-BE49-F238E27FC236}">
                <a16:creationId xmlns:a16="http://schemas.microsoft.com/office/drawing/2014/main" id="{BDF0B127-7AB6-47AD-86CE-E41E47064A48}"/>
              </a:ext>
            </a:extLst>
          </p:cNvPr>
          <p:cNvGrpSpPr>
            <a:grpSpLocks/>
          </p:cNvGrpSpPr>
          <p:nvPr/>
        </p:nvGrpSpPr>
        <p:grpSpPr bwMode="auto">
          <a:xfrm>
            <a:off x="3143672" y="1228716"/>
            <a:ext cx="6375400" cy="4102100"/>
            <a:chOff x="720" y="789"/>
            <a:chExt cx="4640" cy="3043"/>
          </a:xfrm>
        </p:grpSpPr>
        <p:grpSp>
          <p:nvGrpSpPr>
            <p:cNvPr id="28677" name="Group 3">
              <a:extLst>
                <a:ext uri="{FF2B5EF4-FFF2-40B4-BE49-F238E27FC236}">
                  <a16:creationId xmlns:a16="http://schemas.microsoft.com/office/drawing/2014/main" id="{B7C60D42-18ED-49EF-AAFC-1F835D125979}"/>
                </a:ext>
              </a:extLst>
            </p:cNvPr>
            <p:cNvGrpSpPr>
              <a:grpSpLocks noChangeAspect="1"/>
            </p:cNvGrpSpPr>
            <p:nvPr/>
          </p:nvGrpSpPr>
          <p:grpSpPr bwMode="auto">
            <a:xfrm>
              <a:off x="720" y="960"/>
              <a:ext cx="422" cy="284"/>
              <a:chOff x="4560" y="2016"/>
              <a:chExt cx="816" cy="912"/>
            </a:xfrm>
          </p:grpSpPr>
          <p:sp>
            <p:nvSpPr>
              <p:cNvPr id="102404" name="Rectangle 4">
                <a:extLst>
                  <a:ext uri="{FF2B5EF4-FFF2-40B4-BE49-F238E27FC236}">
                    <a16:creationId xmlns:a16="http://schemas.microsoft.com/office/drawing/2014/main" id="{54A3ADD1-C901-4910-AC2E-05A76C8C385A}"/>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6" name="Rectangle 5">
                <a:extLst>
                  <a:ext uri="{FF2B5EF4-FFF2-40B4-BE49-F238E27FC236}">
                    <a16:creationId xmlns:a16="http://schemas.microsoft.com/office/drawing/2014/main" id="{DF98FFEA-F187-49F5-AEE9-3B2B0D647C7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678" name="Group 6">
              <a:extLst>
                <a:ext uri="{FF2B5EF4-FFF2-40B4-BE49-F238E27FC236}">
                  <a16:creationId xmlns:a16="http://schemas.microsoft.com/office/drawing/2014/main" id="{B576BB9B-A19C-43C2-8D28-9EAD8ED2F572}"/>
                </a:ext>
              </a:extLst>
            </p:cNvPr>
            <p:cNvGrpSpPr>
              <a:grpSpLocks/>
            </p:cNvGrpSpPr>
            <p:nvPr/>
          </p:nvGrpSpPr>
          <p:grpSpPr bwMode="auto">
            <a:xfrm>
              <a:off x="1824" y="960"/>
              <a:ext cx="1046" cy="1580"/>
              <a:chOff x="2192" y="1056"/>
              <a:chExt cx="1046" cy="1580"/>
            </a:xfrm>
          </p:grpSpPr>
          <p:sp>
            <p:nvSpPr>
              <p:cNvPr id="102407" name="Line 7">
                <a:extLst>
                  <a:ext uri="{FF2B5EF4-FFF2-40B4-BE49-F238E27FC236}">
                    <a16:creationId xmlns:a16="http://schemas.microsoft.com/office/drawing/2014/main" id="{038C4717-5146-4177-A5A4-31FAF8A1AAEF}"/>
                  </a:ext>
                </a:extLst>
              </p:cNvPr>
              <p:cNvSpPr>
                <a:spLocks noChangeShapeType="1"/>
              </p:cNvSpPr>
              <p:nvPr/>
            </p:nvSpPr>
            <p:spPr bwMode="auto">
              <a:xfrm flipH="1">
                <a:off x="2384" y="1824"/>
                <a:ext cx="384" cy="624"/>
              </a:xfrm>
              <a:prstGeom prst="line">
                <a:avLst/>
              </a:prstGeom>
              <a:noFill/>
              <a:ln w="76200">
                <a:solidFill>
                  <a:srgbClr val="0099FF"/>
                </a:solidFill>
                <a:round/>
                <a:headEnd/>
                <a:tailEnd/>
              </a:ln>
              <a:effectLst/>
            </p:spPr>
            <p:txBody>
              <a:bodyPr wrap="none" anchor="ctr"/>
              <a:lstStyle/>
              <a:p>
                <a:pPr>
                  <a:defRPr/>
                </a:pPr>
                <a:endParaRPr lang="en-US"/>
              </a:p>
            </p:txBody>
          </p:sp>
          <p:sp>
            <p:nvSpPr>
              <p:cNvPr id="102408" name="Line 8">
                <a:extLst>
                  <a:ext uri="{FF2B5EF4-FFF2-40B4-BE49-F238E27FC236}">
                    <a16:creationId xmlns:a16="http://schemas.microsoft.com/office/drawing/2014/main" id="{C1B81F04-57A2-4858-BC21-A6015C102890}"/>
                  </a:ext>
                </a:extLst>
              </p:cNvPr>
              <p:cNvSpPr>
                <a:spLocks noChangeShapeType="1"/>
              </p:cNvSpPr>
              <p:nvPr/>
            </p:nvSpPr>
            <p:spPr bwMode="auto">
              <a:xfrm>
                <a:off x="2723" y="1824"/>
                <a:ext cx="334" cy="577"/>
              </a:xfrm>
              <a:prstGeom prst="line">
                <a:avLst/>
              </a:prstGeom>
              <a:noFill/>
              <a:ln w="76200">
                <a:solidFill>
                  <a:srgbClr val="0099FF"/>
                </a:solidFill>
                <a:round/>
                <a:headEnd/>
                <a:tailEnd/>
              </a:ln>
              <a:effectLst/>
            </p:spPr>
            <p:txBody>
              <a:bodyPr wrap="none" anchor="ctr"/>
              <a:lstStyle/>
              <a:p>
                <a:pPr>
                  <a:defRPr/>
                </a:pPr>
                <a:endParaRPr lang="en-US"/>
              </a:p>
            </p:txBody>
          </p:sp>
          <p:sp>
            <p:nvSpPr>
              <p:cNvPr id="102409" name="Line 9">
                <a:extLst>
                  <a:ext uri="{FF2B5EF4-FFF2-40B4-BE49-F238E27FC236}">
                    <a16:creationId xmlns:a16="http://schemas.microsoft.com/office/drawing/2014/main" id="{25FD8B3A-1CB0-4524-B1FD-350CF464D70B}"/>
                  </a:ext>
                </a:extLst>
              </p:cNvPr>
              <p:cNvSpPr>
                <a:spLocks noChangeShapeType="1"/>
              </p:cNvSpPr>
              <p:nvPr/>
            </p:nvSpPr>
            <p:spPr bwMode="auto">
              <a:xfrm>
                <a:off x="2768" y="1198"/>
                <a:ext cx="0" cy="624"/>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43" name="Group 10">
                <a:extLst>
                  <a:ext uri="{FF2B5EF4-FFF2-40B4-BE49-F238E27FC236}">
                    <a16:creationId xmlns:a16="http://schemas.microsoft.com/office/drawing/2014/main" id="{054D085D-3A90-4D96-AC5C-245154FD7592}"/>
                  </a:ext>
                </a:extLst>
              </p:cNvPr>
              <p:cNvGrpSpPr>
                <a:grpSpLocks noChangeAspect="1"/>
              </p:cNvGrpSpPr>
              <p:nvPr/>
            </p:nvGrpSpPr>
            <p:grpSpPr bwMode="auto">
              <a:xfrm>
                <a:off x="2528" y="1056"/>
                <a:ext cx="422" cy="284"/>
                <a:chOff x="4560" y="2016"/>
                <a:chExt cx="816" cy="912"/>
              </a:xfrm>
            </p:grpSpPr>
            <p:sp>
              <p:nvSpPr>
                <p:cNvPr id="102411" name="Rectangle 11">
                  <a:extLst>
                    <a:ext uri="{FF2B5EF4-FFF2-40B4-BE49-F238E27FC236}">
                      <a16:creationId xmlns:a16="http://schemas.microsoft.com/office/drawing/2014/main" id="{90508506-2ADC-451D-9864-3192B7709456}"/>
                    </a:ext>
                  </a:extLst>
                </p:cNvPr>
                <p:cNvSpPr>
                  <a:spLocks noChangeAspect="1" noChangeArrowheads="1"/>
                </p:cNvSpPr>
                <p:nvPr/>
              </p:nvSpPr>
              <p:spPr bwMode="auto">
                <a:xfrm>
                  <a:off x="4561"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4" name="Rectangle 12">
                  <a:extLst>
                    <a:ext uri="{FF2B5EF4-FFF2-40B4-BE49-F238E27FC236}">
                      <a16:creationId xmlns:a16="http://schemas.microsoft.com/office/drawing/2014/main" id="{71AD65FB-674D-41AB-825D-FAAEA702F6DC}"/>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4" name="Group 13">
                <a:extLst>
                  <a:ext uri="{FF2B5EF4-FFF2-40B4-BE49-F238E27FC236}">
                    <a16:creationId xmlns:a16="http://schemas.microsoft.com/office/drawing/2014/main" id="{DF97FE90-84A3-478E-B072-7C00FB2FF880}"/>
                  </a:ext>
                </a:extLst>
              </p:cNvPr>
              <p:cNvGrpSpPr>
                <a:grpSpLocks noChangeAspect="1"/>
              </p:cNvGrpSpPr>
              <p:nvPr/>
            </p:nvGrpSpPr>
            <p:grpSpPr bwMode="auto">
              <a:xfrm>
                <a:off x="2528" y="1680"/>
                <a:ext cx="422" cy="284"/>
                <a:chOff x="4560" y="2016"/>
                <a:chExt cx="816" cy="912"/>
              </a:xfrm>
            </p:grpSpPr>
            <p:sp>
              <p:nvSpPr>
                <p:cNvPr id="102414" name="Rectangle 14">
                  <a:extLst>
                    <a:ext uri="{FF2B5EF4-FFF2-40B4-BE49-F238E27FC236}">
                      <a16:creationId xmlns:a16="http://schemas.microsoft.com/office/drawing/2014/main" id="{056C15DD-901A-496E-B4B6-6721F80997AE}"/>
                    </a:ext>
                  </a:extLst>
                </p:cNvPr>
                <p:cNvSpPr>
                  <a:spLocks noChangeAspect="1" noChangeArrowheads="1"/>
                </p:cNvSpPr>
                <p:nvPr/>
              </p:nvSpPr>
              <p:spPr bwMode="auto">
                <a:xfrm>
                  <a:off x="4561" y="2016"/>
                  <a:ext cx="815" cy="911"/>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2" name="Rectangle 15">
                  <a:extLst>
                    <a:ext uri="{FF2B5EF4-FFF2-40B4-BE49-F238E27FC236}">
                      <a16:creationId xmlns:a16="http://schemas.microsoft.com/office/drawing/2014/main" id="{F7CAAB2D-CC08-457F-9271-CC99391F25CB}"/>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5" name="Group 16">
                <a:extLst>
                  <a:ext uri="{FF2B5EF4-FFF2-40B4-BE49-F238E27FC236}">
                    <a16:creationId xmlns:a16="http://schemas.microsoft.com/office/drawing/2014/main" id="{DE79C815-4959-4A2E-A4B2-D59F57BDD96D}"/>
                  </a:ext>
                </a:extLst>
              </p:cNvPr>
              <p:cNvGrpSpPr>
                <a:grpSpLocks noChangeAspect="1"/>
              </p:cNvGrpSpPr>
              <p:nvPr/>
            </p:nvGrpSpPr>
            <p:grpSpPr bwMode="auto">
              <a:xfrm>
                <a:off x="2192" y="2352"/>
                <a:ext cx="422" cy="284"/>
                <a:chOff x="4560" y="2016"/>
                <a:chExt cx="816" cy="912"/>
              </a:xfrm>
            </p:grpSpPr>
            <p:sp>
              <p:nvSpPr>
                <p:cNvPr id="102417" name="Rectangle 17">
                  <a:extLst>
                    <a:ext uri="{FF2B5EF4-FFF2-40B4-BE49-F238E27FC236}">
                      <a16:creationId xmlns:a16="http://schemas.microsoft.com/office/drawing/2014/main" id="{21CF9E14-412F-4DAC-B5ED-6AA907946DB1}"/>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50" name="Rectangle 18">
                  <a:extLst>
                    <a:ext uri="{FF2B5EF4-FFF2-40B4-BE49-F238E27FC236}">
                      <a16:creationId xmlns:a16="http://schemas.microsoft.com/office/drawing/2014/main" id="{EBCAB312-566F-43FB-ADDC-FDF51968C8D4}"/>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46" name="Group 19">
                <a:extLst>
                  <a:ext uri="{FF2B5EF4-FFF2-40B4-BE49-F238E27FC236}">
                    <a16:creationId xmlns:a16="http://schemas.microsoft.com/office/drawing/2014/main" id="{FDF64516-0632-4621-B90E-C597B002233A}"/>
                  </a:ext>
                </a:extLst>
              </p:cNvPr>
              <p:cNvGrpSpPr>
                <a:grpSpLocks noChangeAspect="1"/>
              </p:cNvGrpSpPr>
              <p:nvPr/>
            </p:nvGrpSpPr>
            <p:grpSpPr bwMode="auto">
              <a:xfrm>
                <a:off x="2816" y="2352"/>
                <a:ext cx="422" cy="284"/>
                <a:chOff x="4560" y="2016"/>
                <a:chExt cx="816" cy="912"/>
              </a:xfrm>
            </p:grpSpPr>
            <p:sp>
              <p:nvSpPr>
                <p:cNvPr id="102420" name="Rectangle 20">
                  <a:extLst>
                    <a:ext uri="{FF2B5EF4-FFF2-40B4-BE49-F238E27FC236}">
                      <a16:creationId xmlns:a16="http://schemas.microsoft.com/office/drawing/2014/main" id="{5CFDBF8E-AC00-4858-9DCE-534AEF7FB947}"/>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48" name="Rectangle 21">
                  <a:extLst>
                    <a:ext uri="{FF2B5EF4-FFF2-40B4-BE49-F238E27FC236}">
                      <a16:creationId xmlns:a16="http://schemas.microsoft.com/office/drawing/2014/main" id="{26686AF9-F2C6-4F42-B1AF-45D0982974A3}"/>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79" name="Group 23">
              <a:extLst>
                <a:ext uri="{FF2B5EF4-FFF2-40B4-BE49-F238E27FC236}">
                  <a16:creationId xmlns:a16="http://schemas.microsoft.com/office/drawing/2014/main" id="{A8F41F37-68D0-4BA3-B764-ED90DD55107E}"/>
                </a:ext>
              </a:extLst>
            </p:cNvPr>
            <p:cNvGrpSpPr>
              <a:grpSpLocks/>
            </p:cNvGrpSpPr>
            <p:nvPr/>
          </p:nvGrpSpPr>
          <p:grpSpPr bwMode="auto">
            <a:xfrm>
              <a:off x="1440" y="960"/>
              <a:ext cx="422" cy="908"/>
              <a:chOff x="1808" y="1056"/>
              <a:chExt cx="422" cy="908"/>
            </a:xfrm>
          </p:grpSpPr>
          <p:sp>
            <p:nvSpPr>
              <p:cNvPr id="102424" name="Line 24">
                <a:extLst>
                  <a:ext uri="{FF2B5EF4-FFF2-40B4-BE49-F238E27FC236}">
                    <a16:creationId xmlns:a16="http://schemas.microsoft.com/office/drawing/2014/main" id="{C617E13C-835E-468D-AD72-8E7C0B79B449}"/>
                  </a:ext>
                </a:extLst>
              </p:cNvPr>
              <p:cNvSpPr>
                <a:spLocks noChangeShapeType="1"/>
              </p:cNvSpPr>
              <p:nvPr/>
            </p:nvSpPr>
            <p:spPr bwMode="auto">
              <a:xfrm flipH="1">
                <a:off x="2048" y="1198"/>
                <a:ext cx="0" cy="669"/>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34" name="Group 25">
                <a:extLst>
                  <a:ext uri="{FF2B5EF4-FFF2-40B4-BE49-F238E27FC236}">
                    <a16:creationId xmlns:a16="http://schemas.microsoft.com/office/drawing/2014/main" id="{F46F0D0A-26FD-4068-882D-32D40DFFF22D}"/>
                  </a:ext>
                </a:extLst>
              </p:cNvPr>
              <p:cNvGrpSpPr>
                <a:grpSpLocks noChangeAspect="1"/>
              </p:cNvGrpSpPr>
              <p:nvPr/>
            </p:nvGrpSpPr>
            <p:grpSpPr bwMode="auto">
              <a:xfrm>
                <a:off x="1808" y="1056"/>
                <a:ext cx="422" cy="284"/>
                <a:chOff x="4560" y="2016"/>
                <a:chExt cx="816" cy="912"/>
              </a:xfrm>
            </p:grpSpPr>
            <p:sp>
              <p:nvSpPr>
                <p:cNvPr id="102426" name="Rectangle 26">
                  <a:extLst>
                    <a:ext uri="{FF2B5EF4-FFF2-40B4-BE49-F238E27FC236}">
                      <a16:creationId xmlns:a16="http://schemas.microsoft.com/office/drawing/2014/main" id="{FF424AAF-0443-42A7-A03E-C0FA011EFAFD}"/>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39" name="Rectangle 27">
                  <a:extLst>
                    <a:ext uri="{FF2B5EF4-FFF2-40B4-BE49-F238E27FC236}">
                      <a16:creationId xmlns:a16="http://schemas.microsoft.com/office/drawing/2014/main" id="{E64EDA1D-0A90-46F3-94F8-06E2E8A70302}"/>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35" name="Group 28">
                <a:extLst>
                  <a:ext uri="{FF2B5EF4-FFF2-40B4-BE49-F238E27FC236}">
                    <a16:creationId xmlns:a16="http://schemas.microsoft.com/office/drawing/2014/main" id="{0038EC32-5263-4CCC-9EAF-2B6B1B0ECFE2}"/>
                  </a:ext>
                </a:extLst>
              </p:cNvPr>
              <p:cNvGrpSpPr>
                <a:grpSpLocks noChangeAspect="1"/>
              </p:cNvGrpSpPr>
              <p:nvPr/>
            </p:nvGrpSpPr>
            <p:grpSpPr bwMode="auto">
              <a:xfrm>
                <a:off x="1808" y="1680"/>
                <a:ext cx="422" cy="284"/>
                <a:chOff x="4560" y="2016"/>
                <a:chExt cx="816" cy="912"/>
              </a:xfrm>
            </p:grpSpPr>
            <p:sp>
              <p:nvSpPr>
                <p:cNvPr id="102429" name="Rectangle 29">
                  <a:extLst>
                    <a:ext uri="{FF2B5EF4-FFF2-40B4-BE49-F238E27FC236}">
                      <a16:creationId xmlns:a16="http://schemas.microsoft.com/office/drawing/2014/main" id="{5068E54C-8334-43DB-B949-7D504C52F416}"/>
                    </a:ext>
                  </a:extLst>
                </p:cNvPr>
                <p:cNvSpPr>
                  <a:spLocks noChangeAspect="1" noChangeArrowheads="1"/>
                </p:cNvSpPr>
                <p:nvPr/>
              </p:nvSpPr>
              <p:spPr bwMode="auto">
                <a:xfrm>
                  <a:off x="4560" y="2016"/>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37" name="Rectangle 30">
                  <a:extLst>
                    <a:ext uri="{FF2B5EF4-FFF2-40B4-BE49-F238E27FC236}">
                      <a16:creationId xmlns:a16="http://schemas.microsoft.com/office/drawing/2014/main" id="{5B37AB56-8126-4CD9-8610-FC3FFD5DE491}"/>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0" name="Group 31">
              <a:extLst>
                <a:ext uri="{FF2B5EF4-FFF2-40B4-BE49-F238E27FC236}">
                  <a16:creationId xmlns:a16="http://schemas.microsoft.com/office/drawing/2014/main" id="{824F0DAD-03DE-4E4F-B2E8-8188321D9588}"/>
                </a:ext>
              </a:extLst>
            </p:cNvPr>
            <p:cNvGrpSpPr>
              <a:grpSpLocks/>
            </p:cNvGrpSpPr>
            <p:nvPr/>
          </p:nvGrpSpPr>
          <p:grpSpPr bwMode="auto">
            <a:xfrm>
              <a:off x="4368" y="960"/>
              <a:ext cx="992" cy="2872"/>
              <a:chOff x="4738" y="1036"/>
              <a:chExt cx="992" cy="2872"/>
            </a:xfrm>
          </p:grpSpPr>
          <p:sp>
            <p:nvSpPr>
              <p:cNvPr id="102432" name="Line 32">
                <a:extLst>
                  <a:ext uri="{FF2B5EF4-FFF2-40B4-BE49-F238E27FC236}">
                    <a16:creationId xmlns:a16="http://schemas.microsoft.com/office/drawing/2014/main" id="{8CDF6993-C6E5-4974-8008-450AC3AE3D40}"/>
                  </a:ext>
                </a:extLst>
              </p:cNvPr>
              <p:cNvSpPr>
                <a:spLocks noChangeShapeType="1"/>
              </p:cNvSpPr>
              <p:nvPr/>
            </p:nvSpPr>
            <p:spPr bwMode="auto">
              <a:xfrm>
                <a:off x="4783" y="1176"/>
                <a:ext cx="593" cy="1"/>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14" name="Group 33">
                <a:extLst>
                  <a:ext uri="{FF2B5EF4-FFF2-40B4-BE49-F238E27FC236}">
                    <a16:creationId xmlns:a16="http://schemas.microsoft.com/office/drawing/2014/main" id="{6E8A52C6-6043-44C2-8942-97892C061D16}"/>
                  </a:ext>
                </a:extLst>
              </p:cNvPr>
              <p:cNvGrpSpPr>
                <a:grpSpLocks/>
              </p:cNvGrpSpPr>
              <p:nvPr/>
            </p:nvGrpSpPr>
            <p:grpSpPr bwMode="auto">
              <a:xfrm>
                <a:off x="4738" y="1036"/>
                <a:ext cx="992" cy="2872"/>
                <a:chOff x="4738" y="1036"/>
                <a:chExt cx="992" cy="2872"/>
              </a:xfrm>
            </p:grpSpPr>
            <p:grpSp>
              <p:nvGrpSpPr>
                <p:cNvPr id="28715" name="Group 34">
                  <a:extLst>
                    <a:ext uri="{FF2B5EF4-FFF2-40B4-BE49-F238E27FC236}">
                      <a16:creationId xmlns:a16="http://schemas.microsoft.com/office/drawing/2014/main" id="{FFF6768A-4570-4A93-988D-172B0670BD46}"/>
                    </a:ext>
                  </a:extLst>
                </p:cNvPr>
                <p:cNvGrpSpPr>
                  <a:grpSpLocks noChangeAspect="1"/>
                </p:cNvGrpSpPr>
                <p:nvPr/>
              </p:nvGrpSpPr>
              <p:grpSpPr bwMode="auto">
                <a:xfrm>
                  <a:off x="5330" y="3633"/>
                  <a:ext cx="400" cy="275"/>
                  <a:chOff x="4560" y="2016"/>
                  <a:chExt cx="816" cy="912"/>
                </a:xfrm>
              </p:grpSpPr>
              <p:sp>
                <p:nvSpPr>
                  <p:cNvPr id="102435" name="Rectangle 35">
                    <a:extLst>
                      <a:ext uri="{FF2B5EF4-FFF2-40B4-BE49-F238E27FC236}">
                        <a16:creationId xmlns:a16="http://schemas.microsoft.com/office/drawing/2014/main" id="{91F00429-904F-4433-ADBC-403AE446DB6A}"/>
                      </a:ext>
                    </a:extLst>
                  </p:cNvPr>
                  <p:cNvSpPr>
                    <a:spLocks noChangeAspect="1" noChangeArrowheads="1"/>
                  </p:cNvSpPr>
                  <p:nvPr/>
                </p:nvSpPr>
                <p:spPr bwMode="auto">
                  <a:xfrm>
                    <a:off x="4560"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2" name="Rectangle 36">
                    <a:extLst>
                      <a:ext uri="{FF2B5EF4-FFF2-40B4-BE49-F238E27FC236}">
                        <a16:creationId xmlns:a16="http://schemas.microsoft.com/office/drawing/2014/main" id="{6C3E425F-5962-47F8-BA24-4F62CA56654A}"/>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grpSp>
              <p:nvGrpSpPr>
                <p:cNvPr id="28716" name="Group 37">
                  <a:extLst>
                    <a:ext uri="{FF2B5EF4-FFF2-40B4-BE49-F238E27FC236}">
                      <a16:creationId xmlns:a16="http://schemas.microsoft.com/office/drawing/2014/main" id="{7B7C4E42-8A79-4964-B80B-6E8A62D4D886}"/>
                    </a:ext>
                  </a:extLst>
                </p:cNvPr>
                <p:cNvGrpSpPr>
                  <a:grpSpLocks noChangeAspect="1"/>
                </p:cNvGrpSpPr>
                <p:nvPr/>
              </p:nvGrpSpPr>
              <p:grpSpPr bwMode="auto">
                <a:xfrm>
                  <a:off x="4738" y="3633"/>
                  <a:ext cx="401" cy="275"/>
                  <a:chOff x="4560" y="2016"/>
                  <a:chExt cx="816" cy="912"/>
                </a:xfrm>
              </p:grpSpPr>
              <p:sp>
                <p:nvSpPr>
                  <p:cNvPr id="102438" name="Rectangle 38">
                    <a:extLst>
                      <a:ext uri="{FF2B5EF4-FFF2-40B4-BE49-F238E27FC236}">
                        <a16:creationId xmlns:a16="http://schemas.microsoft.com/office/drawing/2014/main" id="{7959FA5B-FA4C-4FD8-BD0C-C87B213E87ED}"/>
                      </a:ext>
                    </a:extLst>
                  </p:cNvPr>
                  <p:cNvSpPr>
                    <a:spLocks noChangeAspect="1" noChangeArrowheads="1"/>
                  </p:cNvSpPr>
                  <p:nvPr/>
                </p:nvSpPr>
                <p:spPr bwMode="auto">
                  <a:xfrm>
                    <a:off x="4559"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0" name="Rectangle 39">
                    <a:extLst>
                      <a:ext uri="{FF2B5EF4-FFF2-40B4-BE49-F238E27FC236}">
                        <a16:creationId xmlns:a16="http://schemas.microsoft.com/office/drawing/2014/main" id="{E9812DDF-BCCA-48AD-89F5-3128C9C8DBA0}"/>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sp>
              <p:nvSpPr>
                <p:cNvPr id="102440" name="Line 40">
                  <a:extLst>
                    <a:ext uri="{FF2B5EF4-FFF2-40B4-BE49-F238E27FC236}">
                      <a16:creationId xmlns:a16="http://schemas.microsoft.com/office/drawing/2014/main" id="{2E5F609F-0AD3-4EA8-A803-78D10D55108D}"/>
                    </a:ext>
                  </a:extLst>
                </p:cNvPr>
                <p:cNvSpPr>
                  <a:spLocks noChangeShapeType="1"/>
                </p:cNvSpPr>
                <p:nvPr/>
              </p:nvSpPr>
              <p:spPr bwMode="auto">
                <a:xfrm>
                  <a:off x="5234" y="3015"/>
                  <a:ext cx="237"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1" name="Line 41">
                  <a:extLst>
                    <a:ext uri="{FF2B5EF4-FFF2-40B4-BE49-F238E27FC236}">
                      <a16:creationId xmlns:a16="http://schemas.microsoft.com/office/drawing/2014/main" id="{8CE2D551-AB22-4BAC-A615-384302BAE48B}"/>
                    </a:ext>
                  </a:extLst>
                </p:cNvPr>
                <p:cNvSpPr>
                  <a:spLocks noChangeShapeType="1"/>
                </p:cNvSpPr>
                <p:nvPr/>
              </p:nvSpPr>
              <p:spPr bwMode="auto">
                <a:xfrm flipH="1">
                  <a:off x="4905" y="3022"/>
                  <a:ext cx="314"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2" name="Line 42">
                  <a:extLst>
                    <a:ext uri="{FF2B5EF4-FFF2-40B4-BE49-F238E27FC236}">
                      <a16:creationId xmlns:a16="http://schemas.microsoft.com/office/drawing/2014/main" id="{956B4C4D-DA23-4CA8-B745-6467ADDED51F}"/>
                    </a:ext>
                  </a:extLst>
                </p:cNvPr>
                <p:cNvSpPr>
                  <a:spLocks noChangeShapeType="1"/>
                </p:cNvSpPr>
                <p:nvPr/>
              </p:nvSpPr>
              <p:spPr bwMode="auto">
                <a:xfrm>
                  <a:off x="5234" y="1176"/>
                  <a:ext cx="0" cy="1855"/>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20" name="Group 43">
                  <a:extLst>
                    <a:ext uri="{FF2B5EF4-FFF2-40B4-BE49-F238E27FC236}">
                      <a16:creationId xmlns:a16="http://schemas.microsoft.com/office/drawing/2014/main" id="{CD9BE455-EA87-4E18-85BF-5629A3B0841B}"/>
                    </a:ext>
                  </a:extLst>
                </p:cNvPr>
                <p:cNvGrpSpPr>
                  <a:grpSpLocks noChangeAspect="1"/>
                </p:cNvGrpSpPr>
                <p:nvPr/>
              </p:nvGrpSpPr>
              <p:grpSpPr bwMode="auto">
                <a:xfrm>
                  <a:off x="5057" y="1036"/>
                  <a:ext cx="401" cy="275"/>
                  <a:chOff x="4560" y="2016"/>
                  <a:chExt cx="816" cy="912"/>
                </a:xfrm>
              </p:grpSpPr>
              <p:sp>
                <p:nvSpPr>
                  <p:cNvPr id="102444" name="Rectangle 44">
                    <a:extLst>
                      <a:ext uri="{FF2B5EF4-FFF2-40B4-BE49-F238E27FC236}">
                        <a16:creationId xmlns:a16="http://schemas.microsoft.com/office/drawing/2014/main" id="{E77F3387-ED7E-419B-92F7-D373B7E94B9B}"/>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8" name="Rectangle 45">
                    <a:extLst>
                      <a:ext uri="{FF2B5EF4-FFF2-40B4-BE49-F238E27FC236}">
                        <a16:creationId xmlns:a16="http://schemas.microsoft.com/office/drawing/2014/main" id="{4A14FF04-AD23-44ED-A8D8-21D344CDC33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1" name="Group 46">
                  <a:extLst>
                    <a:ext uri="{FF2B5EF4-FFF2-40B4-BE49-F238E27FC236}">
                      <a16:creationId xmlns:a16="http://schemas.microsoft.com/office/drawing/2014/main" id="{5090C12A-EF00-45C1-BD4E-B3D67268FBEC}"/>
                    </a:ext>
                  </a:extLst>
                </p:cNvPr>
                <p:cNvGrpSpPr>
                  <a:grpSpLocks noChangeAspect="1"/>
                </p:cNvGrpSpPr>
                <p:nvPr/>
              </p:nvGrpSpPr>
              <p:grpSpPr bwMode="auto">
                <a:xfrm>
                  <a:off x="5057" y="1639"/>
                  <a:ext cx="401" cy="275"/>
                  <a:chOff x="4560" y="2016"/>
                  <a:chExt cx="816" cy="912"/>
                </a:xfrm>
              </p:grpSpPr>
              <p:sp>
                <p:nvSpPr>
                  <p:cNvPr id="102447" name="Rectangle 47">
                    <a:extLst>
                      <a:ext uri="{FF2B5EF4-FFF2-40B4-BE49-F238E27FC236}">
                        <a16:creationId xmlns:a16="http://schemas.microsoft.com/office/drawing/2014/main" id="{C3E11A32-7476-4F09-82E6-7A16A8DF5197}"/>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6" name="Rectangle 48">
                    <a:extLst>
                      <a:ext uri="{FF2B5EF4-FFF2-40B4-BE49-F238E27FC236}">
                        <a16:creationId xmlns:a16="http://schemas.microsoft.com/office/drawing/2014/main" id="{00AC883C-4993-41CD-9056-D5A568EA334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2" name="Group 49">
                  <a:extLst>
                    <a:ext uri="{FF2B5EF4-FFF2-40B4-BE49-F238E27FC236}">
                      <a16:creationId xmlns:a16="http://schemas.microsoft.com/office/drawing/2014/main" id="{B7A1B839-C0BF-445C-8E0A-13A6D3CD8FC9}"/>
                    </a:ext>
                  </a:extLst>
                </p:cNvPr>
                <p:cNvGrpSpPr>
                  <a:grpSpLocks noChangeAspect="1"/>
                </p:cNvGrpSpPr>
                <p:nvPr/>
              </p:nvGrpSpPr>
              <p:grpSpPr bwMode="auto">
                <a:xfrm>
                  <a:off x="5057" y="2289"/>
                  <a:ext cx="401" cy="274"/>
                  <a:chOff x="4560" y="2016"/>
                  <a:chExt cx="816" cy="912"/>
                </a:xfrm>
              </p:grpSpPr>
              <p:sp>
                <p:nvSpPr>
                  <p:cNvPr id="102450" name="Rectangle 50">
                    <a:extLst>
                      <a:ext uri="{FF2B5EF4-FFF2-40B4-BE49-F238E27FC236}">
                        <a16:creationId xmlns:a16="http://schemas.microsoft.com/office/drawing/2014/main" id="{2BD22401-E5A6-4F0D-8FBA-214518B1D275}"/>
                      </a:ext>
                    </a:extLst>
                  </p:cNvPr>
                  <p:cNvSpPr>
                    <a:spLocks noChangeAspect="1" noChangeArrowheads="1"/>
                  </p:cNvSpPr>
                  <p:nvPr/>
                </p:nvSpPr>
                <p:spPr bwMode="auto">
                  <a:xfrm>
                    <a:off x="4559" y="2015"/>
                    <a:ext cx="816" cy="913"/>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24" name="Rectangle 51">
                    <a:extLst>
                      <a:ext uri="{FF2B5EF4-FFF2-40B4-BE49-F238E27FC236}">
                        <a16:creationId xmlns:a16="http://schemas.microsoft.com/office/drawing/2014/main" id="{B7FFC36E-430B-40D5-B798-BBA2FC9462E6}"/>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grpSp>
          <p:nvGrpSpPr>
            <p:cNvPr id="28681" name="Group 52">
              <a:extLst>
                <a:ext uri="{FF2B5EF4-FFF2-40B4-BE49-F238E27FC236}">
                  <a16:creationId xmlns:a16="http://schemas.microsoft.com/office/drawing/2014/main" id="{0E9F467A-255B-47B1-8C2F-B1F28DC41F73}"/>
                </a:ext>
              </a:extLst>
            </p:cNvPr>
            <p:cNvGrpSpPr>
              <a:grpSpLocks/>
            </p:cNvGrpSpPr>
            <p:nvPr/>
          </p:nvGrpSpPr>
          <p:grpSpPr bwMode="auto">
            <a:xfrm>
              <a:off x="2928" y="960"/>
              <a:ext cx="1139" cy="2084"/>
              <a:chOff x="3328" y="1036"/>
              <a:chExt cx="1139" cy="2084"/>
            </a:xfrm>
          </p:grpSpPr>
          <p:sp>
            <p:nvSpPr>
              <p:cNvPr id="102453" name="Line 53">
                <a:extLst>
                  <a:ext uri="{FF2B5EF4-FFF2-40B4-BE49-F238E27FC236}">
                    <a16:creationId xmlns:a16="http://schemas.microsoft.com/office/drawing/2014/main" id="{F97211EB-9147-4DE6-B944-9B8C564C0AF3}"/>
                  </a:ext>
                </a:extLst>
              </p:cNvPr>
              <p:cNvSpPr>
                <a:spLocks noChangeShapeType="1"/>
              </p:cNvSpPr>
              <p:nvPr/>
            </p:nvSpPr>
            <p:spPr bwMode="auto">
              <a:xfrm flipH="1">
                <a:off x="3556" y="2289"/>
                <a:ext cx="320"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4" name="Line 54">
                <a:extLst>
                  <a:ext uri="{FF2B5EF4-FFF2-40B4-BE49-F238E27FC236}">
                    <a16:creationId xmlns:a16="http://schemas.microsoft.com/office/drawing/2014/main" id="{8A717051-8174-4E85-B3BD-BF543C47F834}"/>
                  </a:ext>
                </a:extLst>
              </p:cNvPr>
              <p:cNvSpPr>
                <a:spLocks noChangeShapeType="1"/>
              </p:cNvSpPr>
              <p:nvPr/>
            </p:nvSpPr>
            <p:spPr bwMode="auto">
              <a:xfrm>
                <a:off x="3876" y="2289"/>
                <a:ext cx="275"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5" name="Line 55">
                <a:extLst>
                  <a:ext uri="{FF2B5EF4-FFF2-40B4-BE49-F238E27FC236}">
                    <a16:creationId xmlns:a16="http://schemas.microsoft.com/office/drawing/2014/main" id="{5E104167-666F-4CD8-AED9-58A178A5C419}"/>
                  </a:ext>
                </a:extLst>
              </p:cNvPr>
              <p:cNvSpPr>
                <a:spLocks noChangeShapeType="1"/>
              </p:cNvSpPr>
              <p:nvPr/>
            </p:nvSpPr>
            <p:spPr bwMode="auto">
              <a:xfrm>
                <a:off x="3876" y="1176"/>
                <a:ext cx="0" cy="111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6" name="Line 56">
                <a:extLst>
                  <a:ext uri="{FF2B5EF4-FFF2-40B4-BE49-F238E27FC236}">
                    <a16:creationId xmlns:a16="http://schemas.microsoft.com/office/drawing/2014/main" id="{B8259F5E-B36B-4CC3-AFDE-A42111BEDC93}"/>
                  </a:ext>
                </a:extLst>
              </p:cNvPr>
              <p:cNvSpPr>
                <a:spLocks noChangeShapeType="1"/>
              </p:cNvSpPr>
              <p:nvPr/>
            </p:nvSpPr>
            <p:spPr bwMode="auto">
              <a:xfrm>
                <a:off x="3876" y="1176"/>
                <a:ext cx="595" cy="1"/>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grpSp>
            <p:nvGrpSpPr>
              <p:cNvPr id="28701" name="Group 57">
                <a:extLst>
                  <a:ext uri="{FF2B5EF4-FFF2-40B4-BE49-F238E27FC236}">
                    <a16:creationId xmlns:a16="http://schemas.microsoft.com/office/drawing/2014/main" id="{27A4A2A6-5053-42FE-BE60-CD7BA07ECC40}"/>
                  </a:ext>
                </a:extLst>
              </p:cNvPr>
              <p:cNvGrpSpPr>
                <a:grpSpLocks noChangeAspect="1"/>
              </p:cNvGrpSpPr>
              <p:nvPr/>
            </p:nvGrpSpPr>
            <p:grpSpPr bwMode="auto">
              <a:xfrm>
                <a:off x="3647" y="1036"/>
                <a:ext cx="401" cy="275"/>
                <a:chOff x="4560" y="2016"/>
                <a:chExt cx="816" cy="912"/>
              </a:xfrm>
            </p:grpSpPr>
            <p:sp>
              <p:nvSpPr>
                <p:cNvPr id="102458" name="Rectangle 58">
                  <a:extLst>
                    <a:ext uri="{FF2B5EF4-FFF2-40B4-BE49-F238E27FC236}">
                      <a16:creationId xmlns:a16="http://schemas.microsoft.com/office/drawing/2014/main" id="{54DFF8E7-362A-4D48-A48F-9FFB7513BE36}"/>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2" name="Rectangle 59">
                  <a:extLst>
                    <a:ext uri="{FF2B5EF4-FFF2-40B4-BE49-F238E27FC236}">
                      <a16:creationId xmlns:a16="http://schemas.microsoft.com/office/drawing/2014/main" id="{BC3B89F7-9FA5-4079-8236-B2675F47A5AD}"/>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2" name="Group 60">
                <a:extLst>
                  <a:ext uri="{FF2B5EF4-FFF2-40B4-BE49-F238E27FC236}">
                    <a16:creationId xmlns:a16="http://schemas.microsoft.com/office/drawing/2014/main" id="{46DE8604-6FAA-4987-9A2B-56FBD6D71CC9}"/>
                  </a:ext>
                </a:extLst>
              </p:cNvPr>
              <p:cNvGrpSpPr>
                <a:grpSpLocks noChangeAspect="1"/>
              </p:cNvGrpSpPr>
              <p:nvPr/>
            </p:nvGrpSpPr>
            <p:grpSpPr bwMode="auto">
              <a:xfrm>
                <a:off x="3647" y="1639"/>
                <a:ext cx="401" cy="275"/>
                <a:chOff x="4560" y="2016"/>
                <a:chExt cx="816" cy="912"/>
              </a:xfrm>
            </p:grpSpPr>
            <p:sp>
              <p:nvSpPr>
                <p:cNvPr id="102461" name="Rectangle 61">
                  <a:extLst>
                    <a:ext uri="{FF2B5EF4-FFF2-40B4-BE49-F238E27FC236}">
                      <a16:creationId xmlns:a16="http://schemas.microsoft.com/office/drawing/2014/main" id="{B6FCEA3D-1A56-4733-9B55-87D2B9D4B6B3}"/>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0" name="Rectangle 62">
                  <a:extLst>
                    <a:ext uri="{FF2B5EF4-FFF2-40B4-BE49-F238E27FC236}">
                      <a16:creationId xmlns:a16="http://schemas.microsoft.com/office/drawing/2014/main" id="{8DBCEB68-0482-4483-97E3-7C5C8539C24F}"/>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3" name="Group 63">
                <a:extLst>
                  <a:ext uri="{FF2B5EF4-FFF2-40B4-BE49-F238E27FC236}">
                    <a16:creationId xmlns:a16="http://schemas.microsoft.com/office/drawing/2014/main" id="{5F2D28F4-102D-4368-A44E-C1404B2E0708}"/>
                  </a:ext>
                </a:extLst>
              </p:cNvPr>
              <p:cNvGrpSpPr>
                <a:grpSpLocks noChangeAspect="1"/>
              </p:cNvGrpSpPr>
              <p:nvPr/>
            </p:nvGrpSpPr>
            <p:grpSpPr bwMode="auto">
              <a:xfrm>
                <a:off x="3328" y="2845"/>
                <a:ext cx="400" cy="275"/>
                <a:chOff x="4560" y="2016"/>
                <a:chExt cx="816" cy="912"/>
              </a:xfrm>
            </p:grpSpPr>
            <p:sp>
              <p:nvSpPr>
                <p:cNvPr id="102464" name="Rectangle 64">
                  <a:extLst>
                    <a:ext uri="{FF2B5EF4-FFF2-40B4-BE49-F238E27FC236}">
                      <a16:creationId xmlns:a16="http://schemas.microsoft.com/office/drawing/2014/main" id="{52FF9931-129A-4532-8EB6-0BC0EDA3F88F}"/>
                    </a:ext>
                  </a:extLst>
                </p:cNvPr>
                <p:cNvSpPr>
                  <a:spLocks noChangeAspect="1" noChangeArrowheads="1"/>
                </p:cNvSpPr>
                <p:nvPr/>
              </p:nvSpPr>
              <p:spPr bwMode="auto">
                <a:xfrm>
                  <a:off x="4560" y="2015"/>
                  <a:ext cx="816"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8" name="Rectangle 65">
                  <a:extLst>
                    <a:ext uri="{FF2B5EF4-FFF2-40B4-BE49-F238E27FC236}">
                      <a16:creationId xmlns:a16="http://schemas.microsoft.com/office/drawing/2014/main" id="{62C31DF3-A6FF-45C6-A979-984568FFA81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04" name="Group 66">
                <a:extLst>
                  <a:ext uri="{FF2B5EF4-FFF2-40B4-BE49-F238E27FC236}">
                    <a16:creationId xmlns:a16="http://schemas.microsoft.com/office/drawing/2014/main" id="{0C27400B-A3CD-4ADF-9073-94BE07ED3967}"/>
                  </a:ext>
                </a:extLst>
              </p:cNvPr>
              <p:cNvGrpSpPr>
                <a:grpSpLocks noChangeAspect="1"/>
              </p:cNvGrpSpPr>
              <p:nvPr/>
            </p:nvGrpSpPr>
            <p:grpSpPr bwMode="auto">
              <a:xfrm>
                <a:off x="3920" y="2845"/>
                <a:ext cx="401" cy="275"/>
                <a:chOff x="4560" y="2016"/>
                <a:chExt cx="816" cy="912"/>
              </a:xfrm>
            </p:grpSpPr>
            <p:sp>
              <p:nvSpPr>
                <p:cNvPr id="102467" name="Rectangle 67">
                  <a:extLst>
                    <a:ext uri="{FF2B5EF4-FFF2-40B4-BE49-F238E27FC236}">
                      <a16:creationId xmlns:a16="http://schemas.microsoft.com/office/drawing/2014/main" id="{C2C2FBEC-BF7E-474E-A1CC-1C9DC72DF83D}"/>
                    </a:ext>
                  </a:extLst>
                </p:cNvPr>
                <p:cNvSpPr>
                  <a:spLocks noChangeAspect="1" noChangeArrowheads="1"/>
                </p:cNvSpPr>
                <p:nvPr/>
              </p:nvSpPr>
              <p:spPr bwMode="auto">
                <a:xfrm>
                  <a:off x="4559" y="2015"/>
                  <a:ext cx="818"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6" name="Rectangle 68">
                  <a:extLst>
                    <a:ext uri="{FF2B5EF4-FFF2-40B4-BE49-F238E27FC236}">
                      <a16:creationId xmlns:a16="http://schemas.microsoft.com/office/drawing/2014/main" id="{522246A5-8C21-4B01-BE7A-974708659AA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2" name="Group 69">
              <a:extLst>
                <a:ext uri="{FF2B5EF4-FFF2-40B4-BE49-F238E27FC236}">
                  <a16:creationId xmlns:a16="http://schemas.microsoft.com/office/drawing/2014/main" id="{94569CCE-F31F-436E-B9F7-AB5D8822AFDF}"/>
                </a:ext>
              </a:extLst>
            </p:cNvPr>
            <p:cNvGrpSpPr>
              <a:grpSpLocks/>
            </p:cNvGrpSpPr>
            <p:nvPr/>
          </p:nvGrpSpPr>
          <p:grpSpPr bwMode="auto">
            <a:xfrm>
              <a:off x="3859" y="789"/>
              <a:ext cx="619" cy="590"/>
              <a:chOff x="4238" y="768"/>
              <a:chExt cx="619" cy="590"/>
            </a:xfrm>
          </p:grpSpPr>
          <p:sp>
            <p:nvSpPr>
              <p:cNvPr id="102470" name="Oval 70">
                <a:extLst>
                  <a:ext uri="{FF2B5EF4-FFF2-40B4-BE49-F238E27FC236}">
                    <a16:creationId xmlns:a16="http://schemas.microsoft.com/office/drawing/2014/main" id="{5891BD08-E4CF-432B-9743-FEBA791214A7}"/>
                  </a:ext>
                </a:extLst>
              </p:cNvPr>
              <p:cNvSpPr>
                <a:spLocks noChangeArrowheads="1"/>
              </p:cNvSpPr>
              <p:nvPr/>
            </p:nvSpPr>
            <p:spPr bwMode="auto">
              <a:xfrm>
                <a:off x="4261" y="768"/>
                <a:ext cx="557" cy="362"/>
              </a:xfrm>
              <a:prstGeom prst="ellipse">
                <a:avLst/>
              </a:prstGeom>
              <a:gradFill rotWithShape="0">
                <a:gsLst>
                  <a:gs pos="0">
                    <a:schemeClr val="bg1"/>
                  </a:gs>
                  <a:gs pos="100000">
                    <a:schemeClr val="accent1"/>
                  </a:gs>
                </a:gsLst>
                <a:path path="shape">
                  <a:fillToRect l="50000" t="50000" r="50000" b="50000"/>
                </a:path>
              </a:gradFill>
              <a:ln w="12700">
                <a:round/>
                <a:headEnd type="none" w="sm" len="sm"/>
                <a:tailEnd type="none" w="sm" len="sm"/>
              </a:ln>
              <a:effectLst/>
              <a:scene3d>
                <a:camera prst="legacyObliqueBottom">
                  <a:rot lat="18900000" lon="0" rev="0"/>
                </a:camera>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en-US"/>
              </a:p>
            </p:txBody>
          </p:sp>
          <p:grpSp>
            <p:nvGrpSpPr>
              <p:cNvPr id="28694" name="Group 71">
                <a:extLst>
                  <a:ext uri="{FF2B5EF4-FFF2-40B4-BE49-F238E27FC236}">
                    <a16:creationId xmlns:a16="http://schemas.microsoft.com/office/drawing/2014/main" id="{5666A876-A6A9-47C2-8CBE-DA59837FAD50}"/>
                  </a:ext>
                </a:extLst>
              </p:cNvPr>
              <p:cNvGrpSpPr>
                <a:grpSpLocks/>
              </p:cNvGrpSpPr>
              <p:nvPr/>
            </p:nvGrpSpPr>
            <p:grpSpPr bwMode="auto">
              <a:xfrm>
                <a:off x="4238" y="919"/>
                <a:ext cx="619" cy="439"/>
                <a:chOff x="4217" y="912"/>
                <a:chExt cx="652" cy="454"/>
              </a:xfrm>
            </p:grpSpPr>
            <p:sp>
              <p:nvSpPr>
                <p:cNvPr id="102472" name="AutoShape 72">
                  <a:extLst>
                    <a:ext uri="{FF2B5EF4-FFF2-40B4-BE49-F238E27FC236}">
                      <a16:creationId xmlns:a16="http://schemas.microsoft.com/office/drawing/2014/main" id="{C53A9543-6F6E-414B-AAA9-928F80A78928}"/>
                    </a:ext>
                  </a:extLst>
                </p:cNvPr>
                <p:cNvSpPr>
                  <a:spLocks noChangeArrowheads="1"/>
                </p:cNvSpPr>
                <p:nvPr/>
              </p:nvSpPr>
              <p:spPr bwMode="auto">
                <a:xfrm>
                  <a:off x="4272" y="912"/>
                  <a:ext cx="528" cy="384"/>
                </a:xfrm>
                <a:prstGeom prst="can">
                  <a:avLst>
                    <a:gd name="adj" fmla="val 25000"/>
                  </a:avLst>
                </a:prstGeom>
                <a:noFill/>
                <a:ln w="12700">
                  <a:noFill/>
                  <a:round/>
                  <a:headEnd type="none" w="sm" len="sm"/>
                  <a:tailEnd type="none" w="sm" len="sm"/>
                </a:ln>
                <a:effectLst/>
              </p:spPr>
              <p:txBody>
                <a:bodyPr wrap="none" anchor="ctr"/>
                <a:lstStyle/>
                <a:p>
                  <a:pPr>
                    <a:defRPr/>
                  </a:pPr>
                  <a:endParaRPr lang="en-US"/>
                </a:p>
              </p:txBody>
            </p:sp>
            <p:sp>
              <p:nvSpPr>
                <p:cNvPr id="28696" name="Text Box 73">
                  <a:extLst>
                    <a:ext uri="{FF2B5EF4-FFF2-40B4-BE49-F238E27FC236}">
                      <a16:creationId xmlns:a16="http://schemas.microsoft.com/office/drawing/2014/main" id="{016F8213-9EF6-435F-8A3E-3890AE768E5B}"/>
                    </a:ext>
                  </a:extLst>
                </p:cNvPr>
                <p:cNvSpPr txBox="1">
                  <a:spLocks noChangeArrowheads="1"/>
                </p:cNvSpPr>
                <p:nvPr/>
              </p:nvSpPr>
              <p:spPr bwMode="auto">
                <a:xfrm>
                  <a:off x="4217" y="1015"/>
                  <a:ext cx="6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1200" b="1">
                      <a:solidFill>
                        <a:schemeClr val="bg1"/>
                      </a:solidFill>
                      <a:latin typeface="Arial" panose="020B0604020202020204" pitchFamily="34" charset="0"/>
                    </a:rPr>
                    <a:t>Directory</a:t>
                  </a:r>
                </a:p>
                <a:p>
                  <a:pPr algn="ctr">
                    <a:spcBef>
                      <a:spcPct val="0"/>
                    </a:spcBef>
                    <a:buFontTx/>
                    <a:buNone/>
                  </a:pPr>
                  <a:r>
                    <a:rPr lang="en-GB" altLang="en-US" sz="1200" b="1">
                      <a:solidFill>
                        <a:schemeClr val="bg1"/>
                      </a:solidFill>
                      <a:latin typeface="Arial" panose="020B0604020202020204" pitchFamily="34" charset="0"/>
                    </a:rPr>
                    <a:t>Services</a:t>
                  </a:r>
                </a:p>
              </p:txBody>
            </p:sp>
          </p:grpSp>
        </p:grpSp>
        <p:grpSp>
          <p:nvGrpSpPr>
            <p:cNvPr id="28683" name="Group 74">
              <a:extLst>
                <a:ext uri="{FF2B5EF4-FFF2-40B4-BE49-F238E27FC236}">
                  <a16:creationId xmlns:a16="http://schemas.microsoft.com/office/drawing/2014/main" id="{303763D2-05C7-4E3F-A2F1-8F11D7D155FB}"/>
                </a:ext>
              </a:extLst>
            </p:cNvPr>
            <p:cNvGrpSpPr>
              <a:grpSpLocks/>
            </p:cNvGrpSpPr>
            <p:nvPr/>
          </p:nvGrpSpPr>
          <p:grpSpPr bwMode="auto">
            <a:xfrm>
              <a:off x="4416" y="2692"/>
              <a:ext cx="902" cy="549"/>
              <a:chOff x="4792" y="2788"/>
              <a:chExt cx="902" cy="549"/>
            </a:xfrm>
          </p:grpSpPr>
          <p:sp>
            <p:nvSpPr>
              <p:cNvPr id="102475" name="Line 75" descr="Small grid">
                <a:extLst>
                  <a:ext uri="{FF2B5EF4-FFF2-40B4-BE49-F238E27FC236}">
                    <a16:creationId xmlns:a16="http://schemas.microsoft.com/office/drawing/2014/main" id="{6C0E4B40-0A4D-45D1-BC52-5468BB0F498F}"/>
                  </a:ext>
                </a:extLst>
              </p:cNvPr>
              <p:cNvSpPr>
                <a:spLocks noChangeAspect="1" noChangeShapeType="1"/>
              </p:cNvSpPr>
              <p:nvPr/>
            </p:nvSpPr>
            <p:spPr bwMode="auto">
              <a:xfrm>
                <a:off x="5527" y="2889"/>
                <a:ext cx="84"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76" name="Freeform 76">
                <a:extLst>
                  <a:ext uri="{FF2B5EF4-FFF2-40B4-BE49-F238E27FC236}">
                    <a16:creationId xmlns:a16="http://schemas.microsoft.com/office/drawing/2014/main" id="{93CA80F5-00EF-4B32-8703-E333C10BBE58}"/>
                  </a:ext>
                </a:extLst>
              </p:cNvPr>
              <p:cNvSpPr>
                <a:spLocks noChangeAspect="1"/>
              </p:cNvSpPr>
              <p:nvPr/>
            </p:nvSpPr>
            <p:spPr bwMode="auto">
              <a:xfrm>
                <a:off x="4828" y="2814"/>
                <a:ext cx="826"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7" name="Freeform 77">
                <a:extLst>
                  <a:ext uri="{FF2B5EF4-FFF2-40B4-BE49-F238E27FC236}">
                    <a16:creationId xmlns:a16="http://schemas.microsoft.com/office/drawing/2014/main" id="{803F22D6-6579-4A5A-906B-9A5E988055DD}"/>
                  </a:ext>
                </a:extLst>
              </p:cNvPr>
              <p:cNvSpPr>
                <a:spLocks noChangeAspect="1"/>
              </p:cNvSpPr>
              <p:nvPr/>
            </p:nvSpPr>
            <p:spPr bwMode="auto">
              <a:xfrm>
                <a:off x="4792" y="278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8" name="Rectangle 78">
                <a:extLst>
                  <a:ext uri="{FF2B5EF4-FFF2-40B4-BE49-F238E27FC236}">
                    <a16:creationId xmlns:a16="http://schemas.microsoft.com/office/drawing/2014/main" id="{06104A50-9A32-4FA0-9D19-621883D93592}"/>
                  </a:ext>
                </a:extLst>
              </p:cNvPr>
              <p:cNvSpPr>
                <a:spLocks noChangeAspect="1" noChangeArrowheads="1"/>
              </p:cNvSpPr>
              <p:nvPr/>
            </p:nvSpPr>
            <p:spPr bwMode="auto">
              <a:xfrm>
                <a:off x="4875" y="2949"/>
                <a:ext cx="715" cy="261"/>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700" b="1">
                    <a:effectLst>
                      <a:outerShdw blurRad="38100" dist="38100" dir="2700000" algn="tl">
                        <a:srgbClr val="FFFFFF"/>
                      </a:outerShdw>
                    </a:effectLst>
                    <a:latin typeface="Arial" charset="0"/>
                  </a:rPr>
                  <a:t>Internet</a:t>
                </a:r>
                <a:endParaRPr lang="en-GB" sz="1700" b="1">
                  <a:solidFill>
                    <a:srgbClr val="000000"/>
                  </a:solidFill>
                  <a:latin typeface="Arial" charset="0"/>
                </a:endParaRPr>
              </a:p>
            </p:txBody>
          </p:sp>
        </p:grpSp>
        <p:grpSp>
          <p:nvGrpSpPr>
            <p:cNvPr id="28684" name="Group 79">
              <a:extLst>
                <a:ext uri="{FF2B5EF4-FFF2-40B4-BE49-F238E27FC236}">
                  <a16:creationId xmlns:a16="http://schemas.microsoft.com/office/drawing/2014/main" id="{B25F90C1-0FC6-4F60-B5CA-3F19DC63C8A1}"/>
                </a:ext>
              </a:extLst>
            </p:cNvPr>
            <p:cNvGrpSpPr>
              <a:grpSpLocks/>
            </p:cNvGrpSpPr>
            <p:nvPr/>
          </p:nvGrpSpPr>
          <p:grpSpPr bwMode="auto">
            <a:xfrm>
              <a:off x="3030" y="2049"/>
              <a:ext cx="902" cy="549"/>
              <a:chOff x="3409" y="2028"/>
              <a:chExt cx="902" cy="549"/>
            </a:xfrm>
          </p:grpSpPr>
          <p:sp>
            <p:nvSpPr>
              <p:cNvPr id="102480" name="Line 80" descr="Small grid">
                <a:extLst>
                  <a:ext uri="{FF2B5EF4-FFF2-40B4-BE49-F238E27FC236}">
                    <a16:creationId xmlns:a16="http://schemas.microsoft.com/office/drawing/2014/main" id="{03630115-26E0-402B-8094-7EEA86EFFB59}"/>
                  </a:ext>
                </a:extLst>
              </p:cNvPr>
              <p:cNvSpPr>
                <a:spLocks noChangeAspect="1" noChangeShapeType="1"/>
              </p:cNvSpPr>
              <p:nvPr/>
            </p:nvSpPr>
            <p:spPr bwMode="auto">
              <a:xfrm>
                <a:off x="4142" y="2129"/>
                <a:ext cx="83"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81" name="Freeform 81">
                <a:extLst>
                  <a:ext uri="{FF2B5EF4-FFF2-40B4-BE49-F238E27FC236}">
                    <a16:creationId xmlns:a16="http://schemas.microsoft.com/office/drawing/2014/main" id="{423E712B-5051-4511-9F15-53DD43CAB0DF}"/>
                  </a:ext>
                </a:extLst>
              </p:cNvPr>
              <p:cNvSpPr>
                <a:spLocks noChangeAspect="1"/>
              </p:cNvSpPr>
              <p:nvPr/>
            </p:nvSpPr>
            <p:spPr bwMode="auto">
              <a:xfrm>
                <a:off x="3442" y="2054"/>
                <a:ext cx="828"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2" name="Freeform 82">
                <a:extLst>
                  <a:ext uri="{FF2B5EF4-FFF2-40B4-BE49-F238E27FC236}">
                    <a16:creationId xmlns:a16="http://schemas.microsoft.com/office/drawing/2014/main" id="{D73B5B62-A2BE-4606-8B96-E70A713D58B2}"/>
                  </a:ext>
                </a:extLst>
              </p:cNvPr>
              <p:cNvSpPr>
                <a:spLocks noChangeAspect="1"/>
              </p:cNvSpPr>
              <p:nvPr/>
            </p:nvSpPr>
            <p:spPr bwMode="auto">
              <a:xfrm>
                <a:off x="3409" y="202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3" name="Rectangle 83">
                <a:extLst>
                  <a:ext uri="{FF2B5EF4-FFF2-40B4-BE49-F238E27FC236}">
                    <a16:creationId xmlns:a16="http://schemas.microsoft.com/office/drawing/2014/main" id="{C78B4E71-761F-456B-A70C-E860E24D9B33}"/>
                  </a:ext>
                </a:extLst>
              </p:cNvPr>
              <p:cNvSpPr>
                <a:spLocks noChangeAspect="1" noChangeArrowheads="1"/>
              </p:cNvSpPr>
              <p:nvPr/>
            </p:nvSpPr>
            <p:spPr bwMode="auto">
              <a:xfrm>
                <a:off x="3521" y="2189"/>
                <a:ext cx="646" cy="238"/>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500" b="1">
                    <a:effectLst>
                      <a:outerShdw blurRad="38100" dist="38100" dir="2700000" algn="tl">
                        <a:srgbClr val="FFFFFF"/>
                      </a:outerShdw>
                    </a:effectLst>
                    <a:latin typeface="Arial" charset="0"/>
                  </a:rPr>
                  <a:t>Internet</a:t>
                </a:r>
                <a:endParaRPr lang="en-GB" sz="1500" b="1">
                  <a:solidFill>
                    <a:srgbClr val="000000"/>
                  </a:solidFill>
                  <a:latin typeface="Arial" charset="0"/>
                </a:endParaRPr>
              </a:p>
            </p:txBody>
          </p:sp>
        </p:grpSp>
      </p:grpSp>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774378" y="115488"/>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spcBef>
                <a:spcPct val="0"/>
              </a:spcBef>
              <a:buFontTx/>
              <a:buNone/>
              <a:defRPr/>
            </a:pPr>
            <a:r>
              <a:rPr lang="en-GB" sz="4400" b="1">
                <a:solidFill>
                  <a:srgbClr val="FF3300"/>
                </a:solidFill>
              </a:rPr>
              <a:t>CA Technology Evolution </a:t>
            </a:r>
          </a:p>
        </p:txBody>
      </p:sp>
      <p:sp>
        <p:nvSpPr>
          <p:cNvPr id="102487" name="Line 87">
            <a:extLst>
              <a:ext uri="{FF2B5EF4-FFF2-40B4-BE49-F238E27FC236}">
                <a16:creationId xmlns:a16="http://schemas.microsoft.com/office/drawing/2014/main" id="{3FA7754F-1DFC-4B52-9C5A-092778B81420}"/>
              </a:ext>
            </a:extLst>
          </p:cNvPr>
          <p:cNvSpPr>
            <a:spLocks noChangeShapeType="1"/>
          </p:cNvSpPr>
          <p:nvPr/>
        </p:nvSpPr>
        <p:spPr bwMode="auto">
          <a:xfrm>
            <a:off x="2589273" y="1196752"/>
            <a:ext cx="6781800" cy="0"/>
          </a:xfrm>
          <a:prstGeom prst="line">
            <a:avLst/>
          </a:prstGeom>
          <a:noFill/>
          <a:ln w="38100">
            <a:solidFill>
              <a:schemeClr val="tx1"/>
            </a:solidFill>
            <a:round/>
            <a:headEnd/>
            <a:tailEnd type="triangle" w="med" len="med"/>
          </a:ln>
          <a:effectLst/>
        </p:spPr>
        <p:txBody>
          <a:bodyPr>
            <a:spAutoFit/>
          </a:bodyPr>
          <a:lstStyle/>
          <a:p>
            <a:pPr>
              <a:defRPr/>
            </a:pPr>
            <a:endParaRPr lang="en-US"/>
          </a:p>
        </p:txBody>
      </p:sp>
      <p:sp>
        <p:nvSpPr>
          <p:cNvPr id="2" name="Rectangle 1">
            <a:extLst>
              <a:ext uri="{FF2B5EF4-FFF2-40B4-BE49-F238E27FC236}">
                <a16:creationId xmlns:a16="http://schemas.microsoft.com/office/drawing/2014/main" id="{1F174F46-7135-4BA7-85EB-C1B24EFA48EA}"/>
              </a:ext>
            </a:extLst>
          </p:cNvPr>
          <p:cNvSpPr/>
          <p:nvPr/>
        </p:nvSpPr>
        <p:spPr>
          <a:xfrm>
            <a:off x="1880731" y="5608035"/>
            <a:ext cx="8463742" cy="523220"/>
          </a:xfrm>
          <a:prstGeom prst="rect">
            <a:avLst/>
          </a:prstGeom>
        </p:spPr>
        <p:txBody>
          <a:bodyPr wrap="square">
            <a:spAutoFit/>
          </a:bodyPr>
          <a:lstStyle/>
          <a:p>
            <a:r>
              <a:rPr lang="en-US"/>
              <a:t>openssl s_client -connect facebook.com:443 -showcerts</a:t>
            </a:r>
          </a:p>
        </p:txBody>
      </p:sp>
    </p:spTree>
    <p:extLst>
      <p:ext uri="{BB962C8B-B14F-4D97-AF65-F5344CB8AC3E}">
        <p14:creationId xmlns:p14="http://schemas.microsoft.com/office/powerpoint/2010/main" val="123377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1271464" y="0"/>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defRPr/>
            </a:pPr>
            <a:r>
              <a:rPr lang="en-US"/>
              <a:t> </a:t>
            </a:r>
            <a:r>
              <a:rPr lang="en-US" sz="3600" b="1"/>
              <a:t>Cross-certification between two PKIs</a:t>
            </a:r>
            <a:endParaRPr lang="en-GB" sz="3600" b="1">
              <a:solidFill>
                <a:srgbClr val="FF3300"/>
              </a:solidFill>
              <a:effectLst>
                <a:outerShdw blurRad="38100" dist="38100" dir="2700000" algn="tl">
                  <a:srgbClr val="C0C0C0"/>
                </a:outerShdw>
              </a:effectLst>
            </a:endParaRPr>
          </a:p>
        </p:txBody>
      </p:sp>
      <p:pic>
        <p:nvPicPr>
          <p:cNvPr id="2050" name="Picture 2" descr="https://upload.wikimedia.org/wikipedia/commons/thumb/3/30/Cross-certification_diagram.svg/800px-Cross-certification_diagram.svg.png">
            <a:extLst>
              <a:ext uri="{FF2B5EF4-FFF2-40B4-BE49-F238E27FC236}">
                <a16:creationId xmlns:a16="http://schemas.microsoft.com/office/drawing/2014/main" id="{E491F285-C207-4348-8CA7-477CA26C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319" y="980728"/>
            <a:ext cx="762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0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9505056" cy="553998"/>
          </a:xfrm>
        </p:spPr>
        <p:txBody>
          <a:bodyPr wrap="square">
            <a:noAutofit/>
          </a:bodyPr>
          <a:lstStyle/>
          <a:p>
            <a:r>
              <a:rPr lang="en-US" altLang="en-US" dirty="0">
                <a:ea typeface="ヒラギノ角ゴ Pro W3" charset="-128"/>
              </a:rPr>
              <a:t>Attack terminology </a:t>
            </a:r>
            <a:r>
              <a:rPr lang="en-US" altLang="en-US">
                <a:ea typeface="ヒラギノ角ゴ Pro W3" charset="-128"/>
              </a:rPr>
              <a:t>on digital signature</a:t>
            </a:r>
            <a:endParaRPr lang="en-US" sz="3600" dirty="0"/>
          </a:p>
        </p:txBody>
      </p:sp>
      <p:sp>
        <p:nvSpPr>
          <p:cNvPr id="4" name="Content Placeholder 3"/>
          <p:cNvSpPr>
            <a:spLocks noGrp="1"/>
          </p:cNvSpPr>
          <p:nvPr>
            <p:ph idx="1"/>
          </p:nvPr>
        </p:nvSpPr>
        <p:spPr>
          <a:xfrm>
            <a:off x="767408" y="1044531"/>
            <a:ext cx="11305256" cy="3384376"/>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Key-only attack</a:t>
            </a:r>
            <a:endParaRPr lang="en-US" sz="2600" dirty="0">
              <a:latin typeface="Tahoma" panose="020B0604030504040204" pitchFamily="34" charset="0"/>
              <a:ea typeface="Tahoma" panose="020B0604030504040204" pitchFamily="34" charset="0"/>
              <a:cs typeface="Tahoma" panose="020B0604030504040204" pitchFamily="34" charset="0"/>
            </a:endParaRP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only knows signer’s </a:t>
            </a:r>
            <a:r>
              <a:rPr lang="en-US" sz="2600">
                <a:latin typeface="Tahoma" panose="020B0604030504040204" pitchFamily="34" charset="0"/>
                <a:ea typeface="Tahoma" panose="020B0604030504040204" pitchFamily="34" charset="0"/>
                <a:cs typeface="Tahoma" panose="020B0604030504040204" pitchFamily="34" charset="0"/>
              </a:rPr>
              <a:t>public key </a:t>
            </a:r>
            <a:endParaRPr lang="en-US" sz="2600" dirty="0">
              <a:latin typeface="Tahoma" panose="020B0604030504040204" pitchFamily="34" charset="0"/>
              <a:ea typeface="Tahoma" panose="020B0604030504040204" pitchFamily="34" charset="0"/>
              <a:cs typeface="Tahoma" panose="020B0604030504040204" pitchFamily="34" charset="0"/>
            </a:endParaRPr>
          </a:p>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Known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is given access to a set of messages and their signatures</a:t>
            </a:r>
          </a:p>
        </p:txBody>
      </p:sp>
    </p:spTree>
    <p:extLst>
      <p:ext uri="{BB962C8B-B14F-4D97-AF65-F5344CB8AC3E}">
        <p14:creationId xmlns:p14="http://schemas.microsoft.com/office/powerpoint/2010/main" val="3188085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980728"/>
            <a:ext cx="12432704" cy="5558477"/>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Generic chosen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chooses a list of messages before attempting to break signer’s signature scheme (independent of signer’s public key); </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then obtains from signer valid signatures for the chosen messages;</a:t>
            </a:r>
          </a:p>
        </p:txBody>
      </p:sp>
      <p:sp>
        <p:nvSpPr>
          <p:cNvPr id="6" name="Title 1">
            <a:extLst>
              <a:ext uri="{FF2B5EF4-FFF2-40B4-BE49-F238E27FC236}">
                <a16:creationId xmlns:a16="http://schemas.microsoft.com/office/drawing/2014/main" id="{F5078E06-6A1A-4878-8E80-46E11F156644}"/>
              </a:ext>
            </a:extLst>
          </p:cNvPr>
          <p:cNvSpPr>
            <a:spLocks noGrp="1"/>
          </p:cNvSpPr>
          <p:nvPr>
            <p:ph type="title"/>
          </p:nvPr>
        </p:nvSpPr>
        <p:spPr>
          <a:xfrm>
            <a:off x="1415480" y="188640"/>
            <a:ext cx="7884876" cy="553998"/>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2926463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368" y="1052736"/>
            <a:ext cx="11616209" cy="4971380"/>
          </a:xfrm>
        </p:spPr>
        <p:txBody>
          <a:bodyPr/>
          <a:lstStyle/>
          <a:p>
            <a:pPr>
              <a:lnSpc>
                <a:spcPts val="2200"/>
              </a:lnSpc>
            </a:pPr>
            <a:r>
              <a:rPr lang="en-US" sz="2600" b="1" dirty="0">
                <a:latin typeface="Tahoma" panose="020B0604030504040204" pitchFamily="34" charset="0"/>
                <a:ea typeface="Tahoma" panose="020B0604030504040204" pitchFamily="34" charset="0"/>
                <a:cs typeface="Tahoma" panose="020B0604030504040204" pitchFamily="34" charset="0"/>
              </a:rPr>
              <a:t>Directed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Similar to the generic attack, except that the list of messages to be signed is chosen after attackers knows signer's public key but before any signatures are seen;</a:t>
            </a:r>
          </a:p>
          <a:p>
            <a:pPr>
              <a:lnSpc>
                <a:spcPct val="120000"/>
              </a:lnSpc>
            </a:pPr>
            <a:r>
              <a:rPr lang="en-US" sz="2600" b="1" dirty="0">
                <a:latin typeface="Tahoma" panose="020B0604030504040204" pitchFamily="34" charset="0"/>
                <a:ea typeface="Tahoma" panose="020B0604030504040204" pitchFamily="34" charset="0"/>
                <a:cs typeface="Tahoma" panose="020B0604030504040204" pitchFamily="34" charset="0"/>
              </a:rPr>
              <a:t>Adaptive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attackers may request from signer signatures of messages that depend on previously obtained message-signature pairs;</a:t>
            </a:r>
          </a:p>
        </p:txBody>
      </p:sp>
      <p:sp>
        <p:nvSpPr>
          <p:cNvPr id="6" name="Title 1">
            <a:extLst>
              <a:ext uri="{FF2B5EF4-FFF2-40B4-BE49-F238E27FC236}">
                <a16:creationId xmlns:a16="http://schemas.microsoft.com/office/drawing/2014/main" id="{733B6D07-A3C1-4AB6-AE26-7146BA94A748}"/>
              </a:ext>
            </a:extLst>
          </p:cNvPr>
          <p:cNvSpPr>
            <a:spLocks noGrp="1"/>
          </p:cNvSpPr>
          <p:nvPr>
            <p:ph type="title"/>
          </p:nvPr>
        </p:nvSpPr>
        <p:spPr>
          <a:xfrm>
            <a:off x="1343472" y="0"/>
            <a:ext cx="7345363" cy="792163"/>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99621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1" y="188640"/>
            <a:ext cx="10421125" cy="553998"/>
          </a:xfrm>
        </p:spPr>
        <p:txBody>
          <a:bodyPr wrap="square">
            <a:noAutofit/>
          </a:bodyPr>
          <a:lstStyle/>
          <a:p>
            <a:r>
              <a:rPr lang="en-US" altLang="en-US" dirty="0">
                <a:ea typeface="ヒラギノ角ゴ Pro W3" charset="-128"/>
              </a:rPr>
              <a:t>Forgery attacks</a:t>
            </a:r>
            <a:endParaRPr lang="en-US" sz="3600" dirty="0"/>
          </a:p>
        </p:txBody>
      </p:sp>
      <p:sp>
        <p:nvSpPr>
          <p:cNvPr id="4" name="Content Placeholder 3"/>
          <p:cNvSpPr>
            <a:spLocks noGrp="1"/>
          </p:cNvSpPr>
          <p:nvPr>
            <p:ph idx="1"/>
          </p:nvPr>
        </p:nvSpPr>
        <p:spPr>
          <a:xfrm>
            <a:off x="578660" y="1052736"/>
            <a:ext cx="11219290" cy="5241348"/>
          </a:xfrm>
        </p:spPr>
        <p:txBody>
          <a:bodyPr/>
          <a:lstStyle/>
          <a:p>
            <a:r>
              <a:rPr lang="en-US" sz="2400" b="1" dirty="0">
                <a:latin typeface="Tahoma" panose="020B0604030504040204" pitchFamily="34" charset="0"/>
                <a:ea typeface="Tahoma" panose="020B0604030504040204" pitchFamily="34" charset="0"/>
                <a:cs typeface="Tahoma" panose="020B0604030504040204" pitchFamily="34" charset="0"/>
              </a:rPr>
              <a:t>Total break</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determines signer’s private key;</a:t>
            </a:r>
          </a:p>
          <a:p>
            <a:r>
              <a:rPr lang="en-US" sz="2400" b="1" dirty="0">
                <a:latin typeface="Tahoma" panose="020B0604030504040204" pitchFamily="34" charset="0"/>
                <a:ea typeface="Tahoma" panose="020B0604030504040204" pitchFamily="34" charset="0"/>
                <a:cs typeface="Tahoma" panose="020B0604030504040204" pitchFamily="34" charset="0"/>
              </a:rPr>
              <a:t>Universal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finds an efficient signing algorithm that provides an equivalent way of constructing signatures on arbitrary messages;</a:t>
            </a:r>
          </a:p>
          <a:p>
            <a:r>
              <a:rPr lang="en-US" sz="2400" b="1" dirty="0">
                <a:latin typeface="Tahoma" panose="020B0604030504040204" pitchFamily="34" charset="0"/>
                <a:ea typeface="Tahoma" panose="020B0604030504040204" pitchFamily="34" charset="0"/>
                <a:cs typeface="Tahoma" panose="020B0604030504040204" pitchFamily="34" charset="0"/>
              </a:rPr>
              <a:t>Selective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 particular message chosen by signer;</a:t>
            </a:r>
          </a:p>
          <a:p>
            <a:r>
              <a:rPr lang="en-US" sz="2400" b="1" dirty="0">
                <a:latin typeface="Tahoma" panose="020B0604030504040204" pitchFamily="34" charset="0"/>
                <a:ea typeface="Tahoma" panose="020B0604030504040204" pitchFamily="34" charset="0"/>
                <a:cs typeface="Tahoma" panose="020B0604030504040204" pitchFamily="34" charset="0"/>
              </a:rPr>
              <a:t>Existential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at least one message; Attackers has no control over the message;</a:t>
            </a:r>
          </a:p>
        </p:txBody>
      </p:sp>
    </p:spTree>
    <p:extLst>
      <p:ext uri="{BB962C8B-B14F-4D97-AF65-F5344CB8AC3E}">
        <p14:creationId xmlns:p14="http://schemas.microsoft.com/office/powerpoint/2010/main" val="53450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a:ea typeface="ヒラギノ角ゴ Pro W3" charset="-128"/>
              </a:rPr>
              <a:t>Digital Signature Requirements</a:t>
            </a:r>
            <a:endParaRPr lang="en-US" sz="3600" dirty="0"/>
          </a:p>
        </p:txBody>
      </p:sp>
      <p:sp>
        <p:nvSpPr>
          <p:cNvPr id="4" name="Content Placeholder 3"/>
          <p:cNvSpPr>
            <a:spLocks noGrp="1"/>
          </p:cNvSpPr>
          <p:nvPr>
            <p:ph idx="1"/>
          </p:nvPr>
        </p:nvSpPr>
        <p:spPr>
          <a:xfrm>
            <a:off x="407368" y="920006"/>
            <a:ext cx="11784632" cy="5017988"/>
          </a:xfrm>
        </p:spPr>
        <p:txBody>
          <a:bodyPr/>
          <a:lstStyle/>
          <a:p>
            <a:pPr>
              <a:lnSpc>
                <a:spcPct val="150000"/>
              </a:lnSpc>
            </a:pPr>
            <a:r>
              <a:rPr lang="en-AU" sz="2400" dirty="0"/>
              <a:t>The signature must be a bit pattern that depends on the message being signed;</a:t>
            </a:r>
          </a:p>
          <a:p>
            <a:pPr>
              <a:lnSpc>
                <a:spcPct val="150000"/>
              </a:lnSpc>
            </a:pPr>
            <a:r>
              <a:rPr lang="en-AU" sz="2400" dirty="0"/>
              <a:t>The signature must use some information unique to the sender to prevent both forgery and denial;</a:t>
            </a:r>
          </a:p>
          <a:p>
            <a:pPr>
              <a:lnSpc>
                <a:spcPct val="150000"/>
              </a:lnSpc>
            </a:pPr>
            <a:r>
              <a:rPr lang="en-AU" sz="2400" dirty="0"/>
              <a:t>It must be relatively easy to produce the digital signature;</a:t>
            </a:r>
          </a:p>
          <a:p>
            <a:pPr>
              <a:lnSpc>
                <a:spcPct val="150000"/>
              </a:lnSpc>
            </a:pPr>
            <a:r>
              <a:rPr lang="en-AU" sz="2400" dirty="0"/>
              <a:t>It must be relatively easy to recognize and verify the digital signature;</a:t>
            </a:r>
          </a:p>
          <a:p>
            <a:pPr>
              <a:lnSpc>
                <a:spcPct val="150000"/>
              </a:lnSpc>
            </a:pPr>
            <a:r>
              <a:rPr lang="en-AU" sz="2400" dirty="0"/>
              <a:t>It must be computationally infeasible to forge a digital signature, either by constructing a new message for an existing digital signature or by constructing a fraudulent digital signature for a given message;</a:t>
            </a:r>
          </a:p>
          <a:p>
            <a:pPr>
              <a:lnSpc>
                <a:spcPct val="150000"/>
              </a:lnSpc>
            </a:pPr>
            <a:r>
              <a:rPr lang="en-AU" sz="2400" dirty="0"/>
              <a:t>It must be practical to retain a copy of the digital signature in storage;</a:t>
            </a:r>
          </a:p>
        </p:txBody>
      </p:sp>
    </p:spTree>
    <p:extLst>
      <p:ext uri="{BB962C8B-B14F-4D97-AF65-F5344CB8AC3E}">
        <p14:creationId xmlns:p14="http://schemas.microsoft.com/office/powerpoint/2010/main" val="2678409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8229600" cy="553998"/>
          </a:xfrm>
        </p:spPr>
        <p:txBody>
          <a:bodyPr wrap="square">
            <a:noAutofit/>
          </a:bodyPr>
          <a:lstStyle/>
          <a:p>
            <a:r>
              <a:rPr lang="en-US" altLang="en-US" dirty="0">
                <a:ea typeface="ヒラギノ角ゴ Pro W3" charset="-128"/>
              </a:rPr>
              <a:t>Direct Digital Signature</a:t>
            </a:r>
            <a:endParaRPr lang="en-US" sz="3600" dirty="0"/>
          </a:p>
        </p:txBody>
      </p:sp>
      <p:sp>
        <p:nvSpPr>
          <p:cNvPr id="4" name="Content Placeholder 3"/>
          <p:cNvSpPr>
            <a:spLocks noGrp="1"/>
          </p:cNvSpPr>
          <p:nvPr>
            <p:ph idx="1"/>
          </p:nvPr>
        </p:nvSpPr>
        <p:spPr>
          <a:xfrm>
            <a:off x="479376" y="836712"/>
            <a:ext cx="11856640" cy="5472608"/>
          </a:xfrm>
        </p:spPr>
        <p:txBody>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Direct Digital signature scheme</a:t>
            </a:r>
            <a:r>
              <a:rPr lang="en-US" sz="2000" dirty="0">
                <a:latin typeface="Tahoma" panose="020B0604030504040204" pitchFamily="34" charset="0"/>
                <a:ea typeface="Tahoma" panose="020B0604030504040204" pitchFamily="34" charset="0"/>
                <a:cs typeface="Tahoma" panose="020B0604030504040204" pitchFamily="34" charset="0"/>
              </a:rPr>
              <a:t> involves only the communicating parties</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assumed that the destination knows the public key of the source;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Confidentiality</a:t>
            </a:r>
            <a:r>
              <a:rPr lang="en-US" sz="2000" dirty="0">
                <a:latin typeface="Tahoma" panose="020B0604030504040204" pitchFamily="34" charset="0"/>
                <a:ea typeface="Tahoma" panose="020B0604030504040204" pitchFamily="34" charset="0"/>
                <a:cs typeface="Tahoma" panose="020B0604030504040204" pitchFamily="34" charset="0"/>
              </a:rPr>
              <a:t>: encrypting the entire message + signature with a shared secret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important to perform the signature function first and then an outer confidentiality function</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In case of dispute some third party must view the message and its signature;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The validity of the scheme</a:t>
            </a:r>
            <a:r>
              <a:rPr lang="en-US" sz="2000" dirty="0">
                <a:latin typeface="Tahoma" panose="020B0604030504040204" pitchFamily="34" charset="0"/>
                <a:ea typeface="Tahoma" panose="020B0604030504040204" pitchFamily="34" charset="0"/>
                <a:cs typeface="Tahoma" panose="020B0604030504040204" pitchFamily="34" charset="0"/>
              </a:rPr>
              <a:t> depends on the security of the sender’s private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If a sender later wishes to deny sending a particular message, the sender can claim that the private key was lost or stolen and that someone else forged his or her signature;</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One way to thwart or at least weaken this ploy is to require every signed message to include a timestamp and to require prompt reporting of compromised keys to a central authority</a:t>
            </a:r>
          </a:p>
        </p:txBody>
      </p:sp>
    </p:spTree>
    <p:extLst>
      <p:ext uri="{BB962C8B-B14F-4D97-AF65-F5344CB8AC3E}">
        <p14:creationId xmlns:p14="http://schemas.microsoft.com/office/powerpoint/2010/main" val="28473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577424" y="782453"/>
            <a:ext cx="9983071"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13521"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355724"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742397" y="2791472"/>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05" y="3657328"/>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492" y="3657327"/>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577426" y="3965629"/>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579815" y="3852917"/>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760405" y="3965629"/>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2285000" y="3193812"/>
                <a:ext cx="6242543" cy="523220"/>
              </a:xfrm>
              <a:prstGeom prst="rect">
                <a:avLst/>
              </a:prstGeom>
              <a:noFill/>
            </p:spPr>
            <p:txBody>
              <a:bodyPr wrap="none" rtlCol="0">
                <a:spAutoFit/>
              </a:bodyPr>
              <a:lstStyle/>
              <a:p>
                <a:pPr algn="ctr"/>
                <a:r>
                  <a:rPr lang="en-US"/>
                  <a:t>If A and B can not agree a session key </a:t>
                </a:r>
                <a14:m>
                  <m:oMath xmlns:m="http://schemas.openxmlformats.org/officeDocument/2006/math">
                    <m:r>
                      <a:rPr lang="en-US" i="1">
                        <a:latin typeface="Cambria Math" panose="02040503050406030204" pitchFamily="18" charset="0"/>
                      </a:rPr>
                      <m:t>𝐾</m:t>
                    </m:r>
                  </m:oMath>
                </a14:m>
                <a:r>
                  <a:rPr lang="en-US"/>
                  <a:t>?</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2285000" y="3193812"/>
                <a:ext cx="6242543" cy="523220"/>
              </a:xfrm>
              <a:prstGeom prst="rect">
                <a:avLst/>
              </a:prstGeom>
              <a:blipFill>
                <a:blip r:embed="rId5"/>
                <a:stretch>
                  <a:fillRect l="-879" t="-12791" r="-78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170547" y="4891080"/>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170547" y="4891080"/>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148985" y="5085184"/>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25698" y="4582290"/>
                <a:ext cx="5352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𝐻𝑀𝐴𝐶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25698" y="4582290"/>
                <a:ext cx="535261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6980306" y="5139103"/>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6980306" y="5139103"/>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6773" y="5555086"/>
                <a:ext cx="4495141" cy="523220"/>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oMath>
                </a14:m>
                <a:endParaRPr lang="en-US"/>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6773" y="5555086"/>
                <a:ext cx="449514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685610" y="5971069"/>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685610" y="5971069"/>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25569" y="6068545"/>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2" name="Straight Connector 11">
            <a:extLst>
              <a:ext uri="{FF2B5EF4-FFF2-40B4-BE49-F238E27FC236}">
                <a16:creationId xmlns:a16="http://schemas.microsoft.com/office/drawing/2014/main" id="{80D13D6F-BCE0-41A1-A81A-ABE8BA0F8E7A}"/>
              </a:ext>
            </a:extLst>
          </p:cNvPr>
          <p:cNvCxnSpPr/>
          <p:nvPr/>
        </p:nvCxnSpPr>
        <p:spPr bwMode="auto">
          <a:xfrm flipH="1">
            <a:off x="4361108" y="3743190"/>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33B5893B-7567-4925-ACD6-66CAA16B4D44}"/>
              </a:ext>
            </a:extLst>
          </p:cNvPr>
          <p:cNvCxnSpPr/>
          <p:nvPr/>
        </p:nvCxnSpPr>
        <p:spPr bwMode="auto">
          <a:xfrm flipH="1">
            <a:off x="4570639" y="3700645"/>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42B61A3-D5DB-49AC-B663-8768BC185277}"/>
              </a:ext>
            </a:extLst>
          </p:cNvPr>
          <p:cNvCxnSpPr/>
          <p:nvPr/>
        </p:nvCxnSpPr>
        <p:spPr bwMode="auto">
          <a:xfrm flipV="1">
            <a:off x="2686905" y="4582290"/>
            <a:ext cx="6099432" cy="166728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E77C3DCD-67D3-4878-96CA-46E33E2CA2BD}"/>
              </a:ext>
            </a:extLst>
          </p:cNvPr>
          <p:cNvCxnSpPr/>
          <p:nvPr/>
        </p:nvCxnSpPr>
        <p:spPr bwMode="auto">
          <a:xfrm>
            <a:off x="2881681" y="4025069"/>
            <a:ext cx="6349792" cy="240554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95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742426" y="2885797"/>
            <a:ext cx="8654048" cy="492432"/>
          </a:xfrm>
        </p:spPr>
        <p:txBody>
          <a:bodyPr wrap="square">
            <a:spAutoFit/>
          </a:bodyPr>
          <a:lstStyle/>
          <a:p>
            <a:pPr>
              <a:buFont typeface="Wingdings" panose="05000000000000000000" pitchFamily="2" charset="2"/>
              <a:buChar char="Ø"/>
            </a:pPr>
            <a:r>
              <a:rPr lang="en-US" sz="2600" b="1">
                <a:solidFill>
                  <a:srgbClr val="FF0000"/>
                </a:solidFill>
                <a:latin typeface="Tahoma" panose="020B0604030504040204" pitchFamily="34" charset="0"/>
                <a:ea typeface="Tahoma" panose="020B0604030504040204" pitchFamily="34" charset="0"/>
                <a:cs typeface="Tahoma" panose="020B0604030504040204" pitchFamily="34" charset="0"/>
              </a:rPr>
              <a:t> using digital signature</a:t>
            </a:r>
            <a:endPar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236BBA85-EEEE-4B84-8AC9-B3D52C48F8F6}"/>
              </a:ext>
            </a:extLst>
          </p:cNvPr>
          <p:cNvSpPr txBox="1">
            <a:spLocks/>
          </p:cNvSpPr>
          <p:nvPr/>
        </p:nvSpPr>
        <p:spPr bwMode="auto">
          <a:xfrm>
            <a:off x="431986" y="782453"/>
            <a:ext cx="10344534" cy="14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kern="0">
              <a:latin typeface="Tahoma" panose="020B0604030504040204" pitchFamily="34" charset="0"/>
              <a:ea typeface="Tahoma" panose="020B0604030504040204" pitchFamily="34" charset="0"/>
              <a:cs typeface="Tahoma" panose="020B0604030504040204" pitchFamily="34" charset="0"/>
            </a:endParaRPr>
          </a:p>
          <a:p>
            <a:r>
              <a:rPr lang="en-US" sz="2600" kern="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endParaRPr lang="en-US" sz="2600" kern="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47E823CA-27E4-4BCE-9DC2-06792FE109B4}"/>
              </a:ext>
            </a:extLst>
          </p:cNvPr>
          <p:cNvSpPr/>
          <p:nvPr/>
        </p:nvSpPr>
        <p:spPr>
          <a:xfrm>
            <a:off x="2168082"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9015E201-2E91-43C2-B5E4-3EA27471F677}"/>
              </a:ext>
            </a:extLst>
          </p:cNvPr>
          <p:cNvSpPr/>
          <p:nvPr/>
        </p:nvSpPr>
        <p:spPr>
          <a:xfrm>
            <a:off x="2210285"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pic>
        <p:nvPicPr>
          <p:cNvPr id="7" name="Picture 4" descr="j0312092">
            <a:extLst>
              <a:ext uri="{FF2B5EF4-FFF2-40B4-BE49-F238E27FC236}">
                <a16:creationId xmlns:a16="http://schemas.microsoft.com/office/drawing/2014/main" id="{8C2EF083-AD4F-49C6-96CB-AA21FAC8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066" y="3501009"/>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j0223594">
            <a:extLst>
              <a:ext uri="{FF2B5EF4-FFF2-40B4-BE49-F238E27FC236}">
                <a16:creationId xmlns:a16="http://schemas.microsoft.com/office/drawing/2014/main" id="{A5C68DC0-7777-4A32-8258-A12806D77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755" y="244007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DA8A8B-5415-4921-9555-0066206124D6}"/>
              </a:ext>
            </a:extLst>
          </p:cNvPr>
          <p:cNvSpPr txBox="1"/>
          <p:nvPr/>
        </p:nvSpPr>
        <p:spPr>
          <a:xfrm>
            <a:off x="928714" y="3847591"/>
            <a:ext cx="444352" cy="523220"/>
          </a:xfrm>
          <a:prstGeom prst="rect">
            <a:avLst/>
          </a:prstGeom>
          <a:noFill/>
        </p:spPr>
        <p:txBody>
          <a:bodyPr wrap="none" rtlCol="0">
            <a:spAutoFit/>
          </a:bodyPr>
          <a:lstStyle/>
          <a:p>
            <a:r>
              <a:rPr lang="en-US"/>
              <a:t>A</a:t>
            </a:r>
            <a:endParaRPr lang="en-US" dirty="0"/>
          </a:p>
        </p:txBody>
      </p:sp>
      <p:sp>
        <p:nvSpPr>
          <p:cNvPr id="10" name="TextBox 9">
            <a:extLst>
              <a:ext uri="{FF2B5EF4-FFF2-40B4-BE49-F238E27FC236}">
                <a16:creationId xmlns:a16="http://schemas.microsoft.com/office/drawing/2014/main" id="{1D038F16-5D57-483B-9E28-A469B39B7D6B}"/>
              </a:ext>
            </a:extLst>
          </p:cNvPr>
          <p:cNvSpPr txBox="1"/>
          <p:nvPr/>
        </p:nvSpPr>
        <p:spPr>
          <a:xfrm>
            <a:off x="7608168" y="2401724"/>
            <a:ext cx="423514" cy="523220"/>
          </a:xfrm>
          <a:prstGeom prst="rect">
            <a:avLst/>
          </a:prstGeom>
          <a:noFill/>
        </p:spPr>
        <p:txBody>
          <a:bodyPr wrap="none" rtlCol="0">
            <a:spAutoFit/>
          </a:bodyPr>
          <a:lstStyle/>
          <a:p>
            <a:r>
              <a:rPr lang="en-US"/>
              <a:t>B</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1D5EBF-8FB0-4929-8F30-A22AA9537A9D}"/>
                  </a:ext>
                </a:extLst>
              </p:cNvPr>
              <p:cNvSpPr txBox="1"/>
              <p:nvPr/>
            </p:nvSpPr>
            <p:spPr>
              <a:xfrm>
                <a:off x="2317717" y="3501008"/>
                <a:ext cx="1916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oMath>
                  </m:oMathPara>
                </a14:m>
                <a:endParaRPr lang="en-US"/>
              </a:p>
            </p:txBody>
          </p:sp>
        </mc:Choice>
        <mc:Fallback xmlns="">
          <p:sp>
            <p:nvSpPr>
              <p:cNvPr id="11" name="TextBox 10">
                <a:extLst>
                  <a:ext uri="{FF2B5EF4-FFF2-40B4-BE49-F238E27FC236}">
                    <a16:creationId xmlns:a16="http://schemas.microsoft.com/office/drawing/2014/main" id="{D61D5EBF-8FB0-4929-8F30-A22AA9537A9D}"/>
                  </a:ext>
                </a:extLst>
              </p:cNvPr>
              <p:cNvSpPr txBox="1">
                <a:spLocks noRot="1" noChangeAspect="1" noMove="1" noResize="1" noEditPoints="1" noAdjustHandles="1" noChangeArrowheads="1" noChangeShapeType="1" noTextEdit="1"/>
              </p:cNvSpPr>
              <p:nvPr/>
            </p:nvSpPr>
            <p:spPr>
              <a:xfrm>
                <a:off x="2317717" y="3501008"/>
                <a:ext cx="191655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9C8C5F-E52D-48CC-A64D-0F0B53DAA1A4}"/>
                  </a:ext>
                </a:extLst>
              </p:cNvPr>
              <p:cNvSpPr/>
              <p:nvPr/>
            </p:nvSpPr>
            <p:spPr>
              <a:xfrm>
                <a:off x="6368502" y="330073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12" name="Rectangle 11">
                <a:extLst>
                  <a:ext uri="{FF2B5EF4-FFF2-40B4-BE49-F238E27FC236}">
                    <a16:creationId xmlns:a16="http://schemas.microsoft.com/office/drawing/2014/main" id="{199C8C5F-E52D-48CC-A64D-0F0B53DAA1A4}"/>
                  </a:ext>
                </a:extLst>
              </p:cNvPr>
              <p:cNvSpPr>
                <a:spLocks noRot="1" noChangeAspect="1" noMove="1" noResize="1" noEditPoints="1" noAdjustHandles="1" noChangeArrowheads="1" noChangeShapeType="1" noTextEdit="1"/>
              </p:cNvSpPr>
              <p:nvPr/>
            </p:nvSpPr>
            <p:spPr>
              <a:xfrm>
                <a:off x="6368502" y="3300735"/>
                <a:ext cx="90005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C251F0-A08D-4764-AB75-7DB40B94762D}"/>
                  </a:ext>
                </a:extLst>
              </p:cNvPr>
              <p:cNvSpPr txBox="1"/>
              <p:nvPr/>
            </p:nvSpPr>
            <p:spPr>
              <a:xfrm>
                <a:off x="895885" y="4640832"/>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60C251F0-A08D-4764-AB75-7DB40B94762D}"/>
                  </a:ext>
                </a:extLst>
              </p:cNvPr>
              <p:cNvSpPr txBox="1">
                <a:spLocks noRot="1" noChangeAspect="1" noMove="1" noResize="1" noEditPoints="1" noAdjustHandles="1" noChangeArrowheads="1" noChangeShapeType="1" noTextEdit="1"/>
              </p:cNvSpPr>
              <p:nvPr/>
            </p:nvSpPr>
            <p:spPr>
              <a:xfrm>
                <a:off x="895885" y="4640832"/>
                <a:ext cx="1589859" cy="523220"/>
              </a:xfrm>
              <a:prstGeom prst="rect">
                <a:avLst/>
              </a:prstGeom>
              <a:blipFill>
                <a:blip r:embed="rId7"/>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D93B5C1-B9DC-49F1-924B-A9020CE2989D}"/>
              </a:ext>
            </a:extLst>
          </p:cNvPr>
          <p:cNvCxnSpPr>
            <a:cxnSpLocks/>
          </p:cNvCxnSpPr>
          <p:nvPr/>
        </p:nvCxnSpPr>
        <p:spPr bwMode="auto">
          <a:xfrm>
            <a:off x="2933957" y="5164052"/>
            <a:ext cx="379391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92400E-7171-42DE-9DA0-F476D7C5D195}"/>
                  </a:ext>
                </a:extLst>
              </p:cNvPr>
              <p:cNvSpPr txBox="1"/>
              <p:nvPr/>
            </p:nvSpPr>
            <p:spPr>
              <a:xfrm>
                <a:off x="2823981" y="4543608"/>
                <a:ext cx="3615542"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e>
                      </m:d>
                    </m:oMath>
                  </m:oMathPara>
                </a14:m>
                <a:endParaRPr lang="en-US"/>
              </a:p>
            </p:txBody>
          </p:sp>
        </mc:Choice>
        <mc:Fallback xmlns="">
          <p:sp>
            <p:nvSpPr>
              <p:cNvPr id="15" name="TextBox 14">
                <a:extLst>
                  <a:ext uri="{FF2B5EF4-FFF2-40B4-BE49-F238E27FC236}">
                    <a16:creationId xmlns:a16="http://schemas.microsoft.com/office/drawing/2014/main" id="{B192400E-7171-42DE-9DA0-F476D7C5D195}"/>
                  </a:ext>
                </a:extLst>
              </p:cNvPr>
              <p:cNvSpPr txBox="1">
                <a:spLocks noRot="1" noChangeAspect="1" noMove="1" noResize="1" noEditPoints="1" noAdjustHandles="1" noChangeArrowheads="1" noChangeShapeType="1" noTextEdit="1"/>
              </p:cNvSpPr>
              <p:nvPr/>
            </p:nvSpPr>
            <p:spPr>
              <a:xfrm>
                <a:off x="2823981" y="4543608"/>
                <a:ext cx="3615542" cy="430887"/>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A563BC7-8F87-4425-B7A3-DA6F8BCDECAD}"/>
                  </a:ext>
                </a:extLst>
              </p:cNvPr>
              <p:cNvSpPr txBox="1"/>
              <p:nvPr/>
            </p:nvSpPr>
            <p:spPr>
              <a:xfrm>
                <a:off x="8410378" y="4833540"/>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17" name="TextBox 16">
                <a:extLst>
                  <a:ext uri="{FF2B5EF4-FFF2-40B4-BE49-F238E27FC236}">
                    <a16:creationId xmlns:a16="http://schemas.microsoft.com/office/drawing/2014/main" id="{BA563BC7-8F87-4425-B7A3-DA6F8BCDECAD}"/>
                  </a:ext>
                </a:extLst>
              </p:cNvPr>
              <p:cNvSpPr txBox="1">
                <a:spLocks noRot="1" noChangeAspect="1" noMove="1" noResize="1" noEditPoints="1" noAdjustHandles="1" noChangeArrowheads="1" noChangeShapeType="1" noTextEdit="1"/>
              </p:cNvSpPr>
              <p:nvPr/>
            </p:nvSpPr>
            <p:spPr>
              <a:xfrm>
                <a:off x="8410378" y="4833540"/>
                <a:ext cx="139801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BE5FAB4-BA80-4567-AD0E-8998ACF26283}"/>
                  </a:ext>
                </a:extLst>
              </p:cNvPr>
              <p:cNvSpPr/>
              <p:nvPr/>
            </p:nvSpPr>
            <p:spPr>
              <a:xfrm>
                <a:off x="6943868" y="5350713"/>
                <a:ext cx="36944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𝑣𝑒𝑟𝑖𝑓𝑦</m:t>
                      </m:r>
                      <m:d>
                        <m:dPr>
                          <m:ctrlPr>
                            <a:rPr lang="en-US" i="1">
                              <a:latin typeface="Cambria Math" panose="02040503050406030204" pitchFamily="18" charset="0"/>
                            </a:rPr>
                          </m:ctrlPr>
                        </m:dPr>
                        <m:e>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𝑡𝑎𝑔</m:t>
                          </m:r>
                        </m:e>
                      </m:d>
                      <m:r>
                        <a:rPr lang="en-US" i="1">
                          <a:latin typeface="Cambria Math" panose="02040503050406030204" pitchFamily="18" charset="0"/>
                        </a:rPr>
                        <m:t>?</m:t>
                      </m:r>
                    </m:oMath>
                  </m:oMathPara>
                </a14:m>
                <a:endParaRPr lang="en-US"/>
              </a:p>
            </p:txBody>
          </p:sp>
        </mc:Choice>
        <mc:Fallback xmlns="">
          <p:sp>
            <p:nvSpPr>
              <p:cNvPr id="18" name="Rectangle 17">
                <a:extLst>
                  <a:ext uri="{FF2B5EF4-FFF2-40B4-BE49-F238E27FC236}">
                    <a16:creationId xmlns:a16="http://schemas.microsoft.com/office/drawing/2014/main" id="{4BE5FAB4-BA80-4567-AD0E-8998ACF26283}"/>
                  </a:ext>
                </a:extLst>
              </p:cNvPr>
              <p:cNvSpPr>
                <a:spLocks noRot="1" noChangeAspect="1" noMove="1" noResize="1" noEditPoints="1" noAdjustHandles="1" noChangeArrowheads="1" noChangeShapeType="1" noTextEdit="1"/>
              </p:cNvSpPr>
              <p:nvPr/>
            </p:nvSpPr>
            <p:spPr>
              <a:xfrm>
                <a:off x="6943868" y="5350713"/>
                <a:ext cx="369447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B37340-3723-4620-969D-0668D848CCD7}"/>
                  </a:ext>
                </a:extLst>
              </p:cNvPr>
              <p:cNvSpPr/>
              <p:nvPr/>
            </p:nvSpPr>
            <p:spPr>
              <a:xfrm>
                <a:off x="7613840" y="5987238"/>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9" name="Rectangle 18">
                <a:extLst>
                  <a:ext uri="{FF2B5EF4-FFF2-40B4-BE49-F238E27FC236}">
                    <a16:creationId xmlns:a16="http://schemas.microsoft.com/office/drawing/2014/main" id="{FDB37340-3723-4620-969D-0668D848CCD7}"/>
                  </a:ext>
                </a:extLst>
              </p:cNvPr>
              <p:cNvSpPr>
                <a:spLocks noRot="1" noChangeAspect="1" noMove="1" noResize="1" noEditPoints="1" noAdjustHandles="1" noChangeArrowheads="1" noChangeShapeType="1" noTextEdit="1"/>
              </p:cNvSpPr>
              <p:nvPr/>
            </p:nvSpPr>
            <p:spPr>
              <a:xfrm>
                <a:off x="7613840" y="5987238"/>
                <a:ext cx="1455783" cy="523220"/>
              </a:xfrm>
              <a:prstGeom prst="rect">
                <a:avLst/>
              </a:prstGeom>
              <a:blipFill>
                <a:blip r:embed="rId11"/>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1984A5A7-51FB-43E4-AA6F-D50451CF27E7}"/>
              </a:ext>
            </a:extLst>
          </p:cNvPr>
          <p:cNvSpPr/>
          <p:nvPr/>
        </p:nvSpPr>
        <p:spPr bwMode="auto">
          <a:xfrm>
            <a:off x="7309181" y="6093348"/>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15C82FE-2C41-479E-94DA-FD7E7F83635B}"/>
              </a:ext>
            </a:extLst>
          </p:cNvPr>
          <p:cNvSpPr/>
          <p:nvPr/>
        </p:nvSpPr>
        <p:spPr bwMode="auto">
          <a:xfrm>
            <a:off x="6209940" y="290163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FBCF6FD3-0A47-43D4-AC7E-C841B924E8CD}"/>
              </a:ext>
            </a:extLst>
          </p:cNvPr>
          <p:cNvSpPr/>
          <p:nvPr/>
        </p:nvSpPr>
        <p:spPr bwMode="auto">
          <a:xfrm>
            <a:off x="4234268" y="4231980"/>
            <a:ext cx="2390836" cy="10778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F8D0D8E3-5A98-4FD1-98D0-CB92E8D1686F}"/>
              </a:ext>
            </a:extLst>
          </p:cNvPr>
          <p:cNvSpPr/>
          <p:nvPr/>
        </p:nvSpPr>
        <p:spPr bwMode="auto">
          <a:xfrm>
            <a:off x="6990278" y="5309801"/>
            <a:ext cx="3828656" cy="6774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Oval 15">
            <a:extLst>
              <a:ext uri="{FF2B5EF4-FFF2-40B4-BE49-F238E27FC236}">
                <a16:creationId xmlns:a16="http://schemas.microsoft.com/office/drawing/2014/main" id="{48DF97BB-D7F5-4E7D-92F7-321FEEE4D32C}"/>
              </a:ext>
            </a:extLst>
          </p:cNvPr>
          <p:cNvSpPr/>
          <p:nvPr/>
        </p:nvSpPr>
        <p:spPr bwMode="auto">
          <a:xfrm>
            <a:off x="6120618" y="223514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21" name="Picture 20">
            <a:extLst>
              <a:ext uri="{FF2B5EF4-FFF2-40B4-BE49-F238E27FC236}">
                <a16:creationId xmlns:a16="http://schemas.microsoft.com/office/drawing/2014/main" id="{5CAFE07F-C778-4088-93D3-2C1345945E1B}"/>
              </a:ext>
            </a:extLst>
          </p:cNvPr>
          <p:cNvPicPr>
            <a:picLocks noChangeAspect="1"/>
          </p:cNvPicPr>
          <p:nvPr/>
        </p:nvPicPr>
        <p:blipFill>
          <a:blip r:embed="rId12"/>
          <a:stretch>
            <a:fillRect/>
          </a:stretch>
        </p:blipFill>
        <p:spPr>
          <a:xfrm>
            <a:off x="7864552" y="3633823"/>
            <a:ext cx="1091652" cy="736230"/>
          </a:xfrm>
          <a:prstGeom prst="rect">
            <a:avLst/>
          </a:prstGeom>
        </p:spPr>
      </p:pic>
      <p:sp>
        <p:nvSpPr>
          <p:cNvPr id="26" name="TextBox 25">
            <a:extLst>
              <a:ext uri="{FF2B5EF4-FFF2-40B4-BE49-F238E27FC236}">
                <a16:creationId xmlns:a16="http://schemas.microsoft.com/office/drawing/2014/main" id="{2E53E707-423A-47E5-8BEF-794EDC2F9ED4}"/>
              </a:ext>
            </a:extLst>
          </p:cNvPr>
          <p:cNvSpPr txBox="1"/>
          <p:nvPr/>
        </p:nvSpPr>
        <p:spPr>
          <a:xfrm>
            <a:off x="8171739" y="4300297"/>
            <a:ext cx="423514" cy="523220"/>
          </a:xfrm>
          <a:prstGeom prst="rect">
            <a:avLst/>
          </a:prstGeom>
          <a:noFill/>
        </p:spPr>
        <p:txBody>
          <a:bodyPr wrap="none" rtlCol="0">
            <a:spAutoFit/>
          </a:bodyPr>
          <a:lstStyle/>
          <a:p>
            <a:r>
              <a:rPr lang="en-US"/>
              <a:t>C</a:t>
            </a:r>
            <a:endParaRPr lang="en-US" dirty="0"/>
          </a:p>
        </p:txBody>
      </p:sp>
      <p:pic>
        <p:nvPicPr>
          <p:cNvPr id="22" name="Picture 21">
            <a:extLst>
              <a:ext uri="{FF2B5EF4-FFF2-40B4-BE49-F238E27FC236}">
                <a16:creationId xmlns:a16="http://schemas.microsoft.com/office/drawing/2014/main" id="{25B498BC-43CE-4DD1-B3DD-C5D95D613012}"/>
              </a:ext>
            </a:extLst>
          </p:cNvPr>
          <p:cNvPicPr>
            <a:picLocks noChangeAspect="1"/>
          </p:cNvPicPr>
          <p:nvPr/>
        </p:nvPicPr>
        <p:blipFill>
          <a:blip r:embed="rId13"/>
          <a:stretch>
            <a:fillRect/>
          </a:stretch>
        </p:blipFill>
        <p:spPr>
          <a:xfrm>
            <a:off x="8976320" y="2573499"/>
            <a:ext cx="1086549" cy="855501"/>
          </a:xfrm>
          <a:prstGeom prst="rect">
            <a:avLst/>
          </a:prstGeom>
        </p:spPr>
      </p:pic>
      <p:sp>
        <p:nvSpPr>
          <p:cNvPr id="28" name="TextBox 27">
            <a:extLst>
              <a:ext uri="{FF2B5EF4-FFF2-40B4-BE49-F238E27FC236}">
                <a16:creationId xmlns:a16="http://schemas.microsoft.com/office/drawing/2014/main" id="{2F2F28B3-937C-423B-BC1F-CEE98CFF75F9}"/>
              </a:ext>
            </a:extLst>
          </p:cNvPr>
          <p:cNvSpPr txBox="1"/>
          <p:nvPr/>
        </p:nvSpPr>
        <p:spPr>
          <a:xfrm>
            <a:off x="9344894" y="3356992"/>
            <a:ext cx="444352" cy="523220"/>
          </a:xfrm>
          <a:prstGeom prst="rect">
            <a:avLst/>
          </a:prstGeom>
          <a:noFill/>
        </p:spPr>
        <p:txBody>
          <a:bodyPr wrap="none" rtlCol="0">
            <a:spAutoFit/>
          </a:bodyPr>
          <a:lstStyle/>
          <a:p>
            <a:r>
              <a:rPr lang="en-US"/>
              <a:t>D</a:t>
            </a: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37B7896-8E3F-4657-B999-7A7467B89858}"/>
                  </a:ext>
                </a:extLst>
              </p:cNvPr>
              <p:cNvSpPr txBox="1"/>
              <p:nvPr/>
            </p:nvSpPr>
            <p:spPr>
              <a:xfrm>
                <a:off x="9320821" y="3933056"/>
                <a:ext cx="56746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m:t>
                      </m:r>
                    </m:oMath>
                  </m:oMathPara>
                </a14:m>
                <a:endParaRPr lang="en-US" sz="4000" b="1"/>
              </a:p>
            </p:txBody>
          </p:sp>
        </mc:Choice>
        <mc:Fallback xmlns="">
          <p:sp>
            <p:nvSpPr>
              <p:cNvPr id="27" name="TextBox 26">
                <a:extLst>
                  <a:ext uri="{FF2B5EF4-FFF2-40B4-BE49-F238E27FC236}">
                    <a16:creationId xmlns:a16="http://schemas.microsoft.com/office/drawing/2014/main" id="{F37B7896-8E3F-4657-B999-7A7467B89858}"/>
                  </a:ext>
                </a:extLst>
              </p:cNvPr>
              <p:cNvSpPr txBox="1">
                <a:spLocks noRot="1" noChangeAspect="1" noMove="1" noResize="1" noEditPoints="1" noAdjustHandles="1" noChangeArrowheads="1" noChangeShapeType="1" noTextEdit="1"/>
              </p:cNvSpPr>
              <p:nvPr/>
            </p:nvSpPr>
            <p:spPr>
              <a:xfrm>
                <a:off x="9320821" y="3933056"/>
                <a:ext cx="567463" cy="615553"/>
              </a:xfrm>
              <a:prstGeom prst="rect">
                <a:avLst/>
              </a:prstGeom>
              <a:blipFill>
                <a:blip r:embed="rId14"/>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34AD3F-B649-480D-8721-6723C4CC1CCB}"/>
              </a:ext>
            </a:extLst>
          </p:cNvPr>
          <p:cNvCxnSpPr/>
          <p:nvPr/>
        </p:nvCxnSpPr>
        <p:spPr bwMode="auto">
          <a:xfrm>
            <a:off x="6691240" y="4541949"/>
            <a:ext cx="36631" cy="19985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947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sz="3600" dirty="0">
                <a:ea typeface="ヒラギノ角ゴ Pro W3" charset="-128"/>
              </a:rPr>
              <a:t>Digital Signature Properties</a:t>
            </a:r>
            <a:endParaRPr lang="en-US" sz="3600" dirty="0"/>
          </a:p>
        </p:txBody>
      </p:sp>
      <p:sp>
        <p:nvSpPr>
          <p:cNvPr id="4" name="Content Placeholder 3"/>
          <p:cNvSpPr>
            <a:spLocks noGrp="1"/>
          </p:cNvSpPr>
          <p:nvPr>
            <p:ph idx="1"/>
          </p:nvPr>
        </p:nvSpPr>
        <p:spPr>
          <a:xfrm>
            <a:off x="623392" y="980728"/>
            <a:ext cx="11305256" cy="3762310"/>
          </a:xfrm>
        </p:spPr>
        <p:txBody>
          <a:bodyPr/>
          <a:lstStyle/>
          <a:p>
            <a:pPr lvl="0">
              <a:lnSpc>
                <a:spcPct val="150000"/>
              </a:lnSpc>
            </a:pPr>
            <a:r>
              <a:rPr lang="en-US" sz="2600" b="1" dirty="0">
                <a:latin typeface="Tahoma" panose="020B0604030504040204" pitchFamily="34" charset="0"/>
                <a:ea typeface="Tahoma" panose="020B0604030504040204" pitchFamily="34" charset="0"/>
                <a:cs typeface="Tahoma" panose="020B0604030504040204" pitchFamily="34" charset="0"/>
              </a:rPr>
              <a:t>Goals: </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author (signer);</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content integrity and time </a:t>
            </a:r>
            <a:r>
              <a:rPr lang="en-US" sz="2600" dirty="0">
                <a:latin typeface="Tahoma" panose="020B0604030504040204" pitchFamily="34" charset="0"/>
                <a:ea typeface="Tahoma" panose="020B0604030504040204" pitchFamily="34" charset="0"/>
                <a:cs typeface="Tahoma" panose="020B0604030504040204" pitchFamily="34" charset="0"/>
              </a:rPr>
              <a:t>of the signature;</a:t>
            </a:r>
          </a:p>
          <a:p>
            <a:pPr lvl="1">
              <a:lnSpc>
                <a:spcPct val="150000"/>
              </a:lnSpc>
            </a:pPr>
            <a:r>
              <a:rPr lang="en-AU" sz="2600" dirty="0">
                <a:latin typeface="Tahoma" panose="020B0604030504040204" pitchFamily="34" charset="0"/>
                <a:ea typeface="Tahoma" panose="020B0604030504040204" pitchFamily="34" charset="0"/>
                <a:cs typeface="Tahoma" panose="020B0604030504040204" pitchFamily="34" charset="0"/>
              </a:rPr>
              <a:t> It must be verifiable by </a:t>
            </a:r>
            <a:r>
              <a:rPr lang="en-AU" sz="2600" b="1" dirty="0">
                <a:latin typeface="Tahoma" panose="020B0604030504040204" pitchFamily="34" charset="0"/>
                <a:ea typeface="Tahoma" panose="020B0604030504040204" pitchFamily="34" charset="0"/>
                <a:cs typeface="Tahoma" panose="020B0604030504040204" pitchFamily="34" charset="0"/>
              </a:rPr>
              <a:t>third parties </a:t>
            </a:r>
            <a:r>
              <a:rPr lang="en-AU" sz="2600" dirty="0">
                <a:latin typeface="Tahoma" panose="020B0604030504040204" pitchFamily="34" charset="0"/>
                <a:ea typeface="Tahoma" panose="020B0604030504040204" pitchFamily="34" charset="0"/>
                <a:cs typeface="Tahoma" panose="020B0604030504040204" pitchFamily="34" charset="0"/>
              </a:rPr>
              <a:t>(to resolve disputes);</a:t>
            </a:r>
          </a:p>
        </p:txBody>
      </p:sp>
    </p:spTree>
    <p:extLst>
      <p:ext uri="{BB962C8B-B14F-4D97-AF65-F5344CB8AC3E}">
        <p14:creationId xmlns:p14="http://schemas.microsoft.com/office/powerpoint/2010/main" val="138331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070" y="74641"/>
            <a:ext cx="7344816" cy="792163"/>
          </a:xfrm>
        </p:spPr>
        <p:txBody>
          <a:bodyPr/>
          <a:lstStyle/>
          <a:p>
            <a:pPr eaLnBrk="1" hangingPunct="1"/>
            <a:r>
              <a:rPr lang="en-GB" altLang="en-US"/>
              <a:t>Digital signature algorithms</a:t>
            </a:r>
            <a:endParaRPr lang="en-GB" altLang="en-US" dirty="0"/>
          </a:p>
        </p:txBody>
      </p:sp>
      <mc:AlternateContent xmlns:mc="http://schemas.openxmlformats.org/markup-compatibility/2006" xmlns:a14="http://schemas.microsoft.com/office/drawing/2010/main">
        <mc:Choice Requires="a14">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marL="0" indent="0" eaLnBrk="1" hangingPunct="1">
                  <a:spcBef>
                    <a:spcPct val="25000"/>
                  </a:spcBef>
                  <a:buNone/>
                </a:pPr>
                <a:r>
                  <a:rPr lang="en-US" sz="2800" dirty="0"/>
                  <a:t>1. Setup system parameters</a:t>
                </a:r>
              </a:p>
              <a:p>
                <a:pPr marL="0" indent="0" eaLnBrk="1" hangingPunct="1">
                  <a:spcBef>
                    <a:spcPct val="25000"/>
                  </a:spcBef>
                  <a:buNone/>
                </a:pPr>
                <a:r>
                  <a:rPr lang="en-US" sz="2800" dirty="0"/>
                  <a:t>2. Key generation and distribution: input </a:t>
                </a:r>
                <a14:m>
                  <m:oMath xmlns:m="http://schemas.openxmlformats.org/officeDocument/2006/math">
                    <m:r>
                      <a:rPr lang="en-US" sz="2800" b="0" i="1" smtClean="0">
                        <a:latin typeface="Cambria Math" panose="02040503050406030204" pitchFamily="18" charset="0"/>
                      </a:rPr>
                      <m:t>𝜆</m:t>
                    </m:r>
                  </m:oMath>
                </a14:m>
                <a:endParaRPr lang="en-US" sz="2800" dirty="0"/>
              </a:p>
              <a:p>
                <a:pPr marL="0" indent="0" eaLnBrk="1" hangingPunct="1">
                  <a:spcBef>
                    <a:spcPct val="25000"/>
                  </a:spcBef>
                  <a:buNone/>
                </a:pPr>
                <a14:m>
                  <m:oMath xmlns:m="http://schemas.openxmlformats.org/officeDocument/2006/math">
                    <m:r>
                      <a:rPr lang="en-US" sz="2800" b="0" i="1" smtClean="0">
                        <a:solidFill>
                          <a:srgbClr val="FF0000"/>
                        </a:solidFill>
                        <a:latin typeface="Cambria Math" panose="02040503050406030204" pitchFamily="18" charset="0"/>
                      </a:rPr>
                      <m:t>𝑆</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𝐺𝑒𝑛</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𝜆</m:t>
                        </m:r>
                      </m:e>
                    </m:d>
                    <m:r>
                      <a:rPr lang="en-US" sz="2800" b="0" i="0" smtClean="0">
                        <a:solidFill>
                          <a:srgbClr val="FF0000"/>
                        </a:solidFill>
                        <a:latin typeface="Cambria Math" panose="02040503050406030204" pitchFamily="18" charset="0"/>
                        <a:ea typeface="Cambria Math" panose="02040503050406030204" pitchFamily="18" charset="0"/>
                      </a:rPr>
                      <m:t>;</m:t>
                    </m:r>
                  </m:oMath>
                </a14:m>
                <a:r>
                  <a:rPr lang="en-US" sz="2800" dirty="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𝑃</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oMath>
                </a14:m>
                <a:r>
                  <a:rPr lang="en-US" sz="2800" dirty="0">
                    <a:solidFill>
                      <a:srgbClr val="FF0000"/>
                    </a:solidFill>
                    <a:ea typeface="Cambria Math" panose="02040503050406030204" pitchFamily="18" charset="0"/>
                  </a:rPr>
                  <a:t> </a:t>
                </a:r>
                <a14:m>
                  <m:oMath xmlns:m="http://schemas.openxmlformats.org/officeDocument/2006/math">
                    <m:r>
                      <a:rPr lang="en-US" sz="2800" i="1">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𝐺𝑒𝑛</m:t>
                    </m:r>
                    <m:r>
                      <a:rPr lang="en-US" sz="2800" i="1">
                        <a:solidFill>
                          <a:srgbClr val="FF0000"/>
                        </a:solidFill>
                        <a:latin typeface="Cambria Math" panose="02040503050406030204" pitchFamily="18" charset="0"/>
                        <a:ea typeface="Cambria Math" panose="02040503050406030204" pitchFamily="18" charset="0"/>
                      </a:rPr>
                      <m:t>( </m:t>
                    </m:r>
                    <m:r>
                      <a:rPr lang="en-US" sz="2800" i="1">
                        <a:solidFill>
                          <a:srgbClr val="FF0000"/>
                        </a:solidFill>
                        <a:latin typeface="Cambria Math" panose="02040503050406030204" pitchFamily="18" charset="0"/>
                        <a:ea typeface="Cambria Math" panose="02040503050406030204" pitchFamily="18" charset="0"/>
                      </a:rPr>
                      <m:t>𝜆</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b="0" i="1" smtClean="0">
                            <a:solidFill>
                              <a:srgbClr val="FF0000"/>
                            </a:solidFill>
                            <a:latin typeface="Cambria Math" panose="02040503050406030204" pitchFamily="18" charset="0"/>
                            <a:ea typeface="Cambria Math" panose="02040503050406030204" pitchFamily="18" charset="0"/>
                          </a:rPr>
                          <m:t>𝐾</m:t>
                        </m:r>
                      </m:e>
                      <m:sub>
                        <m:r>
                          <a:rPr lang="en-US" sz="2800" b="0" i="1" smtClean="0">
                            <a:solidFill>
                              <a:srgbClr val="FF0000"/>
                            </a:solidFill>
                            <a:latin typeface="Cambria Math" panose="02040503050406030204" pitchFamily="18" charset="0"/>
                            <a:ea typeface="Cambria Math" panose="02040503050406030204" pitchFamily="18" charset="0"/>
                          </a:rPr>
                          <m:t>𝐴</m:t>
                        </m:r>
                      </m:sub>
                    </m:sSub>
                    <m:r>
                      <a:rPr lang="en-US" sz="2800" i="1">
                        <a:solidFill>
                          <a:srgbClr val="FF0000"/>
                        </a:solidFill>
                        <a:latin typeface="Cambria Math" panose="02040503050406030204" pitchFamily="18" charset="0"/>
                        <a:ea typeface="Cambria Math" panose="02040503050406030204" pitchFamily="18" charset="0"/>
                      </a:rPr>
                      <m:t>)</m:t>
                    </m:r>
                  </m:oMath>
                </a14:m>
                <a:endParaRPr lang="en-US" sz="2800" dirty="0">
                  <a:solidFill>
                    <a:srgbClr val="FF0000"/>
                  </a:solidFill>
                </a:endParaRPr>
              </a:p>
              <a:p>
                <a:pPr marL="0" indent="0" eaLnBrk="1" hangingPunct="1">
                  <a:spcBef>
                    <a:spcPct val="25000"/>
                  </a:spcBef>
                  <a:buNone/>
                </a:pPr>
                <a:r>
                  <a:rPr lang="en-US" sz="2800" dirty="0"/>
                  <a:t>3. Signer signs and send out the message</a:t>
                </a:r>
              </a:p>
              <a:p>
                <a:pPr marL="0" indent="0" eaLnBrk="1" hangingPunct="1">
                  <a:spcBef>
                    <a:spcPct val="25000"/>
                  </a:spcBef>
                  <a:buNone/>
                </a:pPr>
                <a:r>
                  <a:rPr lang="en-US" sz="2800" dirty="0"/>
                  <a:t>Input: </a:t>
                </a:r>
                <a14:m>
                  <m:oMath xmlns:m="http://schemas.openxmlformats.org/officeDocument/2006/math">
                    <m:r>
                      <a:rPr lang="en-US" sz="2800" b="0" i="1" smtClean="0">
                        <a:latin typeface="Cambria Math" panose="02040503050406030204" pitchFamily="18" charset="0"/>
                      </a:rPr>
                      <m:t>𝑚</m:t>
                    </m:r>
                  </m:oMath>
                </a14:m>
                <a:endParaRPr lang="en-US" sz="2800" b="0" i="1" dirty="0">
                  <a:latin typeface="Cambria Math" panose="02040503050406030204" pitchFamily="18" charset="0"/>
                </a:endParaRPr>
              </a:p>
              <a:p>
                <a:pPr marL="0" indent="0" eaLnBrk="1" hangingPunct="1">
                  <a:spcBef>
                    <a:spcPct val="25000"/>
                  </a:spcBef>
                  <a:buNone/>
                </a:pPr>
                <a:r>
                  <a:rPr lang="en-US" sz="2800" dirty="0"/>
                  <a:t>s</a:t>
                </a:r>
                <a:r>
                  <a:rPr lang="en-US" sz="2800" b="0" dirty="0"/>
                  <a:t>ign: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𝑠𝑖𝑔𝑛</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Send out: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4. Users verify message</a:t>
                </a:r>
              </a:p>
              <a:p>
                <a:pPr marL="0" indent="0" eaLnBrk="1" hangingPunct="1">
                  <a:spcBef>
                    <a:spcPct val="25000"/>
                  </a:spcBef>
                  <a:buNone/>
                </a:pPr>
                <a:r>
                  <a:rPr lang="en-US" sz="2800" dirty="0"/>
                  <a:t>Input: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Verify: </a:t>
                </a:r>
                <a14:m>
                  <m:oMath xmlns:m="http://schemas.openxmlformats.org/officeDocument/2006/math">
                    <m:r>
                      <a:rPr lang="en-US" sz="2800" b="0" i="1" smtClean="0">
                        <a:latin typeface="Cambria Math" panose="02040503050406030204" pitchFamily="18" charset="0"/>
                      </a:rPr>
                      <m:t>𝑣𝑒𝑟𝑖𝑓𝑦</m:t>
                    </m:r>
                    <m:r>
                      <a:rPr lang="en-US" sz="2800" i="1">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i="1">
                        <a:latin typeface="Cambria Math" panose="02040503050406030204" pitchFamily="18" charset="0"/>
                      </a:rPr>
                      <m:t>)</m:t>
                    </m:r>
                  </m:oMath>
                </a14:m>
                <a:endParaRPr lang="en-US" sz="2800" dirty="0"/>
              </a:p>
              <a:p>
                <a:pPr marL="0" indent="0" eaLnBrk="1" hangingPunct="1">
                  <a:spcBef>
                    <a:spcPct val="25000"/>
                  </a:spcBef>
                  <a:buNone/>
                </a:pPr>
                <a:endParaRPr lang="en-US" sz="2800" dirty="0"/>
              </a:p>
            </p:txBody>
          </p:sp>
        </mc:Choice>
        <mc:Fallback xmlns="">
          <p:sp>
            <p:nvSpPr>
              <p:cNvPr id="9219" name="Rectangle 3">
                <a:extLst>
                  <a:ext uri="{FF2B5EF4-FFF2-40B4-BE49-F238E27FC236}">
                    <a16:creationId xmlns:a16="http://schemas.microsoft.com/office/drawing/2014/main" id="{7ECBA633-F0F9-4B37-8675-A34CE05642B9}"/>
                  </a:ext>
                </a:extLst>
              </p:cNvPr>
              <p:cNvSpPr>
                <a:spLocks noGrp="1" noRot="1" noChangeAspect="1" noMove="1" noResize="1" noEditPoints="1" noAdjustHandles="1" noChangeArrowheads="1" noChangeShapeType="1" noTextEdit="1"/>
              </p:cNvSpPr>
              <p:nvPr>
                <p:ph idx="1"/>
              </p:nvPr>
            </p:nvSpPr>
            <p:spPr>
              <a:xfrm>
                <a:off x="623392" y="922421"/>
                <a:ext cx="11305256" cy="5242883"/>
              </a:xfrm>
              <a:blipFill>
                <a:blip r:embed="rId3"/>
                <a:stretch>
                  <a:fillRect l="-1078" t="-1163" b="-4651"/>
                </a:stretch>
              </a:blipFill>
            </p:spPr>
            <p:txBody>
              <a:bodyPr/>
              <a:lstStyle/>
              <a:p>
                <a:r>
                  <a:rPr lang="en-US">
                    <a:noFill/>
                  </a:rPr>
                  <a:t> </a:t>
                </a:r>
              </a:p>
            </p:txBody>
          </p:sp>
        </mc:Fallback>
      </mc:AlternateContent>
      <p:pic>
        <p:nvPicPr>
          <p:cNvPr id="4" name="Picture 4" descr="j0312092">
            <a:extLst>
              <a:ext uri="{FF2B5EF4-FFF2-40B4-BE49-F238E27FC236}">
                <a16:creationId xmlns:a16="http://schemas.microsoft.com/office/drawing/2014/main" id="{CC6F4B4E-E4C6-4C08-8A34-DC636CCB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654" y="124287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23594">
            <a:extLst>
              <a:ext uri="{FF2B5EF4-FFF2-40B4-BE49-F238E27FC236}">
                <a16:creationId xmlns:a16="http://schemas.microsoft.com/office/drawing/2014/main" id="{30BC2E6D-FEAD-405B-B430-87BCC4302A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7488" y="400503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12E29-F5C0-4726-9F35-D469FAFB90E3}"/>
                  </a:ext>
                </a:extLst>
              </p:cNvPr>
              <p:cNvSpPr txBox="1"/>
              <p:nvPr/>
            </p:nvSpPr>
            <p:spPr>
              <a:xfrm>
                <a:off x="8448599" y="719651"/>
                <a:ext cx="1542730" cy="523220"/>
              </a:xfrm>
              <a:prstGeom prst="rect">
                <a:avLst/>
              </a:prstGeom>
              <a:noFill/>
            </p:spPr>
            <p:txBody>
              <a:bodyPr wrap="none" rtlCol="0">
                <a:spAutoFit/>
              </a:bodyPr>
              <a:lstStyle/>
              <a:p>
                <a:r>
                  <a:rPr lang="en-US"/>
                  <a:t>Signer: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6" name="TextBox 5">
                <a:extLst>
                  <a:ext uri="{FF2B5EF4-FFF2-40B4-BE49-F238E27FC236}">
                    <a16:creationId xmlns:a16="http://schemas.microsoft.com/office/drawing/2014/main" id="{D1C12E29-F5C0-4726-9F35-D469FAFB90E3}"/>
                  </a:ext>
                </a:extLst>
              </p:cNvPr>
              <p:cNvSpPr txBox="1">
                <a:spLocks noRot="1" noChangeAspect="1" noMove="1" noResize="1" noEditPoints="1" noAdjustHandles="1" noChangeArrowheads="1" noChangeShapeType="1" noTextEdit="1"/>
              </p:cNvSpPr>
              <p:nvPr/>
            </p:nvSpPr>
            <p:spPr>
              <a:xfrm>
                <a:off x="8448599" y="719651"/>
                <a:ext cx="1542730" cy="523220"/>
              </a:xfrm>
              <a:prstGeom prst="rect">
                <a:avLst/>
              </a:prstGeom>
              <a:blipFill>
                <a:blip r:embed="rId6"/>
                <a:stretch>
                  <a:fillRect l="-8300"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80FF07-CE41-447B-A52D-37E1E72A062D}"/>
                  </a:ext>
                </a:extLst>
              </p:cNvPr>
              <p:cNvSpPr/>
              <p:nvPr/>
            </p:nvSpPr>
            <p:spPr>
              <a:xfrm>
                <a:off x="6740235" y="486569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7" name="Rectangle 6">
                <a:extLst>
                  <a:ext uri="{FF2B5EF4-FFF2-40B4-BE49-F238E27FC236}">
                    <a16:creationId xmlns:a16="http://schemas.microsoft.com/office/drawing/2014/main" id="{2F80FF07-CE41-447B-A52D-37E1E72A062D}"/>
                  </a:ext>
                </a:extLst>
              </p:cNvPr>
              <p:cNvSpPr>
                <a:spLocks noRot="1" noChangeAspect="1" noMove="1" noResize="1" noEditPoints="1" noAdjustHandles="1" noChangeArrowheads="1" noChangeShapeType="1" noTextEdit="1"/>
              </p:cNvSpPr>
              <p:nvPr/>
            </p:nvSpPr>
            <p:spPr>
              <a:xfrm>
                <a:off x="6740235" y="4865695"/>
                <a:ext cx="900055" cy="523220"/>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BC697B2-3A28-4B15-A5ED-63EC1CEA8F2F}"/>
              </a:ext>
            </a:extLst>
          </p:cNvPr>
          <p:cNvSpPr/>
          <p:nvPr/>
        </p:nvSpPr>
        <p:spPr bwMode="auto">
          <a:xfrm>
            <a:off x="6581673" y="446659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768D1EA3-0A82-41FE-8EA1-7707661D738D}"/>
              </a:ext>
            </a:extLst>
          </p:cNvPr>
          <p:cNvSpPr/>
          <p:nvPr/>
        </p:nvSpPr>
        <p:spPr bwMode="auto">
          <a:xfrm>
            <a:off x="6492351" y="380010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10" name="Picture 9">
            <a:extLst>
              <a:ext uri="{FF2B5EF4-FFF2-40B4-BE49-F238E27FC236}">
                <a16:creationId xmlns:a16="http://schemas.microsoft.com/office/drawing/2014/main" id="{C65C7D98-C22A-4339-8AF0-7C455F7110A3}"/>
              </a:ext>
            </a:extLst>
          </p:cNvPr>
          <p:cNvPicPr>
            <a:picLocks noChangeAspect="1"/>
          </p:cNvPicPr>
          <p:nvPr/>
        </p:nvPicPr>
        <p:blipFill>
          <a:blip r:embed="rId8"/>
          <a:stretch>
            <a:fillRect/>
          </a:stretch>
        </p:blipFill>
        <p:spPr>
          <a:xfrm>
            <a:off x="8236285" y="5198783"/>
            <a:ext cx="1091652" cy="736230"/>
          </a:xfrm>
          <a:prstGeom prst="rect">
            <a:avLst/>
          </a:prstGeom>
        </p:spPr>
      </p:pic>
      <p:pic>
        <p:nvPicPr>
          <p:cNvPr id="11" name="Picture 10">
            <a:extLst>
              <a:ext uri="{FF2B5EF4-FFF2-40B4-BE49-F238E27FC236}">
                <a16:creationId xmlns:a16="http://schemas.microsoft.com/office/drawing/2014/main" id="{EF52E39A-D96A-4F48-9F6B-1E6AD268B04E}"/>
              </a:ext>
            </a:extLst>
          </p:cNvPr>
          <p:cNvPicPr>
            <a:picLocks noChangeAspect="1"/>
          </p:cNvPicPr>
          <p:nvPr/>
        </p:nvPicPr>
        <p:blipFill>
          <a:blip r:embed="rId9"/>
          <a:stretch>
            <a:fillRect/>
          </a:stretch>
        </p:blipFill>
        <p:spPr>
          <a:xfrm>
            <a:off x="9348053" y="4138459"/>
            <a:ext cx="1086549" cy="85550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2167D74-A178-4D64-855B-B444E5B16EFA}"/>
                  </a:ext>
                </a:extLst>
              </p:cNvPr>
              <p:cNvSpPr txBox="1"/>
              <p:nvPr/>
            </p:nvSpPr>
            <p:spPr>
              <a:xfrm>
                <a:off x="9621054" y="1365394"/>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a:p>
            </p:txBody>
          </p:sp>
        </mc:Choice>
        <mc:Fallback xmlns="">
          <p:sp>
            <p:nvSpPr>
              <p:cNvPr id="2" name="TextBox 1">
                <a:extLst>
                  <a:ext uri="{FF2B5EF4-FFF2-40B4-BE49-F238E27FC236}">
                    <a16:creationId xmlns:a16="http://schemas.microsoft.com/office/drawing/2014/main" id="{52167D74-A178-4D64-855B-B444E5B16EFA}"/>
                  </a:ext>
                </a:extLst>
              </p:cNvPr>
              <p:cNvSpPr txBox="1">
                <a:spLocks noRot="1" noChangeAspect="1" noMove="1" noResize="1" noEditPoints="1" noAdjustHandles="1" noChangeArrowheads="1" noChangeShapeType="1" noTextEdit="1"/>
              </p:cNvSpPr>
              <p:nvPr/>
            </p:nvSpPr>
            <p:spPr>
              <a:xfrm>
                <a:off x="9621054" y="1365394"/>
                <a:ext cx="581954" cy="523220"/>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3BE45B7-9B5F-4A94-A382-E744C1B0CD71}"/>
              </a:ext>
            </a:extLst>
          </p:cNvPr>
          <p:cNvSpPr txBox="1"/>
          <p:nvPr/>
        </p:nvSpPr>
        <p:spPr>
          <a:xfrm>
            <a:off x="10689568" y="5881284"/>
            <a:ext cx="1002197" cy="523220"/>
          </a:xfrm>
          <a:prstGeom prst="rect">
            <a:avLst/>
          </a:prstGeom>
          <a:noFill/>
        </p:spPr>
        <p:txBody>
          <a:bodyPr wrap="none" rtlCol="0">
            <a:spAutoFit/>
          </a:bodyPr>
          <a:lstStyle/>
          <a:p>
            <a:r>
              <a:rPr lang="en-US"/>
              <a:t>Users</a:t>
            </a:r>
            <a:endParaRPr lang="en-US" dirty="0"/>
          </a:p>
        </p:txBody>
      </p:sp>
      <p:sp>
        <p:nvSpPr>
          <p:cNvPr id="3" name="Arrow: Down 2">
            <a:extLst>
              <a:ext uri="{FF2B5EF4-FFF2-40B4-BE49-F238E27FC236}">
                <a16:creationId xmlns:a16="http://schemas.microsoft.com/office/drawing/2014/main" id="{8BBC2C08-B12A-4F2E-9ED9-ADE3D9F5D5B0}"/>
              </a:ext>
            </a:extLst>
          </p:cNvPr>
          <p:cNvSpPr/>
          <p:nvPr/>
        </p:nvSpPr>
        <p:spPr bwMode="auto">
          <a:xfrm>
            <a:off x="8841510" y="2350885"/>
            <a:ext cx="475115" cy="1169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EA0B31-A140-4128-9925-6D510A5557BE}"/>
                  </a:ext>
                </a:extLst>
              </p:cNvPr>
              <p:cNvSpPr txBox="1"/>
              <p:nvPr/>
            </p:nvSpPr>
            <p:spPr>
              <a:xfrm>
                <a:off x="9348053" y="2574651"/>
                <a:ext cx="2220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𝑡𝑎𝑔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a:p>
            </p:txBody>
          </p:sp>
        </mc:Choice>
        <mc:Fallback xmlns="">
          <p:sp>
            <p:nvSpPr>
              <p:cNvPr id="15" name="TextBox 14">
                <a:extLst>
                  <a:ext uri="{FF2B5EF4-FFF2-40B4-BE49-F238E27FC236}">
                    <a16:creationId xmlns:a16="http://schemas.microsoft.com/office/drawing/2014/main" id="{8EEA0B31-A140-4128-9925-6D510A5557BE}"/>
                  </a:ext>
                </a:extLst>
              </p:cNvPr>
              <p:cNvSpPr txBox="1">
                <a:spLocks noRot="1" noChangeAspect="1" noMove="1" noResize="1" noEditPoints="1" noAdjustHandles="1" noChangeArrowheads="1" noChangeShapeType="1" noTextEdit="1"/>
              </p:cNvSpPr>
              <p:nvPr/>
            </p:nvSpPr>
            <p:spPr>
              <a:xfrm>
                <a:off x="9348053" y="2574651"/>
                <a:ext cx="2220608"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9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80728"/>
            <a:ext cx="993710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solidFill>
                  <a:srgbClr val="FF0000"/>
                </a:solidFill>
              </a:rPr>
              <a:t>Elgamal</a:t>
            </a:r>
            <a:r>
              <a:rPr lang="en-US" dirty="0">
                <a:solidFill>
                  <a:srgbClr val="FF0000"/>
                </a:solidFill>
              </a:rPr>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a:p>
            <a:pPr lvl="1" eaLnBrk="1" hangingPunct="1">
              <a:spcBef>
                <a:spcPct val="25000"/>
              </a:spcBef>
            </a:pPr>
            <a:endParaRPr lang="en-US" dirty="0"/>
          </a:p>
        </p:txBody>
      </p:sp>
    </p:spTree>
    <p:extLst>
      <p:ext uri="{BB962C8B-B14F-4D97-AF65-F5344CB8AC3E}">
        <p14:creationId xmlns:p14="http://schemas.microsoft.com/office/powerpoint/2010/main" val="2259974581"/>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6" ma:contentTypeDescription="Tạo tài liệu mới." ma:contentTypeScope="" ma:versionID="573d9882043abfebba956ee69b0ceb37">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95570488482c3b9454156fd884b69eab"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FCB3D9-4E62-4A5E-A041-5556A3EB5ED0}">
  <ds:schemaRefs>
    <ds:schemaRef ds:uri="http://purl.org/dc/elements/1.1/"/>
    <ds:schemaRef ds:uri="http://schemas.microsoft.com/office/2006/metadata/properties"/>
    <ds:schemaRef ds:uri="http://schemas.microsoft.com/office/2006/documentManagement/types"/>
    <ds:schemaRef ds:uri="b7308f7f-e392-4099-b1f6-a4ca59cf6c45"/>
    <ds:schemaRef ds:uri="http://purl.org/dc/terms/"/>
    <ds:schemaRef ds:uri="http://purl.org/dc/dcmitype/"/>
    <ds:schemaRef ds:uri="http://schemas.openxmlformats.org/package/2006/metadata/core-properties"/>
    <ds:schemaRef ds:uri="http://schemas.microsoft.com/office/infopath/2007/PartnerControls"/>
    <ds:schemaRef ds:uri="069f7987-d72c-4517-9067-339cdb157c25"/>
    <ds:schemaRef ds:uri="http://www.w3.org/XML/1998/namespace"/>
  </ds:schemaRefs>
</ds:datastoreItem>
</file>

<file path=customXml/itemProps2.xml><?xml version="1.0" encoding="utf-8"?>
<ds:datastoreItem xmlns:ds="http://schemas.openxmlformats.org/officeDocument/2006/customXml" ds:itemID="{D4E5C0A3-C5C1-497D-A2C8-6143B54655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9f7987-d72c-4517-9067-339cdb157c25"/>
    <ds:schemaRef ds:uri="b7308f7f-e392-4099-b1f6-a4ca59cf6c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2867DD-84E6-4DB1-B4F0-BC74DA923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4480</TotalTime>
  <Words>5182</Words>
  <Application>Microsoft Office PowerPoint</Application>
  <PresentationFormat>Màn hình rộng</PresentationFormat>
  <Paragraphs>555</Paragraphs>
  <Slides>47</Slides>
  <Notes>37</Notes>
  <HiddenSlides>0</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47</vt:i4>
      </vt:variant>
    </vt:vector>
  </HeadingPairs>
  <TitlesOfParts>
    <vt:vector size="61" baseType="lpstr">
      <vt:lpstr>宋体</vt:lpstr>
      <vt:lpstr>Arial</vt:lpstr>
      <vt:lpstr>Arial</vt:lpstr>
      <vt:lpstr>Arial Unicode MS</vt:lpstr>
      <vt:lpstr>Cambria Math</vt:lpstr>
      <vt:lpstr>Garamond</vt:lpstr>
      <vt:lpstr>Symbol</vt:lpstr>
      <vt:lpstr>Tahoma</vt:lpstr>
      <vt:lpstr>Times</vt:lpstr>
      <vt:lpstr>Times New Roman</vt:lpstr>
      <vt:lpstr>Times-Roman</vt:lpstr>
      <vt:lpstr>Wingdings</vt:lpstr>
      <vt:lpstr>ヒラギノ角ゴ Pro W3</vt:lpstr>
      <vt:lpstr>2_Standarddesign</vt:lpstr>
      <vt:lpstr>  NT219- Cryptography    </vt:lpstr>
      <vt:lpstr>Textbooks and References</vt:lpstr>
      <vt:lpstr>Outline</vt:lpstr>
      <vt:lpstr>Motivations</vt:lpstr>
      <vt:lpstr>Motivations</vt:lpstr>
      <vt:lpstr>Motivations</vt:lpstr>
      <vt:lpstr>Digital Signature Properties</vt:lpstr>
      <vt:lpstr>Digital signature algorithms</vt:lpstr>
      <vt:lpstr>Outline</vt:lpstr>
      <vt:lpstr>ElGamal Digital Signature</vt:lpstr>
      <vt:lpstr>ElGamal Digital Signature</vt:lpstr>
      <vt:lpstr>Outline</vt:lpstr>
      <vt:lpstr>Schnorr Digital Signature</vt:lpstr>
      <vt:lpstr>Schnorr Digital Signature</vt:lpstr>
      <vt:lpstr>Outline</vt:lpstr>
      <vt:lpstr>N I S T Digital Signature Algorithm</vt:lpstr>
      <vt:lpstr>Two Approaches to Digital Signatures</vt:lpstr>
      <vt:lpstr>RSASSA Signatures</vt:lpstr>
      <vt:lpstr>RSASSA Signatures</vt:lpstr>
      <vt:lpstr>RSASSA-PKCS</vt:lpstr>
      <vt:lpstr>RSASSA-PSS Encoding</vt:lpstr>
      <vt:lpstr>R S ASSA-P S S verifying</vt:lpstr>
      <vt:lpstr>Outline</vt:lpstr>
      <vt:lpstr>The Digital Signature Algorithm (D S A)</vt:lpstr>
      <vt:lpstr>The Digital Signature Algorithm (D S A)</vt:lpstr>
      <vt:lpstr>The Digital Signature Algorithm (D S A)</vt:lpstr>
      <vt:lpstr>The Digital Signature Algorithm (D S A)</vt:lpstr>
      <vt:lpstr>Outline</vt:lpstr>
      <vt:lpstr>Elliptic Curve Digital Signature Algorithm (E C D S A)</vt:lpstr>
      <vt:lpstr>Elliptic Curve Digital Signature Algorithm (E C D S A)</vt:lpstr>
      <vt:lpstr>Elliptic Curve Digital Signature Algorithm (E C D S A)</vt:lpstr>
      <vt:lpstr>Outline</vt:lpstr>
      <vt:lpstr>Bản trình bày PowerPoint</vt:lpstr>
      <vt:lpstr>Bản trình bày PowerPoint</vt:lpstr>
      <vt:lpstr>X.509 digital certificate Formats</vt:lpstr>
      <vt:lpstr>Public Key Infrastructure (PKI)</vt:lpstr>
      <vt:lpstr>X.509 PKI (PKIX)</vt:lpstr>
      <vt:lpstr>PKIX Architecture </vt:lpstr>
      <vt:lpstr>Bản trình bày PowerPoint</vt:lpstr>
      <vt:lpstr>Bản trình bày PowerPoint</vt:lpstr>
      <vt:lpstr>Bản trình bày PowerPoint</vt:lpstr>
      <vt:lpstr>Attack terminology on digital signature</vt:lpstr>
      <vt:lpstr>Attack terminology on DS</vt:lpstr>
      <vt:lpstr>Attack terminology on DS</vt:lpstr>
      <vt:lpstr>Forgery attacks</vt:lpstr>
      <vt:lpstr>Digital Signature Requirements</vt:lpstr>
      <vt:lpstr>Direct Digital Signature</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Cao Cường</cp:lastModifiedBy>
  <cp:revision>924</cp:revision>
  <cp:lastPrinted>1999-07-26T11:07:16Z</cp:lastPrinted>
  <dcterms:created xsi:type="dcterms:W3CDTF">1999-06-21T09:15:32Z</dcterms:created>
  <dcterms:modified xsi:type="dcterms:W3CDTF">2024-06-27T12:07:22Z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ies>
</file>