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4"/>
  </p:sldMasterIdLst>
  <p:notesMasterIdLst>
    <p:notesMasterId r:id="rId53"/>
  </p:notesMasterIdLst>
  <p:handoutMasterIdLst>
    <p:handoutMasterId r:id="rId54"/>
  </p:handoutMasterIdLst>
  <p:sldIdLst>
    <p:sldId id="494" r:id="rId5"/>
    <p:sldId id="1460" r:id="rId6"/>
    <p:sldId id="507" r:id="rId7"/>
    <p:sldId id="1418" r:id="rId8"/>
    <p:sldId id="1404" r:id="rId9"/>
    <p:sldId id="1410" r:id="rId10"/>
    <p:sldId id="1427" r:id="rId11"/>
    <p:sldId id="1412" r:id="rId12"/>
    <p:sldId id="1424" r:id="rId13"/>
    <p:sldId id="1425" r:id="rId14"/>
    <p:sldId id="1459" r:id="rId15"/>
    <p:sldId id="665" r:id="rId16"/>
    <p:sldId id="1429" r:id="rId17"/>
    <p:sldId id="634" r:id="rId18"/>
    <p:sldId id="635" r:id="rId19"/>
    <p:sldId id="1430" r:id="rId20"/>
    <p:sldId id="1433" r:id="rId21"/>
    <p:sldId id="1461" r:id="rId22"/>
    <p:sldId id="1435" r:id="rId23"/>
    <p:sldId id="1455" r:id="rId24"/>
    <p:sldId id="1454" r:id="rId25"/>
    <p:sldId id="1439" r:id="rId26"/>
    <p:sldId id="1437" r:id="rId27"/>
    <p:sldId id="1438" r:id="rId28"/>
    <p:sldId id="1470" r:id="rId29"/>
    <p:sldId id="580" r:id="rId30"/>
    <p:sldId id="1450" r:id="rId31"/>
    <p:sldId id="1451" r:id="rId32"/>
    <p:sldId id="1436" r:id="rId33"/>
    <p:sldId id="1452" r:id="rId34"/>
    <p:sldId id="1456" r:id="rId35"/>
    <p:sldId id="1457" r:id="rId36"/>
    <p:sldId id="1431" r:id="rId37"/>
    <p:sldId id="1413" r:id="rId38"/>
    <p:sldId id="257" r:id="rId39"/>
    <p:sldId id="1414" r:id="rId40"/>
    <p:sldId id="261" r:id="rId41"/>
    <p:sldId id="1415" r:id="rId42"/>
    <p:sldId id="262" r:id="rId43"/>
    <p:sldId id="263" r:id="rId44"/>
    <p:sldId id="259" r:id="rId45"/>
    <p:sldId id="1422" r:id="rId46"/>
    <p:sldId id="1423" r:id="rId47"/>
    <p:sldId id="1462" r:id="rId48"/>
    <p:sldId id="1469" r:id="rId49"/>
    <p:sldId id="1420" r:id="rId50"/>
    <p:sldId id="1419" r:id="rId51"/>
    <p:sldId id="1421" r:id="rId52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0000"/>
    <a:srgbClr val="003366"/>
    <a:srgbClr val="339966"/>
    <a:srgbClr val="990000"/>
    <a:srgbClr val="006666"/>
    <a:srgbClr val="97FFE4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 autoAdjust="0"/>
    <p:restoredTop sz="84345" autoAdjust="0"/>
  </p:normalViewPr>
  <p:slideViewPr>
    <p:cSldViewPr>
      <p:cViewPr varScale="1">
        <p:scale>
          <a:sx n="75" d="100"/>
          <a:sy n="75" d="100"/>
        </p:scale>
        <p:origin x="854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4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24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inquery.com/bitcoin-cli/getblock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98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84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6B664B3A-EB11-4B91-B701-97FFA649FA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032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032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032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032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E566746-2FB9-40F9-9B0B-DEE3E85A3CF9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BD16E76B-4D08-4075-AA0E-6819129B3E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693738"/>
            <a:ext cx="6149975" cy="346075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C6DF0157-86B4-49A3-8EE4-02EAF6E3B8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/>
              <a:t>Giảm</a:t>
            </a:r>
            <a:r>
              <a:rPr lang="en-US" altLang="en-US" dirty="0"/>
              <a:t> </a:t>
            </a:r>
            <a:r>
              <a:rPr lang="en-US" altLang="en-US" dirty="0" err="1"/>
              <a:t>minh</a:t>
            </a:r>
            <a:r>
              <a:rPr lang="en-US" altLang="en-US" dirty="0"/>
              <a:t> </a:t>
            </a:r>
            <a:r>
              <a:rPr lang="en-US" altLang="en-US" dirty="0" err="1"/>
              <a:t>chứng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trữ</a:t>
            </a:r>
            <a:r>
              <a:rPr lang="en-US" altLang="en-US" dirty="0"/>
              <a:t> </a:t>
            </a:r>
            <a:r>
              <a:rPr lang="en-US" altLang="en-US" dirty="0" err="1"/>
              <a:t>nhưng</a:t>
            </a:r>
            <a:r>
              <a:rPr lang="en-US" altLang="en-US" dirty="0"/>
              <a:t> tang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tra</a:t>
            </a:r>
            <a:endParaRPr lang="en-US" altLang="en-US" dirty="0"/>
          </a:p>
          <a:p>
            <a:r>
              <a:rPr lang="en-US" altLang="en-US" dirty="0" err="1"/>
              <a:t>Cây</a:t>
            </a:r>
            <a:r>
              <a:rPr lang="en-US" altLang="en-US" dirty="0"/>
              <a:t> </a:t>
            </a:r>
            <a:r>
              <a:rPr lang="en-US" altLang="en-US" dirty="0" err="1"/>
              <a:t>vừa</a:t>
            </a:r>
            <a:r>
              <a:rPr lang="en-US" altLang="en-US" dirty="0"/>
              <a:t> </a:t>
            </a:r>
            <a:r>
              <a:rPr lang="en-US" altLang="en-US" dirty="0" err="1"/>
              <a:t>phải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4332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C2A61D24-2180-437E-A6FB-4206944E58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032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032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032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032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6388616-7497-4067-BA5E-3AD55E7AE238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39B4C9F0-D15F-46FE-AAF7-2053CC668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693738"/>
            <a:ext cx="6149975" cy="3460750"/>
          </a:xfrm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9C9F02E-2A8F-4DCC-92CF-F05F7BD92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909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06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5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92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08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40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35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45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46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30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330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72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https://www.blockchain.com/explorer/blocks/btc/406322</a:t>
            </a: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https://chainquery.com/bitcoin-cli/getblock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Identify-based public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633280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3350" y="523875"/>
            <a:ext cx="4522788" cy="25447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 DSA is based on the difficulty of computing discrete logarithms (see Chapter 2)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is based on schemes originally presented by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Elgamal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[ELGA85] and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Schnorr</a:t>
            </a:r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[SCHN91].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13.3 summarizes the algorithm.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There are three parameters that are public and can be common to a group of users. An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-bit prime number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chosen. Next, a prime number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selected with a length between 512 and 1024 bits such that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divides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- 1). Finally,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chosen to be of the form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</a:t>
            </a:r>
            <a:r>
              <a:rPr lang="en-US" sz="1200" i="1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-1)/</a:t>
            </a:r>
            <a:r>
              <a:rPr lang="en-US" sz="1200" i="1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where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an integer between 1 and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 with the restriction that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must be greater than 1. Thus, the global public-key components of DSA are the same as in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Schnorr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sig- nature scheme. 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With these parameters in hand, each user selects a private key and generates a public key. The private key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must be a number from 1 to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 and should be chosen randomly 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pseudorandomly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public key is calculated from the private key as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=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</a:t>
            </a:r>
            <a:r>
              <a:rPr lang="en-US" sz="1200" i="1" kern="1200" baseline="300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calculation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given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relatively straight- forward. However, given the public key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it is believed to be computationally infeasible to determine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which is the discrete logarithm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the base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mod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(see Chapter 2). </a:t>
            </a:r>
            <a:endParaRPr lang="en-US" dirty="0"/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signature of a message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consists of the pair of numbers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which are functions of the public key components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p, q, 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the user’s private key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the hash code of the message H(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and an additional integer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should be generated randomly 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pseudorandomly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be unique for each signing. 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′, 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′ be the received versions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respectively. Verification is performed using the formulas shown in Figure 13.3. The receiver generates a quantity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is a function of the public key components, the sender’s public key, the hash code of the incoming message, and the received versions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If this quantity matches the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component of the signature, then the signature is validated.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9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163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ở </a:t>
            </a:r>
            <a:r>
              <a:rPr lang="en-US" dirty="0" err="1"/>
              <a:t>dạng</a:t>
            </a:r>
            <a:r>
              <a:rPr lang="en-US" dirty="0"/>
              <a:t> Base58 (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Base64)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248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public key </a:t>
            </a:r>
            <a:r>
              <a:rPr lang="en-US" dirty="0" err="1"/>
              <a:t>đúng</a:t>
            </a:r>
            <a:r>
              <a:rPr lang="en-US" dirty="0"/>
              <a:t> hay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2 </a:t>
            </a:r>
            <a:r>
              <a:rPr lang="en-US" dirty="0" err="1"/>
              <a:t>làn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88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14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transaction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database)</a:t>
            </a:r>
          </a:p>
          <a:p>
            <a:pPr marL="171450" indent="-171450">
              <a:buFontTx/>
              <a:buChar char="-"/>
            </a:pPr>
            <a:r>
              <a:rPr lang="en-US" dirty="0"/>
              <a:t>Khi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valid </a:t>
            </a:r>
            <a:r>
              <a:rPr lang="en-US" dirty="0" err="1"/>
              <a:t>được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3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33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80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46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124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873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72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292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350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921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41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89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86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4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thuộc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0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15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0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44625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44625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userDrawn="1">
  <p:cSld name="BASIC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71420" y="126696"/>
            <a:ext cx="11129236" cy="654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07368" y="1050000"/>
            <a:ext cx="11377264" cy="525932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304815" lvl="0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Light"/>
              </a:defRPr>
            </a:lvl1pPr>
            <a:lvl2pPr marL="609630" lvl="1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914446" lvl="2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219261" lvl="3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1524076" lvl="4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1828891" lvl="5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2133707" lvl="6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2438522" lvl="7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2743337" lvl="8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59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116633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116558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-99392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78" y="44625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1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06072" y="96290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76123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text styles</a:t>
            </a:r>
          </a:p>
          <a:p>
            <a:pPr lvl="1"/>
            <a:r>
              <a:rPr lang="de-DE" altLang="en-US" dirty="0"/>
              <a:t>Second level</a:t>
            </a:r>
          </a:p>
          <a:p>
            <a:pPr lvl="2"/>
            <a:r>
              <a:rPr lang="de-DE" altLang="en-US" dirty="0"/>
              <a:t>Third level</a:t>
            </a:r>
          </a:p>
          <a:p>
            <a:pPr lvl="3"/>
            <a:r>
              <a:rPr lang="de-DE" altLang="en-US" dirty="0"/>
              <a:t>Fourth level</a:t>
            </a:r>
          </a:p>
          <a:p>
            <a:pPr lvl="4"/>
            <a:r>
              <a:rPr lang="de-DE" altLang="en-US" dirty="0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10681" y="919516"/>
            <a:ext cx="11881319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>
                <a:latin typeface="Arial" panose="020B0604020202020204" pitchFamily="34" charset="0"/>
              </a:rPr>
              <a:t>Week 14: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505440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6-2023</a:t>
            </a:r>
            <a:endParaRPr 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4"/>
                </a:solidFill>
              </a:rPr>
              <a:t>NT219</a:t>
            </a:r>
            <a:r>
              <a:rPr lang="en-US"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Cryptography</a:t>
            </a:r>
            <a:endParaRPr lang="en-US" sz="1600" b="1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7329" y="59162"/>
            <a:ext cx="1300549" cy="79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bitcoin.it/w/images/en/e/e1/TxBinaryMap.p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inquery.com/bitcoin-cli/getblock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190.png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hyperlink" Target="https://ars.els-cdn.com/content/image/1-s2.0-S0040162520312890-gr9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6052" y="59002"/>
            <a:ext cx="6984775" cy="792162"/>
          </a:xfrm>
        </p:spPr>
        <p:txBody>
          <a:bodyPr/>
          <a:lstStyle/>
          <a:p>
            <a:pPr algn="ctr"/>
            <a:br>
              <a:rPr lang="en-US"/>
            </a:br>
            <a:r>
              <a:rPr lang="en-US"/>
              <a:t>NT219 - </a:t>
            </a:r>
            <a:r>
              <a:rPr lang="en-US" dirty="0"/>
              <a:t>Cryptography  	</a:t>
            </a:r>
            <a:br>
              <a:rPr lang="en-US" dirty="0"/>
            </a:br>
            <a:endParaRPr lang="en-GB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744" y="2906149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 dirty="0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 dirty="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544" y="983473"/>
            <a:ext cx="8676025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600" kern="0"/>
              <a:t>Week 14</a:t>
            </a:r>
            <a:r>
              <a:rPr lang="en-GB" altLang="en-US" sz="3600" kern="0"/>
              <a:t>: Cryptography Applications (P2)</a:t>
            </a:r>
            <a:endParaRPr lang="de-DE" altLang="en-US" sz="3600" kern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3647729" y="2655658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59E19B-471E-44B8-A668-D3053DB18B16}"/>
              </a:ext>
            </a:extLst>
          </p:cNvPr>
          <p:cNvSpPr/>
          <p:nvPr/>
        </p:nvSpPr>
        <p:spPr>
          <a:xfrm>
            <a:off x="1343472" y="188640"/>
            <a:ext cx="53014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/>
              <a:t>Fault-tolerant mechanism</a:t>
            </a:r>
            <a:endParaRPr lang="en-US" sz="3600" b="1">
              <a:solidFill>
                <a:schemeClr val="accent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8BA0EE-1271-46C1-98BD-DBEDCDEFF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67" y="971594"/>
            <a:ext cx="10801200" cy="49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19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488" y="44549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416" y="908720"/>
            <a:ext cx="10801200" cy="540060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/>
              <a:t>Network secure protocols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 Authentication;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 Key agreemen;</a:t>
            </a:r>
            <a:endParaRPr lang="en-US" dirty="0"/>
          </a:p>
          <a:p>
            <a:pPr lvl="1" eaLnBrk="1" hangingPunct="1">
              <a:spcBef>
                <a:spcPct val="25000"/>
              </a:spcBef>
            </a:pPr>
            <a:r>
              <a:rPr lang="en-US"/>
              <a:t> IPSec</a:t>
            </a:r>
            <a:r>
              <a:rPr lang="en-US" dirty="0"/>
              <a:t>; SSL/TLS; SSH</a:t>
            </a:r>
            <a:r>
              <a:rPr lang="en-US"/>
              <a:t>; Kerberos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Blockchain network security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Motivation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Database structure;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Secure Transactions and consensus mechanism;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Network architecture;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Applications</a:t>
            </a:r>
            <a:endParaRPr lang="en-US" dirty="0"/>
          </a:p>
          <a:p>
            <a:pPr eaLnBrk="1" hangingPunct="1">
              <a:spcBef>
                <a:spcPct val="25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96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A41F5665-A2A5-43DF-9115-6645EFDB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2" y="88157"/>
            <a:ext cx="9793088" cy="792163"/>
          </a:xfrm>
        </p:spPr>
        <p:txBody>
          <a:bodyPr/>
          <a:lstStyle/>
          <a:p>
            <a:r>
              <a:rPr lang="en-US" altLang="en-US"/>
              <a:t>Immutable database (Integrity)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35B660C1-EFD0-4C29-8C58-E6A631B2B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3248515"/>
            <a:ext cx="11449272" cy="33111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800" b="1" dirty="0"/>
              <a:t>Common methods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Signature-based</a:t>
            </a:r>
            <a:r>
              <a:rPr lang="en-US" altLang="en-US" dirty="0"/>
              <a:t>: authenticate the related parties, and verify the integrity (original);  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Hash-based</a:t>
            </a:r>
            <a:r>
              <a:rPr lang="en-US" altLang="en-US" dirty="0"/>
              <a:t>:  Immutable storage</a:t>
            </a:r>
          </a:p>
          <a:p>
            <a:pPr lvl="2"/>
            <a:r>
              <a:rPr lang="en-US" altLang="en-US" dirty="0"/>
              <a:t>Hash trees</a:t>
            </a:r>
          </a:p>
          <a:p>
            <a:pPr lvl="2"/>
            <a:r>
              <a:rPr lang="en-US" altLang="en-US" dirty="0"/>
              <a:t>Hash chains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57E162-3451-443C-8C4F-95E0F0DE4B89}"/>
              </a:ext>
            </a:extLst>
          </p:cNvPr>
          <p:cNvSpPr/>
          <p:nvPr/>
        </p:nvSpPr>
        <p:spPr>
          <a:xfrm>
            <a:off x="1063081" y="955271"/>
            <a:ext cx="47525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User’s record: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Owner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2"/>
                </a:solidFill>
              </a:rPr>
              <a:t>account balance,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transaction records</a:t>
            </a:r>
            <a:r>
              <a:rPr lang="en-US"/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…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E837817-E726-48F1-970C-9BA8F1FDF5F9}"/>
              </a:ext>
            </a:extLst>
          </p:cNvPr>
          <p:cNvSpPr/>
          <p:nvPr/>
        </p:nvSpPr>
        <p:spPr bwMode="auto">
          <a:xfrm>
            <a:off x="5011270" y="2386852"/>
            <a:ext cx="689031" cy="25222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DCB63A-F463-4064-AB9D-BBF67E4CB969}"/>
              </a:ext>
            </a:extLst>
          </p:cNvPr>
          <p:cNvSpPr txBox="1"/>
          <p:nvPr/>
        </p:nvSpPr>
        <p:spPr>
          <a:xfrm>
            <a:off x="5815609" y="1820464"/>
            <a:ext cx="5897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need authenticate and secure storage (integrity, immutability)</a:t>
            </a:r>
          </a:p>
        </p:txBody>
      </p:sp>
    </p:spTree>
    <p:extLst>
      <p:ext uri="{BB962C8B-B14F-4D97-AF65-F5344CB8AC3E}">
        <p14:creationId xmlns:p14="http://schemas.microsoft.com/office/powerpoint/2010/main" val="973119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343472" y="121341"/>
            <a:ext cx="6391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/>
              <a:t>Immutable database (Integrity)</a:t>
            </a:r>
            <a:endParaRPr lang="en-US" sz="3600" b="1">
              <a:solidFill>
                <a:schemeClr val="accent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B7C173-EA73-481B-B02C-4987F5976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376772"/>
            <a:ext cx="5676900" cy="41044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AD207C-6D4F-44C3-9742-613F94D033EA}"/>
              </a:ext>
            </a:extLst>
          </p:cNvPr>
          <p:cNvSpPr/>
          <p:nvPr/>
        </p:nvSpPr>
        <p:spPr>
          <a:xfrm>
            <a:off x="6960096" y="4096233"/>
            <a:ext cx="5057980" cy="95410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en-US"/>
              <a:t>Hashchain + Merkle hash tree</a:t>
            </a:r>
          </a:p>
          <a:p>
            <a:pPr lvl="1"/>
            <a:r>
              <a:rPr lang="en-US" altLang="en-US"/>
              <a:t>= blockchain</a:t>
            </a:r>
            <a:endParaRPr lang="en-US" altLang="en-US" dirty="0"/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B3427C8B-371F-4284-8C36-C3C94E5478C5}"/>
              </a:ext>
            </a:extLst>
          </p:cNvPr>
          <p:cNvSpPr/>
          <p:nvPr/>
        </p:nvSpPr>
        <p:spPr bwMode="auto">
          <a:xfrm>
            <a:off x="5964518" y="3212976"/>
            <a:ext cx="851562" cy="1368152"/>
          </a:xfrm>
          <a:prstGeom prst="curvedRightArrow">
            <a:avLst>
              <a:gd name="adj1" fmla="val 25000"/>
              <a:gd name="adj2" fmla="val 50000"/>
              <a:gd name="adj3" fmla="val 398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69C99-D2EC-4B28-AA34-CC31BD530182}"/>
              </a:ext>
            </a:extLst>
          </p:cNvPr>
          <p:cNvSpPr/>
          <p:nvPr/>
        </p:nvSpPr>
        <p:spPr>
          <a:xfrm>
            <a:off x="6207011" y="1196752"/>
            <a:ext cx="56769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/>
              <a:t>How to ?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/>
              <a:t>Verifying new events/transations (data authentication, other security features)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>
                <a:solidFill>
                  <a:schemeClr val="accent2"/>
                </a:solidFill>
              </a:rPr>
              <a:t>Securely storage, </a:t>
            </a:r>
            <a:r>
              <a:rPr lang="en-US" sz="2600"/>
              <a:t>verify, synchonize new events (all nodes): immutability, transability, </a:t>
            </a:r>
          </a:p>
        </p:txBody>
      </p:sp>
    </p:spTree>
    <p:extLst>
      <p:ext uri="{BB962C8B-B14F-4D97-AF65-F5344CB8AC3E}">
        <p14:creationId xmlns:p14="http://schemas.microsoft.com/office/powerpoint/2010/main" val="382577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12691F7-B8FC-4B86-B499-BA2106729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7356" y="53179"/>
            <a:ext cx="7344816" cy="792163"/>
          </a:xfrm>
        </p:spPr>
        <p:txBody>
          <a:bodyPr/>
          <a:lstStyle/>
          <a:p>
            <a:pPr eaLnBrk="1" hangingPunct="1"/>
            <a:r>
              <a:rPr lang="en-US" altLang="en-US"/>
              <a:t>Immutable database (Integrity)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C418CAF-3C5E-49A1-A6B4-F57D77F7B2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4099" y="976314"/>
            <a:ext cx="7554109" cy="792164"/>
          </a:xfrm>
        </p:spPr>
        <p:txBody>
          <a:bodyPr/>
          <a:lstStyle/>
          <a:p>
            <a:pPr eaLnBrk="1" hangingPunct="1"/>
            <a:r>
              <a:rPr lang="en-US" altLang="en-US" dirty="0"/>
              <a:t>Merkle hash tree</a:t>
            </a:r>
          </a:p>
        </p:txBody>
      </p:sp>
      <p:graphicFrame>
        <p:nvGraphicFramePr>
          <p:cNvPr id="31748" name="Object 4">
            <a:extLst>
              <a:ext uri="{FF2B5EF4-FFF2-40B4-BE49-F238E27FC236}">
                <a16:creationId xmlns:a16="http://schemas.microsoft.com/office/drawing/2014/main" id="{DB8B06A2-A1E3-4E1E-9513-DC66DF994E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108847"/>
              </p:ext>
            </p:extLst>
          </p:nvPr>
        </p:nvGraphicFramePr>
        <p:xfrm>
          <a:off x="532044" y="1606979"/>
          <a:ext cx="9810074" cy="3961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953400" imgH="3467160" progId="Paint.Picture">
                  <p:embed/>
                </p:oleObj>
              </mc:Choice>
              <mc:Fallback>
                <p:oleObj name="Bitmap Image" r:id="rId3" imgW="6953400" imgH="3467160" progId="Paint.Picture">
                  <p:embed/>
                  <p:pic>
                    <p:nvPicPr>
                      <p:cNvPr id="31748" name="Object 4">
                        <a:extLst>
                          <a:ext uri="{FF2B5EF4-FFF2-40B4-BE49-F238E27FC236}">
                            <a16:creationId xmlns:a16="http://schemas.microsoft.com/office/drawing/2014/main" id="{DB8B06A2-A1E3-4E1E-9513-DC66DF994E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32044" y="1606979"/>
                        <a:ext cx="9810074" cy="3961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Line 5">
            <a:extLst>
              <a:ext uri="{FF2B5EF4-FFF2-40B4-BE49-F238E27FC236}">
                <a16:creationId xmlns:a16="http://schemas.microsoft.com/office/drawing/2014/main" id="{924910D1-7B3A-436B-8FFB-A88D6F9A5C27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2063552" y="4077073"/>
            <a:ext cx="648070" cy="720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B96C39BD-4D60-4FBD-A4E3-184F9A6F8100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169894" y="5406947"/>
            <a:ext cx="57663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>
                <a:latin typeface="Times" panose="02020603050405020304" pitchFamily="18" charset="0"/>
                <a:cs typeface="Times" panose="02020603050405020304" pitchFamily="18" charset="0"/>
              </a:rPr>
              <a:t>“||” denote the string concatenation;</a:t>
            </a:r>
            <a:endParaRPr lang="en-US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B75FF6EC-D7FD-4407-8002-0D721AC15FC0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173486" y="5900971"/>
            <a:ext cx="733886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imes" panose="02020603050405020304" pitchFamily="18" charset="0"/>
                <a:cs typeface="Times" panose="02020603050405020304" pitchFamily="18" charset="0"/>
              </a:rPr>
              <a:t>Can be stored with tree-like structure : index, xml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187FCE-D229-4CF1-913C-AC0929756622}"/>
              </a:ext>
            </a:extLst>
          </p:cNvPr>
          <p:cNvSpPr/>
          <p:nvPr/>
        </p:nvSpPr>
        <p:spPr>
          <a:xfrm>
            <a:off x="-50641" y="3993184"/>
            <a:ext cx="23727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cs typeface="Times" panose="02020603050405020304" pitchFamily="18" charset="0"/>
              </a:rPr>
              <a:t> </a:t>
            </a:r>
            <a:r>
              <a:rPr lang="en-US" altLang="en-US" sz="2400">
                <a:cs typeface="Times" panose="02020603050405020304" pitchFamily="18" charset="0"/>
              </a:rPr>
              <a:t>H(H(x1)||H(x2)) </a:t>
            </a: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538190-2522-4258-BD6A-E2DDC8ECF1A6}"/>
              </a:ext>
            </a:extLst>
          </p:cNvPr>
          <p:cNvSpPr/>
          <p:nvPr/>
        </p:nvSpPr>
        <p:spPr bwMode="auto">
          <a:xfrm>
            <a:off x="4778161" y="2151190"/>
            <a:ext cx="1317840" cy="891012"/>
          </a:xfrm>
          <a:prstGeom prst="ellipse">
            <a:avLst/>
          </a:prstGeom>
          <a:noFill/>
          <a:ln w="38100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rgbClr val="33CC33"/>
              </a:solidFill>
              <a:effectLst/>
              <a:latin typeface="Times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3AC40-745B-45F7-A37C-E601A596DA07}"/>
              </a:ext>
            </a:extLst>
          </p:cNvPr>
          <p:cNvSpPr txBox="1"/>
          <p:nvPr/>
        </p:nvSpPr>
        <p:spPr>
          <a:xfrm>
            <a:off x="8786901" y="4936578"/>
            <a:ext cx="3405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Protect many leafs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63D9F0-8FEA-453C-8032-46360DAB1532}"/>
                  </a:ext>
                </a:extLst>
              </p:cNvPr>
              <p:cNvSpPr txBox="1"/>
              <p:nvPr/>
            </p:nvSpPr>
            <p:spPr>
              <a:xfrm>
                <a:off x="4979864" y="1312638"/>
                <a:ext cx="3329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Protect one root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63D9F0-8FEA-453C-8032-46360DAB1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864" y="1312638"/>
                <a:ext cx="3329758" cy="523220"/>
              </a:xfrm>
              <a:prstGeom prst="rect">
                <a:avLst/>
              </a:prstGeom>
              <a:blipFill>
                <a:blip r:embed="rId6"/>
                <a:stretch>
                  <a:fillRect t="-11628" r="-2564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64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>
                <a16:creationId xmlns:a16="http://schemas.microsoft.com/office/drawing/2014/main" id="{8E668E4C-7E0F-43F7-A961-7EC5AFF74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5441" y="928598"/>
            <a:ext cx="9433048" cy="5318017"/>
          </a:xfrm>
        </p:spPr>
        <p:txBody>
          <a:bodyPr/>
          <a:lstStyle/>
          <a:p>
            <a:pPr eaLnBrk="1" hangingPunct="1"/>
            <a:r>
              <a:rPr lang="en-US" altLang="en-US" dirty="0"/>
              <a:t>Hash chains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C3776A-F2EE-4028-AA39-4A13CBC17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76474"/>
            <a:ext cx="7344816" cy="792163"/>
          </a:xfrm>
        </p:spPr>
        <p:txBody>
          <a:bodyPr/>
          <a:lstStyle/>
          <a:p>
            <a:pPr eaLnBrk="1" hangingPunct="1"/>
            <a:r>
              <a:rPr lang="en-US" altLang="en-US"/>
              <a:t>Immutable database (Integrity)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0BB25-ADA9-4F61-91A2-4F2DA1523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1484784"/>
            <a:ext cx="9037965" cy="50053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15DA8E-26D9-45C8-BBB0-0325BFD786FA}"/>
              </a:ext>
            </a:extLst>
          </p:cNvPr>
          <p:cNvSpPr txBox="1"/>
          <p:nvPr/>
        </p:nvSpPr>
        <p:spPr>
          <a:xfrm>
            <a:off x="3071664" y="4005064"/>
            <a:ext cx="7416825" cy="1368152"/>
          </a:xfrm>
          <a:prstGeom prst="rect">
            <a:avLst/>
          </a:prstGeom>
          <a:noFill/>
          <a:ln w="38100">
            <a:solidFill>
              <a:srgbClr val="33CC33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6EE906-B21E-446F-B80A-93917564BAD2}"/>
                  </a:ext>
                </a:extLst>
              </p:cNvPr>
              <p:cNvSpPr txBox="1"/>
              <p:nvPr/>
            </p:nvSpPr>
            <p:spPr>
              <a:xfrm>
                <a:off x="6356717" y="4807053"/>
                <a:ext cx="4131772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/>
                  <a:t>Protect many records: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6EE906-B21E-446F-B80A-93917564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717" y="4807053"/>
                <a:ext cx="4131772" cy="557910"/>
              </a:xfrm>
              <a:prstGeom prst="rect">
                <a:avLst/>
              </a:prstGeom>
              <a:blipFill>
                <a:blip r:embed="rId4"/>
                <a:stretch>
                  <a:fillRect l="-2655" t="-12088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A9D1AE-EEE5-4B6C-9043-A93A7A29C7B1}"/>
                  </a:ext>
                </a:extLst>
              </p:cNvPr>
              <p:cNvSpPr txBox="1"/>
              <p:nvPr/>
            </p:nvSpPr>
            <p:spPr>
              <a:xfrm>
                <a:off x="2207568" y="2179192"/>
                <a:ext cx="5338577" cy="565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/>
                  <a:t>Protect two hash digests: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A9D1AE-EEE5-4B6C-9043-A93A7A29C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2179192"/>
                <a:ext cx="5338577" cy="565732"/>
              </a:xfrm>
              <a:prstGeom prst="rect">
                <a:avLst/>
              </a:prstGeom>
              <a:blipFill>
                <a:blip r:embed="rId5"/>
                <a:stretch>
                  <a:fillRect l="-2055" t="-10753" b="-21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190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DE1F4F-636C-4C76-B930-18C7EAD3E243}"/>
              </a:ext>
            </a:extLst>
          </p:cNvPr>
          <p:cNvSpPr/>
          <p:nvPr/>
        </p:nvSpPr>
        <p:spPr>
          <a:xfrm>
            <a:off x="983432" y="106482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en-US" sz="3600" b="1">
                <a:solidFill>
                  <a:schemeClr val="tx2"/>
                </a:solidFill>
              </a:rPr>
              <a:t>Bitcoin database: a case study </a:t>
            </a:r>
            <a:endParaRPr lang="en-US" altLang="en-US" sz="3600" b="1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EA832-E7F8-4F19-8887-23A8BE739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98" y="1098058"/>
            <a:ext cx="8796786" cy="35309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60B181E-63EE-4EA4-8D48-6492DCDC74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333085"/>
              </p:ext>
            </p:extLst>
          </p:nvPr>
        </p:nvGraphicFramePr>
        <p:xfrm>
          <a:off x="127643" y="4628995"/>
          <a:ext cx="6845713" cy="1867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6954221" imgH="3467584" progId="Paint.Picture">
                  <p:embed/>
                </p:oleObj>
              </mc:Choice>
              <mc:Fallback>
                <p:oleObj name="Bitmap Image" r:id="rId4" imgW="6954221" imgH="3467584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60B181E-63EE-4EA4-8D48-6492DCDC74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27643" y="4628995"/>
                        <a:ext cx="6845713" cy="1867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BC65F0-3C43-4E54-90AD-66F672B6123B}"/>
              </a:ext>
            </a:extLst>
          </p:cNvPr>
          <p:cNvCxnSpPr>
            <a:cxnSpLocks/>
          </p:cNvCxnSpPr>
          <p:nvPr/>
        </p:nvCxnSpPr>
        <p:spPr bwMode="auto">
          <a:xfrm>
            <a:off x="2639616" y="3429000"/>
            <a:ext cx="82089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67305C0-7F1F-4651-B0AE-AF82C58190C0}"/>
              </a:ext>
            </a:extLst>
          </p:cNvPr>
          <p:cNvSpPr txBox="1"/>
          <p:nvPr/>
        </p:nvSpPr>
        <p:spPr>
          <a:xfrm>
            <a:off x="10950283" y="3573016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59EC3C7-7D5B-4DB5-ADF8-FE4F20BD199F}"/>
              </a:ext>
            </a:extLst>
          </p:cNvPr>
          <p:cNvSpPr/>
          <p:nvPr/>
        </p:nvSpPr>
        <p:spPr bwMode="auto">
          <a:xfrm>
            <a:off x="10711423" y="3437852"/>
            <a:ext cx="216024" cy="1084281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B32A20-B4A0-4335-8ED0-500562462A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9413" y="4628995"/>
            <a:ext cx="5301124" cy="1581532"/>
          </a:xfrm>
          <a:prstGeom prst="rect">
            <a:avLst/>
          </a:prstGeom>
        </p:spPr>
      </p:pic>
      <p:sp>
        <p:nvSpPr>
          <p:cNvPr id="24" name="Arrow: Curved Left 23">
            <a:extLst>
              <a:ext uri="{FF2B5EF4-FFF2-40B4-BE49-F238E27FC236}">
                <a16:creationId xmlns:a16="http://schemas.microsoft.com/office/drawing/2014/main" id="{B3C4A61D-3161-8FD9-7399-C0C738AD3461}"/>
              </a:ext>
            </a:extLst>
          </p:cNvPr>
          <p:cNvSpPr/>
          <p:nvPr/>
        </p:nvSpPr>
        <p:spPr bwMode="auto">
          <a:xfrm>
            <a:off x="11064553" y="2564904"/>
            <a:ext cx="703426" cy="2227961"/>
          </a:xfrm>
          <a:prstGeom prst="curvedLeftArrow">
            <a:avLst>
              <a:gd name="adj1" fmla="val 21566"/>
              <a:gd name="adj2" fmla="val 55348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F3C3C56E-5C44-08CF-34FE-E7536BB05E1A}"/>
              </a:ext>
            </a:extLst>
          </p:cNvPr>
          <p:cNvSpPr/>
          <p:nvPr/>
        </p:nvSpPr>
        <p:spPr bwMode="auto">
          <a:xfrm>
            <a:off x="3678676" y="3217263"/>
            <a:ext cx="703426" cy="1867921"/>
          </a:xfrm>
          <a:prstGeom prst="curvedLeftArrow">
            <a:avLst>
              <a:gd name="adj1" fmla="val 21566"/>
              <a:gd name="adj2" fmla="val 55348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728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DE1F4F-636C-4C76-B930-18C7EAD3E243}"/>
              </a:ext>
            </a:extLst>
          </p:cNvPr>
          <p:cNvSpPr/>
          <p:nvPr/>
        </p:nvSpPr>
        <p:spPr>
          <a:xfrm>
            <a:off x="1055440" y="176632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en-US" sz="3600" b="1">
                <a:solidFill>
                  <a:schemeClr val="tx2"/>
                </a:solidFill>
              </a:rPr>
              <a:t>Bitcoin database: a case study </a:t>
            </a:r>
            <a:endParaRPr lang="en-US" altLang="en-US" sz="3600" b="1" dirty="0">
              <a:solidFill>
                <a:schemeClr val="tx2"/>
              </a:solidFill>
            </a:endParaRPr>
          </a:p>
        </p:txBody>
      </p:sp>
      <p:pic>
        <p:nvPicPr>
          <p:cNvPr id="24578" name="Picture 2" descr="https://upload.wikimedia.org/wikipedia/commons/7/7a/Bitcoin_Block_Data.png">
            <a:extLst>
              <a:ext uri="{FF2B5EF4-FFF2-40B4-BE49-F238E27FC236}">
                <a16:creationId xmlns:a16="http://schemas.microsoft.com/office/drawing/2014/main" id="{F3C6BA64-7C5C-467E-85B0-3639D7245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56006"/>
            <a:ext cx="114300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BA47CE-0ABC-4EC2-8F4C-0B59630FAD5B}"/>
              </a:ext>
            </a:extLst>
          </p:cNvPr>
          <p:cNvSpPr/>
          <p:nvPr/>
        </p:nvSpPr>
        <p:spPr>
          <a:xfrm>
            <a:off x="767408" y="1048494"/>
            <a:ext cx="5235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/>
              <a:t>Why is the database immutable?</a:t>
            </a:r>
            <a:endParaRPr lang="en-US" b="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DD1E75-FE7F-4063-B005-D7C7C454287C}"/>
              </a:ext>
            </a:extLst>
          </p:cNvPr>
          <p:cNvSpPr/>
          <p:nvPr/>
        </p:nvSpPr>
        <p:spPr bwMode="auto">
          <a:xfrm>
            <a:off x="2927648" y="5589240"/>
            <a:ext cx="1512168" cy="7920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D09DD6-A586-435E-B45B-8D12B296B187}"/>
              </a:ext>
            </a:extLst>
          </p:cNvPr>
          <p:cNvCxnSpPr>
            <a:cxnSpLocks/>
          </p:cNvCxnSpPr>
          <p:nvPr/>
        </p:nvCxnSpPr>
        <p:spPr bwMode="auto">
          <a:xfrm>
            <a:off x="0" y="5589240"/>
            <a:ext cx="120726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65B7D7-7D3D-45A4-8C9A-1A39720A9124}"/>
              </a:ext>
            </a:extLst>
          </p:cNvPr>
          <p:cNvSpPr txBox="1"/>
          <p:nvPr/>
        </p:nvSpPr>
        <p:spPr>
          <a:xfrm>
            <a:off x="9408368" y="5814772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0830EC-F1FF-40F0-95C8-6B6A32AA60CA}"/>
              </a:ext>
            </a:extLst>
          </p:cNvPr>
          <p:cNvCxnSpPr>
            <a:cxnSpLocks/>
          </p:cNvCxnSpPr>
          <p:nvPr/>
        </p:nvCxnSpPr>
        <p:spPr bwMode="auto">
          <a:xfrm>
            <a:off x="0" y="4030768"/>
            <a:ext cx="120726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53A462-033D-416B-AF6D-9A718A38D176}"/>
              </a:ext>
            </a:extLst>
          </p:cNvPr>
          <p:cNvSpPr txBox="1"/>
          <p:nvPr/>
        </p:nvSpPr>
        <p:spPr>
          <a:xfrm>
            <a:off x="9408368" y="1220021"/>
            <a:ext cx="1220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Header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2FC498-3C85-47B9-8078-5F9030194912}"/>
              </a:ext>
            </a:extLst>
          </p:cNvPr>
          <p:cNvSpPr/>
          <p:nvPr/>
        </p:nvSpPr>
        <p:spPr bwMode="auto">
          <a:xfrm>
            <a:off x="4586283" y="3013149"/>
            <a:ext cx="1512168" cy="7920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CDD1E75-FE7F-4063-B005-D7C7C454287C}"/>
              </a:ext>
            </a:extLst>
          </p:cNvPr>
          <p:cNvSpPr/>
          <p:nvPr/>
        </p:nvSpPr>
        <p:spPr bwMode="auto">
          <a:xfrm>
            <a:off x="2927648" y="4710480"/>
            <a:ext cx="1512168" cy="7920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DD1E75-FE7F-4063-B005-D7C7C454287C}"/>
              </a:ext>
            </a:extLst>
          </p:cNvPr>
          <p:cNvSpPr/>
          <p:nvPr/>
        </p:nvSpPr>
        <p:spPr bwMode="auto">
          <a:xfrm>
            <a:off x="3683732" y="3873104"/>
            <a:ext cx="1512168" cy="7920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DD1E75-FE7F-4063-B005-D7C7C454287C}"/>
              </a:ext>
            </a:extLst>
          </p:cNvPr>
          <p:cNvSpPr/>
          <p:nvPr/>
        </p:nvSpPr>
        <p:spPr bwMode="auto">
          <a:xfrm>
            <a:off x="8506303" y="2271245"/>
            <a:ext cx="1512168" cy="7920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3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488" y="44549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416" y="908720"/>
            <a:ext cx="10801200" cy="540060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dirty="0"/>
              <a:t>Network secure protocols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dirty="0"/>
              <a:t> Authentication;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dirty="0"/>
              <a:t> Key agreement;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dirty="0"/>
              <a:t> IPSec; SSL/TLS; SSH; Kerberos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/>
              <a:t>Blockchain network security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dirty="0"/>
              <a:t>Motivation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dirty="0"/>
              <a:t>Database structure;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dirty="0">
                <a:solidFill>
                  <a:srgbClr val="FF0000"/>
                </a:solidFill>
              </a:rPr>
              <a:t>Secure Transactions and consensus mechanism;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dirty="0"/>
              <a:t>Network architecture;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dirty="0"/>
              <a:t>Applications</a:t>
            </a:r>
          </a:p>
          <a:p>
            <a:pPr eaLnBrk="1" hangingPunct="1">
              <a:spcBef>
                <a:spcPct val="25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39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343472" y="153506"/>
            <a:ext cx="5297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Verifying transation data</a:t>
            </a:r>
            <a:endParaRPr lang="en-US" sz="3600" b="1">
              <a:solidFill>
                <a:schemeClr val="accent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B7C173-EA73-481B-B02C-4987F5976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12" y="1447478"/>
            <a:ext cx="5676900" cy="41044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A85FE5-E973-4A43-BE0F-0CC1F54BF2C2}"/>
              </a:ext>
            </a:extLst>
          </p:cNvPr>
          <p:cNvSpPr/>
          <p:nvPr/>
        </p:nvSpPr>
        <p:spPr>
          <a:xfrm>
            <a:off x="6906087" y="3692937"/>
            <a:ext cx="5057980" cy="138499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en-US">
                <a:solidFill>
                  <a:srgbClr val="FF0000"/>
                </a:solidFill>
              </a:rPr>
              <a:t>Signature-based</a:t>
            </a:r>
            <a:r>
              <a:rPr lang="en-US" altLang="en-US"/>
              <a:t>: authenticate the related parties and data (sources, content, integrity);  </a:t>
            </a:r>
            <a:endParaRPr lang="en-US" altLang="en-US" dirty="0"/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C5CF9102-C328-429B-8523-CD91B97B2792}"/>
              </a:ext>
            </a:extLst>
          </p:cNvPr>
          <p:cNvSpPr/>
          <p:nvPr/>
        </p:nvSpPr>
        <p:spPr bwMode="auto">
          <a:xfrm>
            <a:off x="5964518" y="1446168"/>
            <a:ext cx="779554" cy="313496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BBCE72-D40B-4506-97D0-3817147520F5}"/>
              </a:ext>
            </a:extLst>
          </p:cNvPr>
          <p:cNvSpPr/>
          <p:nvPr/>
        </p:nvSpPr>
        <p:spPr>
          <a:xfrm>
            <a:off x="6390299" y="799837"/>
            <a:ext cx="56769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/>
              <a:t>How to ?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>
                <a:solidFill>
                  <a:srgbClr val="00B050"/>
                </a:solidFill>
              </a:rPr>
              <a:t>Verifying new events/transations (data authentication, other security features)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/>
              <a:t>Securely storage, verify, synchonize new events (all nodes): immutability, transability,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ED939E-F6F2-4B30-9054-E2BBE1EF79B9}"/>
              </a:ext>
            </a:extLst>
          </p:cNvPr>
          <p:cNvSpPr txBox="1"/>
          <p:nvPr/>
        </p:nvSpPr>
        <p:spPr>
          <a:xfrm>
            <a:off x="5782360" y="5088814"/>
            <a:ext cx="58530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Transaction contents (input/output)?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Node (user)/ Public keys?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Sources/realated parites/oringials?</a:t>
            </a: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B448CE70-140A-4730-BD48-20A575A0BCD3}"/>
              </a:ext>
            </a:extLst>
          </p:cNvPr>
          <p:cNvSpPr/>
          <p:nvPr/>
        </p:nvSpPr>
        <p:spPr bwMode="auto">
          <a:xfrm rot="19861110">
            <a:off x="3158745" y="1154586"/>
            <a:ext cx="3708420" cy="105997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35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488" y="44549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416" y="908720"/>
            <a:ext cx="10801200" cy="540060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/>
              <a:t>Network secure protocols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 Authentication;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 Key agreemen;</a:t>
            </a:r>
            <a:endParaRPr lang="en-US" dirty="0"/>
          </a:p>
          <a:p>
            <a:pPr lvl="1" eaLnBrk="1" hangingPunct="1">
              <a:spcBef>
                <a:spcPct val="25000"/>
              </a:spcBef>
            </a:pPr>
            <a:r>
              <a:rPr lang="en-US"/>
              <a:t> IPSec</a:t>
            </a:r>
            <a:r>
              <a:rPr lang="en-US" dirty="0"/>
              <a:t>; SSL/TLS; SSH</a:t>
            </a:r>
            <a:r>
              <a:rPr lang="en-US"/>
              <a:t>; Kerberos</a:t>
            </a:r>
          </a:p>
          <a:p>
            <a:pPr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Blockchain network security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Motivation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chemeClr val="bg2"/>
                </a:solidFill>
              </a:rPr>
              <a:t>Database structure;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Secure Transactions and consensus mechanism;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Network architecture;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Applications</a:t>
            </a:r>
            <a:endParaRPr lang="en-US" dirty="0"/>
          </a:p>
          <a:p>
            <a:pPr eaLnBrk="1" hangingPunct="1">
              <a:spcBef>
                <a:spcPct val="25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92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343472" y="158903"/>
            <a:ext cx="9627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Verifying transation data: Transaction contents </a:t>
            </a:r>
            <a:endParaRPr lang="en-US" sz="3600" b="1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AE510-77D1-4945-9F05-A366E066848B}"/>
              </a:ext>
            </a:extLst>
          </p:cNvPr>
          <p:cNvSpPr txBox="1"/>
          <p:nvPr/>
        </p:nvSpPr>
        <p:spPr>
          <a:xfrm>
            <a:off x="1487488" y="126876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B7E44-D0C7-47BE-A91C-39C32ABF0D07}"/>
              </a:ext>
            </a:extLst>
          </p:cNvPr>
          <p:cNvSpPr/>
          <p:nvPr/>
        </p:nvSpPr>
        <p:spPr>
          <a:xfrm>
            <a:off x="748471" y="823153"/>
            <a:ext cx="1168563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/>
              <a:t>Verify input-output (looking from database - historical transaction)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5A44AD-BD2D-479F-BE2D-8B6C4A757C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0364" y="1412776"/>
            <a:ext cx="10513167" cy="511208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91CEA4-69B4-473D-ABF9-0B15877D3D3D}"/>
              </a:ext>
            </a:extLst>
          </p:cNvPr>
          <p:cNvCxnSpPr>
            <a:cxnSpLocks/>
          </p:cNvCxnSpPr>
          <p:nvPr/>
        </p:nvCxnSpPr>
        <p:spPr bwMode="auto">
          <a:xfrm>
            <a:off x="6039909" y="1340768"/>
            <a:ext cx="52300" cy="511256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1136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343472" y="180983"/>
            <a:ext cx="9627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Verifying transation data: Transaction contents </a:t>
            </a:r>
            <a:endParaRPr lang="en-US" sz="3600" b="1">
              <a:solidFill>
                <a:schemeClr val="accent6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A09CAB-073C-4C78-A386-E48407D9198F}"/>
              </a:ext>
            </a:extLst>
          </p:cNvPr>
          <p:cNvSpPr/>
          <p:nvPr/>
        </p:nvSpPr>
        <p:spPr>
          <a:xfrm>
            <a:off x="1343472" y="5858108"/>
            <a:ext cx="9361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111111"/>
                </a:solidFill>
                <a:latin typeface="Roboto" panose="02000000000000000000" pitchFamily="2" charset="0"/>
              </a:rPr>
              <a:t>The structure of transaction in a Bitcoin blockchain</a:t>
            </a:r>
            <a:endParaRPr lang="en-US" b="0" i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54B97-2137-4244-B7A9-14E95FD5C9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7408" y="1124745"/>
            <a:ext cx="9649072" cy="473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34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343472" y="146846"/>
            <a:ext cx="9627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Verifying transation data: Transaction contents </a:t>
            </a:r>
            <a:endParaRPr lang="en-US" sz="3600" b="1">
              <a:solidFill>
                <a:schemeClr val="accent6"/>
              </a:solidFill>
            </a:endParaRPr>
          </a:p>
        </p:txBody>
      </p:sp>
      <p:pic>
        <p:nvPicPr>
          <p:cNvPr id="27654" name="Picture 6" descr="The structure of transaction in a Bitcoin blockchain">
            <a:extLst>
              <a:ext uri="{FF2B5EF4-FFF2-40B4-BE49-F238E27FC236}">
                <a16:creationId xmlns:a16="http://schemas.microsoft.com/office/drawing/2014/main" id="{591D8388-FD26-4B29-BDC6-7B37C581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1428787"/>
            <a:ext cx="9577064" cy="492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A09CAB-073C-4C78-A386-E48407D9198F}"/>
              </a:ext>
            </a:extLst>
          </p:cNvPr>
          <p:cNvSpPr/>
          <p:nvPr/>
        </p:nvSpPr>
        <p:spPr>
          <a:xfrm>
            <a:off x="1083736" y="887839"/>
            <a:ext cx="10632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111111"/>
                </a:solidFill>
                <a:latin typeface="Roboto" panose="02000000000000000000" pitchFamily="2" charset="0"/>
              </a:rPr>
              <a:t>The structure of transaction in a Bitcoin blockchain</a:t>
            </a:r>
            <a:endParaRPr lang="en-US" b="0" i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862C9F-A46A-4FAA-937A-63B7501823BF}"/>
              </a:ext>
            </a:extLst>
          </p:cNvPr>
          <p:cNvSpPr/>
          <p:nvPr/>
        </p:nvSpPr>
        <p:spPr>
          <a:xfrm>
            <a:off x="263352" y="6184573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https://ieeexplore.ieee.org/document/8345547</a:t>
            </a:r>
          </a:p>
        </p:txBody>
      </p:sp>
    </p:spTree>
    <p:extLst>
      <p:ext uri="{BB962C8B-B14F-4D97-AF65-F5344CB8AC3E}">
        <p14:creationId xmlns:p14="http://schemas.microsoft.com/office/powerpoint/2010/main" val="218868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415480" y="160798"/>
            <a:ext cx="9627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Verifying transation data: Transaction contents </a:t>
            </a:r>
            <a:endParaRPr lang="en-US" sz="3600" b="1">
              <a:solidFill>
                <a:schemeClr val="accent6"/>
              </a:solidFill>
            </a:endParaRPr>
          </a:p>
        </p:txBody>
      </p:sp>
      <p:pic>
        <p:nvPicPr>
          <p:cNvPr id="26626" name="Picture 2" descr="https://en.bitcoin.it/w/images/en/e/e1/TxBinaryMap.png">
            <a:extLst>
              <a:ext uri="{FF2B5EF4-FFF2-40B4-BE49-F238E27FC236}">
                <a16:creationId xmlns:a16="http://schemas.microsoft.com/office/drawing/2014/main" id="{64312BB5-E7CD-4639-AA6A-907D6CDFD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52736"/>
            <a:ext cx="11521280" cy="532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EF5A8A0-F18F-4208-A87F-175EE55A3BED}"/>
              </a:ext>
            </a:extLst>
          </p:cNvPr>
          <p:cNvSpPr/>
          <p:nvPr/>
        </p:nvSpPr>
        <p:spPr>
          <a:xfrm>
            <a:off x="1850012" y="908720"/>
            <a:ext cx="9793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https://en.bitcoin.it/w/images/en/e/e1/TxBinaryMap.png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88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487488" y="116632"/>
            <a:ext cx="9627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Verifying transation data: Transaction contents </a:t>
            </a:r>
            <a:endParaRPr lang="en-US" sz="3600" b="1">
              <a:solidFill>
                <a:schemeClr val="accent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5FD01-136D-406F-9D8E-8AD82F66A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890661"/>
            <a:ext cx="3816544" cy="5544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07B67C-0A71-4691-9EC1-7E80A23E5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778" y="989643"/>
            <a:ext cx="7257548" cy="53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487488" y="116632"/>
            <a:ext cx="6088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Case study: Hyperledger </a:t>
            </a:r>
            <a:r>
              <a:rPr lang="en-US" sz="3600" b="1" dirty="0" err="1">
                <a:solidFill>
                  <a:srgbClr val="FF0000"/>
                </a:solidFill>
              </a:rPr>
              <a:t>besu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185E8-DF39-0DCB-7B09-98B560AAF6BF}"/>
              </a:ext>
            </a:extLst>
          </p:cNvPr>
          <p:cNvSpPr txBox="1"/>
          <p:nvPr/>
        </p:nvSpPr>
        <p:spPr>
          <a:xfrm>
            <a:off x="479376" y="1052736"/>
            <a:ext cx="106571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https://github.com/hyperledger/besu/tree/main/crypto/algorithms/src/main/java/org/hyperledger/besu/crypto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32BD29-3090-B9ED-9957-33CBFB431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2060848"/>
            <a:ext cx="10729192" cy="443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78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</a:rPr>
              <a:t>Case study: Bitcoin</a:t>
            </a:r>
            <a:endParaRPr lang="en-US" sz="4000" b="1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4A14E-9EA2-07D9-4555-ABF97C4260BA}"/>
              </a:ext>
            </a:extLst>
          </p:cNvPr>
          <p:cNvSpPr txBox="1"/>
          <p:nvPr/>
        </p:nvSpPr>
        <p:spPr>
          <a:xfrm>
            <a:off x="0" y="5804491"/>
            <a:ext cx="5400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https://www.blockchain.com/explorer/blocks/btc/846269</a:t>
            </a:r>
          </a:p>
          <a:p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https://chainquery.com/bitcoin-cli/getblock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C390D-C8C0-22D0-ED4B-692B2F150D5B}"/>
              </a:ext>
            </a:extLst>
          </p:cNvPr>
          <p:cNvSpPr txBox="1"/>
          <p:nvPr/>
        </p:nvSpPr>
        <p:spPr>
          <a:xfrm>
            <a:off x="551384" y="977708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transactions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5A07EB-4D50-7DB9-DBDB-B03D29500770}"/>
              </a:ext>
            </a:extLst>
          </p:cNvPr>
          <p:cNvSpPr txBox="1"/>
          <p:nvPr/>
        </p:nvSpPr>
        <p:spPr>
          <a:xfrm>
            <a:off x="8526556" y="5818114"/>
            <a:ext cx="227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Wallet address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C48926-C449-8811-2E78-0B621B592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856" y="980728"/>
            <a:ext cx="9545060" cy="489956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2A441683-6F04-1BC0-EECB-C6EDDBC0A7BB}"/>
              </a:ext>
            </a:extLst>
          </p:cNvPr>
          <p:cNvSpPr/>
          <p:nvPr/>
        </p:nvSpPr>
        <p:spPr bwMode="auto">
          <a:xfrm rot="5400000">
            <a:off x="3467708" y="728700"/>
            <a:ext cx="216024" cy="158417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266C2-1A63-3462-6D3E-05A55B6AD46E}"/>
              </a:ext>
            </a:extLst>
          </p:cNvPr>
          <p:cNvSpPr txBox="1"/>
          <p:nvPr/>
        </p:nvSpPr>
        <p:spPr>
          <a:xfrm>
            <a:off x="8148605" y="3140968"/>
            <a:ext cx="3945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Publickey</a:t>
            </a:r>
            <a:endParaRPr lang="en-US" dirty="0"/>
          </a:p>
          <a:p>
            <a:r>
              <a:rPr lang="en-US" dirty="0"/>
              <a:t>(all nodes can verify TXs)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0DE4E0E-067A-AB96-5A64-F3F36CB3B149}"/>
              </a:ext>
            </a:extLst>
          </p:cNvPr>
          <p:cNvSpPr/>
          <p:nvPr/>
        </p:nvSpPr>
        <p:spPr bwMode="auto">
          <a:xfrm rot="13289469">
            <a:off x="8253366" y="3965081"/>
            <a:ext cx="249150" cy="50836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303AB99-A1A9-FE65-EA95-D370E2034F25}"/>
              </a:ext>
            </a:extLst>
          </p:cNvPr>
          <p:cNvSpPr/>
          <p:nvPr/>
        </p:nvSpPr>
        <p:spPr bwMode="auto">
          <a:xfrm rot="18694825">
            <a:off x="8994339" y="5430416"/>
            <a:ext cx="266569" cy="55308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76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533" y="-114246"/>
            <a:ext cx="11064552" cy="1097280"/>
          </a:xfrm>
        </p:spPr>
        <p:txBody>
          <a:bodyPr wrap="square">
            <a:noAutofit/>
          </a:bodyPr>
          <a:lstStyle/>
          <a:p>
            <a:pPr algn="ctr"/>
            <a:r>
              <a:rPr lang="fr-FR" altLang="en-US" sz="3500" dirty="0" err="1">
                <a:ea typeface="ヒラギノ角ゴ Pro W3" charset="-128"/>
              </a:rPr>
              <a:t>Elliptic</a:t>
            </a:r>
            <a:r>
              <a:rPr lang="fr-FR" altLang="en-US" sz="3500" dirty="0">
                <a:ea typeface="ヒラギノ角ゴ Pro W3" charset="-128"/>
              </a:rPr>
              <a:t> </a:t>
            </a:r>
            <a:r>
              <a:rPr lang="fr-FR" altLang="en-US" sz="3500" dirty="0" err="1">
                <a:ea typeface="ヒラギノ角ゴ Pro W3" charset="-128"/>
              </a:rPr>
              <a:t>Curve</a:t>
            </a:r>
            <a:r>
              <a:rPr lang="fr-FR" altLang="en-US" sz="3500" dirty="0">
                <a:ea typeface="ヒラギノ角ゴ Pro W3" charset="-128"/>
              </a:rPr>
              <a:t> Digital Signature </a:t>
            </a:r>
            <a:r>
              <a:rPr lang="fr-FR" altLang="en-US" sz="3500" err="1">
                <a:ea typeface="ヒラギノ角ゴ Pro W3" charset="-128"/>
              </a:rPr>
              <a:t>Algorithm</a:t>
            </a:r>
            <a:r>
              <a:rPr lang="fr-FR" altLang="en-US" sz="3500">
                <a:ea typeface="ヒラギノ角ゴ Pro W3" charset="-128"/>
              </a:rPr>
              <a:t> (</a:t>
            </a:r>
            <a:r>
              <a:rPr lang="fr-FR" altLang="en-US" sz="3500" spc="-500" dirty="0">
                <a:ea typeface="ヒラギノ角ゴ Pro W3" charset="-128"/>
              </a:rPr>
              <a:t>E C D S </a:t>
            </a:r>
            <a:r>
              <a:rPr lang="fr-FR" altLang="en-US" sz="3500" dirty="0">
                <a:ea typeface="ヒラギノ角ゴ Pro W3" charset="-128"/>
              </a:rPr>
              <a:t>A)</a:t>
            </a:r>
            <a:endParaRPr lang="en-US" sz="3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41F391-CF53-4DFE-8F56-4EEB33F73AC5}"/>
              </a:ext>
            </a:extLst>
          </p:cNvPr>
          <p:cNvSpPr/>
          <p:nvPr/>
        </p:nvSpPr>
        <p:spPr>
          <a:xfrm>
            <a:off x="1053591" y="836712"/>
            <a:ext cx="3226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ECDSA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AB87AA-1A76-482E-837C-3D572E7578BC}"/>
                  </a:ext>
                </a:extLst>
              </p:cNvPr>
              <p:cNvSpPr txBox="1"/>
              <p:nvPr/>
            </p:nvSpPr>
            <p:spPr>
              <a:xfrm>
                <a:off x="845345" y="1301209"/>
                <a:ext cx="4740785" cy="3363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Tahoma" panose="020B0604030504040204" pitchFamily="34" charset="0"/>
                    <a:cs typeface="Times" panose="02020603050405020304" pitchFamily="18" charset="0"/>
                  </a:rPr>
                  <a:t>Prime number</a:t>
                </a:r>
                <a:r>
                  <a:rPr lang="en-US">
                    <a:ea typeface="Tahoma" panose="020B0604030504040204" pitchFamily="34" charset="0"/>
                    <a:cs typeface="Times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" panose="020206030504050203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" panose="020206030504050203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" panose="020206030504050203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Curve coefficients: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Base points: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he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𝑜𝑟𝑑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⟨"/>
                        <m:endChr m:val="⟩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Times" panose="02020603050405020304" pitchFamily="18" charset="0"/>
                  </a:rPr>
                  <a:t>The number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𝑜𝑟𝑑</m:t>
                        </m:r>
                        <m:r>
                          <m:rPr>
                            <m:lit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lit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AB87AA-1A76-482E-837C-3D572E757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45" y="1301209"/>
                <a:ext cx="4740785" cy="3363613"/>
              </a:xfrm>
              <a:prstGeom prst="rect">
                <a:avLst/>
              </a:prstGeom>
              <a:blipFill>
                <a:blip r:embed="rId3"/>
                <a:stretch>
                  <a:fillRect l="-4247" t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AC7BC-F09E-4B30-99F2-6055A1247178}"/>
                  </a:ext>
                </a:extLst>
              </p:cNvPr>
              <p:cNvSpPr txBox="1"/>
              <p:nvPr/>
            </p:nvSpPr>
            <p:spPr>
              <a:xfrm>
                <a:off x="1131993" y="4941168"/>
                <a:ext cx="42738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Secret key: </a:t>
                </a:r>
                <a:r>
                  <a:rPr lang="en-US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AC7BC-F09E-4B30-99F2-6055A1247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93" y="4941168"/>
                <a:ext cx="4273862" cy="430887"/>
              </a:xfrm>
              <a:prstGeom prst="rect">
                <a:avLst/>
              </a:prstGeom>
              <a:blipFill>
                <a:blip r:embed="rId4"/>
                <a:stretch>
                  <a:fillRect l="-4708" t="-2571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775ABF-4538-41F3-A403-0A7FA85CA49D}"/>
                  </a:ext>
                </a:extLst>
              </p:cNvPr>
              <p:cNvSpPr txBox="1"/>
              <p:nvPr/>
            </p:nvSpPr>
            <p:spPr>
              <a:xfrm>
                <a:off x="1147239" y="5345947"/>
                <a:ext cx="7365542" cy="495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Public key: Q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𝐾𝑒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𝐾𝑒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775ABF-4538-41F3-A403-0A7FA85CA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239" y="5345947"/>
                <a:ext cx="7365542" cy="495713"/>
              </a:xfrm>
              <a:prstGeom prst="rect">
                <a:avLst/>
              </a:prstGeom>
              <a:blipFill>
                <a:blip r:embed="rId5"/>
                <a:stretch>
                  <a:fillRect l="-2732" t="-17284" b="-3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B159E5-8AE0-415B-9366-6DB06282C8BA}"/>
              </a:ext>
            </a:extLst>
          </p:cNvPr>
          <p:cNvCxnSpPr>
            <a:cxnSpLocks/>
          </p:cNvCxnSpPr>
          <p:nvPr/>
        </p:nvCxnSpPr>
        <p:spPr bwMode="auto">
          <a:xfrm>
            <a:off x="1131993" y="4293096"/>
            <a:ext cx="4964007" cy="6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7AABFAA-1872-4F55-AE2B-31B6C5940A16}"/>
              </a:ext>
            </a:extLst>
          </p:cNvPr>
          <p:cNvSpPr/>
          <p:nvPr/>
        </p:nvSpPr>
        <p:spPr>
          <a:xfrm>
            <a:off x="1048349" y="4387560"/>
            <a:ext cx="4334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generation (for signer)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EDAA2E-FBB2-4EAC-8260-9424749A40BF}"/>
              </a:ext>
            </a:extLst>
          </p:cNvPr>
          <p:cNvSpPr/>
          <p:nvPr/>
        </p:nvSpPr>
        <p:spPr>
          <a:xfrm>
            <a:off x="8548686" y="5301208"/>
            <a:ext cx="2335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NIST.FIPS</a:t>
            </a:r>
            <a:r>
              <a:rPr lang="en-US" sz="2400"/>
              <a:t>.186-5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89D297-9691-46FF-B7C1-A9DD41DCC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8188" y="900273"/>
            <a:ext cx="6122261" cy="44009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1618F59-8DBD-4C24-853F-19DE3144FEB7}"/>
              </a:ext>
            </a:extLst>
          </p:cNvPr>
          <p:cNvSpPr/>
          <p:nvPr/>
        </p:nvSpPr>
        <p:spPr>
          <a:xfrm>
            <a:off x="1028158" y="5877272"/>
            <a:ext cx="43348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Key distribution: </a:t>
            </a:r>
            <a:r>
              <a:rPr lang="en-US"/>
              <a:t>Curve,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33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464" y="73002"/>
            <a:ext cx="10441160" cy="553998"/>
          </a:xfrm>
        </p:spPr>
        <p:txBody>
          <a:bodyPr wrap="square">
            <a:noAutofit/>
          </a:bodyPr>
          <a:lstStyle/>
          <a:p>
            <a:pPr algn="ctr"/>
            <a:r>
              <a:rPr lang="fr-FR" altLang="en-US" sz="3500" dirty="0" err="1">
                <a:ea typeface="ヒラギノ角ゴ Pro W3" charset="-128"/>
              </a:rPr>
              <a:t>Elliptic</a:t>
            </a:r>
            <a:r>
              <a:rPr lang="fr-FR" altLang="en-US" sz="3500" dirty="0">
                <a:ea typeface="ヒラギノ角ゴ Pro W3" charset="-128"/>
              </a:rPr>
              <a:t> </a:t>
            </a:r>
            <a:r>
              <a:rPr lang="fr-FR" altLang="en-US" sz="3500" dirty="0" err="1">
                <a:ea typeface="ヒラギノ角ゴ Pro W3" charset="-128"/>
              </a:rPr>
              <a:t>Curve</a:t>
            </a:r>
            <a:r>
              <a:rPr lang="fr-FR" altLang="en-US" sz="3500" dirty="0">
                <a:ea typeface="ヒラギノ角ゴ Pro W3" charset="-128"/>
              </a:rPr>
              <a:t> Digital Signature </a:t>
            </a:r>
            <a:r>
              <a:rPr lang="fr-FR" altLang="en-US" sz="3500" err="1">
                <a:ea typeface="ヒラギノ角ゴ Pro W3" charset="-128"/>
              </a:rPr>
              <a:t>Algorithm</a:t>
            </a:r>
            <a:r>
              <a:rPr lang="fr-FR" altLang="en-US" sz="3500">
                <a:ea typeface="ヒラギノ角ゴ Pro W3" charset="-128"/>
              </a:rPr>
              <a:t> (</a:t>
            </a:r>
            <a:r>
              <a:rPr lang="fr-FR" altLang="en-US" sz="3500" spc="-500" dirty="0">
                <a:ea typeface="ヒラギノ角ゴ Pro W3" charset="-128"/>
              </a:rPr>
              <a:t>E C D S </a:t>
            </a:r>
            <a:r>
              <a:rPr lang="fr-FR" altLang="en-US" sz="3500" dirty="0">
                <a:ea typeface="ヒラギノ角ゴ Pro W3" charset="-128"/>
              </a:rPr>
              <a:t>A)</a:t>
            </a:r>
            <a:endParaRPr lang="en-US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E9B940-1116-4169-9986-707AF8E9B003}"/>
                  </a:ext>
                </a:extLst>
              </p:cNvPr>
              <p:cNvSpPr/>
              <p:nvPr/>
            </p:nvSpPr>
            <p:spPr>
              <a:xfrm>
                <a:off x="612176" y="2352242"/>
                <a:ext cx="6552728" cy="3185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Signing (the message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/>
                  <a:t>)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Choose secret for each message: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Output signature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E9B940-1116-4169-9986-707AF8E9B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76" y="2352242"/>
                <a:ext cx="6552728" cy="3185487"/>
              </a:xfrm>
              <a:prstGeom prst="rect">
                <a:avLst/>
              </a:prstGeom>
              <a:blipFill>
                <a:blip r:embed="rId3"/>
                <a:stretch>
                  <a:fillRect l="-1860" t="-2107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7353B1-5014-4348-847E-BDDB334A9FA2}"/>
              </a:ext>
            </a:extLst>
          </p:cNvPr>
          <p:cNvSpPr txBox="1"/>
          <p:nvPr/>
        </p:nvSpPr>
        <p:spPr>
          <a:xfrm>
            <a:off x="3935761" y="1295911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90F7E-5B41-4460-90B9-0C00CBC97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184" y="963542"/>
            <a:ext cx="4760646" cy="42492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CFCE00C-FC03-4799-954A-10EE566DBF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0726186"/>
                  </p:ext>
                </p:extLst>
              </p:nvPr>
            </p:nvGraphicFramePr>
            <p:xfrm>
              <a:off x="588344" y="5566983"/>
              <a:ext cx="10153130" cy="7895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117">
                      <a:extLst>
                        <a:ext uri="{9D8B030D-6E8A-4147-A177-3AD203B41FA5}">
                          <a16:colId xmlns:a16="http://schemas.microsoft.com/office/drawing/2014/main" val="3219893693"/>
                        </a:ext>
                      </a:extLst>
                    </a:gridCol>
                    <a:gridCol w="492559">
                      <a:extLst>
                        <a:ext uri="{9D8B030D-6E8A-4147-A177-3AD203B41FA5}">
                          <a16:colId xmlns:a16="http://schemas.microsoft.com/office/drawing/2014/main" val="2268500793"/>
                        </a:ext>
                      </a:extLst>
                    </a:gridCol>
                    <a:gridCol w="711474">
                      <a:extLst>
                        <a:ext uri="{9D8B030D-6E8A-4147-A177-3AD203B41FA5}">
                          <a16:colId xmlns:a16="http://schemas.microsoft.com/office/drawing/2014/main" val="218018895"/>
                        </a:ext>
                      </a:extLst>
                    </a:gridCol>
                    <a:gridCol w="542588">
                      <a:extLst>
                        <a:ext uri="{9D8B030D-6E8A-4147-A177-3AD203B41FA5}">
                          <a16:colId xmlns:a16="http://schemas.microsoft.com/office/drawing/2014/main" val="116268955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2868920186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071157376"/>
                        </a:ext>
                      </a:extLst>
                    </a:gridCol>
                    <a:gridCol w="545409">
                      <a:extLst>
                        <a:ext uri="{9D8B030D-6E8A-4147-A177-3AD203B41FA5}">
                          <a16:colId xmlns:a16="http://schemas.microsoft.com/office/drawing/2014/main" val="1427895165"/>
                        </a:ext>
                      </a:extLst>
                    </a:gridCol>
                    <a:gridCol w="606719">
                      <a:extLst>
                        <a:ext uri="{9D8B030D-6E8A-4147-A177-3AD203B41FA5}">
                          <a16:colId xmlns:a16="http://schemas.microsoft.com/office/drawing/2014/main" val="2453458393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862648236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2944894554"/>
                        </a:ext>
                      </a:extLst>
                    </a:gridCol>
                    <a:gridCol w="868662">
                      <a:extLst>
                        <a:ext uri="{9D8B030D-6E8A-4147-A177-3AD203B41FA5}">
                          <a16:colId xmlns:a16="http://schemas.microsoft.com/office/drawing/2014/main" val="4059545293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125948010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3612571979"/>
                        </a:ext>
                      </a:extLst>
                    </a:gridCol>
                    <a:gridCol w="1008114">
                      <a:extLst>
                        <a:ext uri="{9D8B030D-6E8A-4147-A177-3AD203B41FA5}">
                          <a16:colId xmlns:a16="http://schemas.microsoft.com/office/drawing/2014/main" val="3275775397"/>
                        </a:ext>
                      </a:extLst>
                    </a:gridCol>
                  </a:tblGrid>
                  <a:tr h="7895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𝒔𝒊𝒈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0x03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0x02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𝑠𝑖𝑔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0x02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𝑠𝑖𝑔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0x01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𝑘𝑒𝑦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0x</a:t>
                          </a:r>
                        </a:p>
                        <a:p>
                          <a:pPr algn="ctr"/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8741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CFCE00C-FC03-4799-954A-10EE566DBF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0726186"/>
                  </p:ext>
                </p:extLst>
              </p:nvPr>
            </p:nvGraphicFramePr>
            <p:xfrm>
              <a:off x="588344" y="5566983"/>
              <a:ext cx="10153130" cy="7895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117">
                      <a:extLst>
                        <a:ext uri="{9D8B030D-6E8A-4147-A177-3AD203B41FA5}">
                          <a16:colId xmlns:a16="http://schemas.microsoft.com/office/drawing/2014/main" val="3219893693"/>
                        </a:ext>
                      </a:extLst>
                    </a:gridCol>
                    <a:gridCol w="492559">
                      <a:extLst>
                        <a:ext uri="{9D8B030D-6E8A-4147-A177-3AD203B41FA5}">
                          <a16:colId xmlns:a16="http://schemas.microsoft.com/office/drawing/2014/main" val="2268500793"/>
                        </a:ext>
                      </a:extLst>
                    </a:gridCol>
                    <a:gridCol w="711474">
                      <a:extLst>
                        <a:ext uri="{9D8B030D-6E8A-4147-A177-3AD203B41FA5}">
                          <a16:colId xmlns:a16="http://schemas.microsoft.com/office/drawing/2014/main" val="218018895"/>
                        </a:ext>
                      </a:extLst>
                    </a:gridCol>
                    <a:gridCol w="542588">
                      <a:extLst>
                        <a:ext uri="{9D8B030D-6E8A-4147-A177-3AD203B41FA5}">
                          <a16:colId xmlns:a16="http://schemas.microsoft.com/office/drawing/2014/main" val="116268955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2868920186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071157376"/>
                        </a:ext>
                      </a:extLst>
                    </a:gridCol>
                    <a:gridCol w="545409">
                      <a:extLst>
                        <a:ext uri="{9D8B030D-6E8A-4147-A177-3AD203B41FA5}">
                          <a16:colId xmlns:a16="http://schemas.microsoft.com/office/drawing/2014/main" val="1427895165"/>
                        </a:ext>
                      </a:extLst>
                    </a:gridCol>
                    <a:gridCol w="606719">
                      <a:extLst>
                        <a:ext uri="{9D8B030D-6E8A-4147-A177-3AD203B41FA5}">
                          <a16:colId xmlns:a16="http://schemas.microsoft.com/office/drawing/2014/main" val="2453458393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862648236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2944894554"/>
                        </a:ext>
                      </a:extLst>
                    </a:gridCol>
                    <a:gridCol w="868662">
                      <a:extLst>
                        <a:ext uri="{9D8B030D-6E8A-4147-A177-3AD203B41FA5}">
                          <a16:colId xmlns:a16="http://schemas.microsoft.com/office/drawing/2014/main" val="4059545293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125948010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3612571979"/>
                        </a:ext>
                      </a:extLst>
                    </a:gridCol>
                    <a:gridCol w="1008114">
                      <a:extLst>
                        <a:ext uri="{9D8B030D-6E8A-4147-A177-3AD203B41FA5}">
                          <a16:colId xmlns:a16="http://schemas.microsoft.com/office/drawing/2014/main" val="3275775397"/>
                        </a:ext>
                      </a:extLst>
                    </a:gridCol>
                  </a:tblGrid>
                  <a:tr h="7895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17" t="-769" r="-930247" b="-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0x03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10345" t="-769" r="-1129310" b="-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0x02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78723" t="-769" r="-1197872" b="-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83099" t="-769" r="-692958" b="-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0x02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783838" t="-769" r="-803030" b="-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73077" t="-769" r="-511538" b="-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0x01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774648" t="-769" r="-301408" b="-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0x</a:t>
                          </a:r>
                        </a:p>
                        <a:p>
                          <a:pPr algn="ctr"/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881699" t="-769" r="-109804" b="-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04819" t="-769" r="-1205" b="-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87419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8">
                <a:extLst>
                  <a:ext uri="{FF2B5EF4-FFF2-40B4-BE49-F238E27FC236}">
                    <a16:creationId xmlns:a16="http://schemas.microsoft.com/office/drawing/2014/main" id="{230AC7BC-F09E-4B30-99F2-6055A1247178}"/>
                  </a:ext>
                </a:extLst>
              </p:cNvPr>
              <p:cNvSpPr txBox="1"/>
              <p:nvPr/>
            </p:nvSpPr>
            <p:spPr>
              <a:xfrm>
                <a:off x="596930" y="1485873"/>
                <a:ext cx="42738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Secret key: </a:t>
                </a:r>
                <a:r>
                  <a:rPr lang="en-US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8">
                <a:extLst>
                  <a:ext uri="{FF2B5EF4-FFF2-40B4-BE49-F238E27FC236}">
                    <a16:creationId xmlns:a16="http://schemas.microsoft.com/office/drawing/2014/main" id="{230AC7BC-F09E-4B30-99F2-6055A1247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30" y="1485873"/>
                <a:ext cx="4273862" cy="430887"/>
              </a:xfrm>
              <a:prstGeom prst="rect">
                <a:avLst/>
              </a:prstGeom>
              <a:blipFill>
                <a:blip r:embed="rId6"/>
                <a:stretch>
                  <a:fillRect l="-4708" t="-2571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9">
                <a:extLst>
                  <a:ext uri="{FF2B5EF4-FFF2-40B4-BE49-F238E27FC236}">
                    <a16:creationId xmlns:a16="http://schemas.microsoft.com/office/drawing/2014/main" id="{53775ABF-4538-41F3-A403-0A7FA85CA49D}"/>
                  </a:ext>
                </a:extLst>
              </p:cNvPr>
              <p:cNvSpPr txBox="1"/>
              <p:nvPr/>
            </p:nvSpPr>
            <p:spPr>
              <a:xfrm>
                <a:off x="612176" y="1890652"/>
                <a:ext cx="7365542" cy="495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Public key: Q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𝐾𝑒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𝐾𝑒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9">
                <a:extLst>
                  <a:ext uri="{FF2B5EF4-FFF2-40B4-BE49-F238E27FC236}">
                    <a16:creationId xmlns:a16="http://schemas.microsoft.com/office/drawing/2014/main" id="{53775ABF-4538-41F3-A403-0A7FA85CA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76" y="1890652"/>
                <a:ext cx="7365542" cy="495713"/>
              </a:xfrm>
              <a:prstGeom prst="rect">
                <a:avLst/>
              </a:prstGeom>
              <a:blipFill>
                <a:blip r:embed="rId7"/>
                <a:stretch>
                  <a:fillRect l="-2730" t="-17284" b="-35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7AABFAA-1872-4F55-AE2B-31B6C5940A16}"/>
              </a:ext>
            </a:extLst>
          </p:cNvPr>
          <p:cNvSpPr/>
          <p:nvPr/>
        </p:nvSpPr>
        <p:spPr>
          <a:xfrm>
            <a:off x="513286" y="932265"/>
            <a:ext cx="4334776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generation (for signer)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EB21B-10C8-334A-66A9-95AA3ED58C5D}"/>
              </a:ext>
            </a:extLst>
          </p:cNvPr>
          <p:cNvSpPr txBox="1"/>
          <p:nvPr/>
        </p:nvSpPr>
        <p:spPr>
          <a:xfrm>
            <a:off x="5807968" y="5020391"/>
            <a:ext cx="33123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DER format</a:t>
            </a:r>
          </a:p>
        </p:txBody>
      </p:sp>
    </p:spTree>
    <p:extLst>
      <p:ext uri="{BB962C8B-B14F-4D97-AF65-F5344CB8AC3E}">
        <p14:creationId xmlns:p14="http://schemas.microsoft.com/office/powerpoint/2010/main" val="3344893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352663" y="118373"/>
            <a:ext cx="104271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Verifying transation data: Node (user)/ Public keys?</a:t>
            </a:r>
          </a:p>
          <a:p>
            <a:r>
              <a:rPr lang="en-US" sz="3600" b="1">
                <a:solidFill>
                  <a:srgbClr val="FF0000"/>
                </a:solidFill>
              </a:rPr>
              <a:t> </a:t>
            </a:r>
            <a:endParaRPr lang="en-US" sz="3600" b="1">
              <a:solidFill>
                <a:schemeClr val="accent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C21C4-39DC-4E29-8161-6554B1746BAE}"/>
              </a:ext>
            </a:extLst>
          </p:cNvPr>
          <p:cNvSpPr/>
          <p:nvPr/>
        </p:nvSpPr>
        <p:spPr>
          <a:xfrm>
            <a:off x="5551323" y="886140"/>
            <a:ext cx="4825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D3B49"/>
                </a:solidFill>
                <a:latin typeface="gilroy"/>
              </a:rPr>
              <a:t>Pay-to-Public-Key-Hash (P2PKH)</a:t>
            </a:r>
            <a:endParaRPr lang="en-US" b="0" i="0">
              <a:solidFill>
                <a:srgbClr val="3D3B49"/>
              </a:solidFill>
              <a:effectLst/>
              <a:latin typeface="gilro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AE510-77D1-4945-9F05-A366E066848B}"/>
              </a:ext>
            </a:extLst>
          </p:cNvPr>
          <p:cNvSpPr txBox="1"/>
          <p:nvPr/>
        </p:nvSpPr>
        <p:spPr>
          <a:xfrm>
            <a:off x="1487488" y="126876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B7E44-D0C7-47BE-A91C-39C32ABF0D07}"/>
              </a:ext>
            </a:extLst>
          </p:cNvPr>
          <p:cNvSpPr/>
          <p:nvPr/>
        </p:nvSpPr>
        <p:spPr>
          <a:xfrm>
            <a:off x="1183500" y="836198"/>
            <a:ext cx="438081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/>
              <a:t>Bitcoin wallet address:</a:t>
            </a:r>
          </a:p>
        </p:txBody>
      </p:sp>
      <p:pic>
        <p:nvPicPr>
          <p:cNvPr id="25604" name="Picture 4" descr="https://komodoplatform.com/en/academy/content/images/2021/11/BTC-Address--2-.png">
            <a:extLst>
              <a:ext uri="{FF2B5EF4-FFF2-40B4-BE49-F238E27FC236}">
                <a16:creationId xmlns:a16="http://schemas.microsoft.com/office/drawing/2014/main" id="{FE10D231-0AE3-4570-8054-85817A6F7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90" y="1582419"/>
            <a:ext cx="11763419" cy="487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4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9496" y="70198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Textbooks and References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3432" y="1005848"/>
            <a:ext cx="6119564" cy="576064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/>
              <a:t>Referent book</a:t>
            </a:r>
            <a:endParaRPr lang="en-US" altLang="en-US" dirty="0"/>
          </a:p>
          <a:p>
            <a:pPr marL="0" indent="0" eaLnBrk="1" hangingPunct="1">
              <a:spcBef>
                <a:spcPct val="25000"/>
              </a:spcBef>
              <a:buNone/>
            </a:pPr>
            <a:endParaRPr lang="en-US" altLang="en-US" dirty="0"/>
          </a:p>
          <a:p>
            <a:pPr marL="0" indent="0" eaLnBrk="1" hangingPunct="1">
              <a:spcBef>
                <a:spcPct val="25000"/>
              </a:spcBef>
              <a:buNone/>
            </a:pPr>
            <a:endParaRPr lang="en-GB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1A6F66-C556-46DF-9006-AB7CFE88269E}"/>
              </a:ext>
            </a:extLst>
          </p:cNvPr>
          <p:cNvSpPr/>
          <p:nvPr/>
        </p:nvSpPr>
        <p:spPr>
          <a:xfrm>
            <a:off x="1127448" y="5230941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/>
              <a:t>Kumar, N., Aggarwal, S., &amp; Raj, P. (2021). The blockchain technology for secure and smart applications across industry verticals. Academic Press.</a:t>
            </a:r>
          </a:p>
        </p:txBody>
      </p:sp>
      <p:pic>
        <p:nvPicPr>
          <p:cNvPr id="22530" name="Picture 2" descr="https://secure-ecsd.elsevier.com/covers/80/Tango2/large/9780128219911.jpg">
            <a:extLst>
              <a:ext uri="{FF2B5EF4-FFF2-40B4-BE49-F238E27FC236}">
                <a16:creationId xmlns:a16="http://schemas.microsoft.com/office/drawing/2014/main" id="{6CE529E2-9A3A-4D39-8512-0CE9AA654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1" y="1149334"/>
            <a:ext cx="2599159" cy="393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627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487488" y="116632"/>
            <a:ext cx="104271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Verifying transation data: Node (user)/ Public keys?</a:t>
            </a:r>
          </a:p>
          <a:p>
            <a:r>
              <a:rPr lang="en-US" sz="3600" b="1">
                <a:solidFill>
                  <a:srgbClr val="FF0000"/>
                </a:solidFill>
              </a:rPr>
              <a:t> </a:t>
            </a:r>
            <a:endParaRPr lang="en-US" sz="3600" b="1">
              <a:solidFill>
                <a:schemeClr val="accent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C21C4-39DC-4E29-8161-6554B1746BAE}"/>
              </a:ext>
            </a:extLst>
          </p:cNvPr>
          <p:cNvSpPr/>
          <p:nvPr/>
        </p:nvSpPr>
        <p:spPr>
          <a:xfrm>
            <a:off x="5564315" y="795482"/>
            <a:ext cx="4825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D3B49"/>
                </a:solidFill>
                <a:latin typeface="gilroy"/>
              </a:rPr>
              <a:t>Pay-to-Public-Key-Hash (P2PKH)</a:t>
            </a:r>
            <a:endParaRPr lang="en-US" b="0" i="0">
              <a:solidFill>
                <a:srgbClr val="3D3B49"/>
              </a:solidFill>
              <a:effectLst/>
              <a:latin typeface="gilro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AE510-77D1-4945-9F05-A366E066848B}"/>
              </a:ext>
            </a:extLst>
          </p:cNvPr>
          <p:cNvSpPr txBox="1"/>
          <p:nvPr/>
        </p:nvSpPr>
        <p:spPr>
          <a:xfrm>
            <a:off x="1487488" y="126876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B7E44-D0C7-47BE-A91C-39C32ABF0D07}"/>
              </a:ext>
            </a:extLst>
          </p:cNvPr>
          <p:cNvSpPr/>
          <p:nvPr/>
        </p:nvSpPr>
        <p:spPr>
          <a:xfrm>
            <a:off x="1199456" y="764704"/>
            <a:ext cx="438081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/>
              <a:t>Bitcoin wallet address: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2E2F2C-69ED-438C-A58F-209DF8B806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4592" y="1920635"/>
            <a:ext cx="11170014" cy="3145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19A0A8-8284-4602-B3DF-EF0BCC0C5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36" y="5194676"/>
            <a:ext cx="10829925" cy="1190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A21C6E-BF61-4533-B930-426A668D9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243" y="1282033"/>
            <a:ext cx="4689695" cy="75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9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487488" y="116632"/>
            <a:ext cx="104271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Verifying transation data: Node (user)/ Public keys?</a:t>
            </a:r>
          </a:p>
          <a:p>
            <a:r>
              <a:rPr lang="en-US" sz="3600" b="1">
                <a:solidFill>
                  <a:srgbClr val="FF0000"/>
                </a:solidFill>
              </a:rPr>
              <a:t> </a:t>
            </a:r>
            <a:endParaRPr lang="en-US" sz="3600" b="1">
              <a:solidFill>
                <a:schemeClr val="accent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C21C4-39DC-4E29-8161-6554B1746BAE}"/>
              </a:ext>
            </a:extLst>
          </p:cNvPr>
          <p:cNvSpPr/>
          <p:nvPr/>
        </p:nvSpPr>
        <p:spPr>
          <a:xfrm>
            <a:off x="5564315" y="795482"/>
            <a:ext cx="4825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D3B49"/>
                </a:solidFill>
                <a:latin typeface="gilroy"/>
              </a:rPr>
              <a:t>Pay-to-Public-Key-Hash (P2PKH)</a:t>
            </a:r>
            <a:endParaRPr lang="en-US" b="0" i="0">
              <a:solidFill>
                <a:srgbClr val="3D3B49"/>
              </a:solidFill>
              <a:effectLst/>
              <a:latin typeface="gilro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AE510-77D1-4945-9F05-A366E066848B}"/>
              </a:ext>
            </a:extLst>
          </p:cNvPr>
          <p:cNvSpPr txBox="1"/>
          <p:nvPr/>
        </p:nvSpPr>
        <p:spPr>
          <a:xfrm>
            <a:off x="1487488" y="126876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B7E44-D0C7-47BE-A91C-39C32ABF0D07}"/>
              </a:ext>
            </a:extLst>
          </p:cNvPr>
          <p:cNvSpPr/>
          <p:nvPr/>
        </p:nvSpPr>
        <p:spPr>
          <a:xfrm>
            <a:off x="1199456" y="764704"/>
            <a:ext cx="438081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/>
              <a:t>Bitcoin wallet address: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E4C85E-47E6-44E1-A6BA-2E8EEE6D5E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31" y="1349480"/>
            <a:ext cx="6137910" cy="5166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A36349-3CE7-461E-8ED1-E9314D843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607" y="1415129"/>
            <a:ext cx="4689695" cy="75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86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487488" y="116632"/>
            <a:ext cx="88969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Verifying </a:t>
            </a:r>
            <a:r>
              <a:rPr lang="en-US" sz="3600" b="1" dirty="0" err="1">
                <a:solidFill>
                  <a:srgbClr val="FF0000"/>
                </a:solidFill>
              </a:rPr>
              <a:t>transation</a:t>
            </a:r>
            <a:r>
              <a:rPr lang="en-US" sz="3600" b="1" dirty="0">
                <a:solidFill>
                  <a:srgbClr val="FF0000"/>
                </a:solidFill>
              </a:rPr>
              <a:t> data: Transaction pools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 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AE510-77D1-4945-9F05-A366E066848B}"/>
              </a:ext>
            </a:extLst>
          </p:cNvPr>
          <p:cNvSpPr txBox="1"/>
          <p:nvPr/>
        </p:nvSpPr>
        <p:spPr>
          <a:xfrm>
            <a:off x="1487488" y="126876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B7E44-D0C7-47BE-A91C-39C32ABF0D07}"/>
              </a:ext>
            </a:extLst>
          </p:cNvPr>
          <p:cNvSpPr/>
          <p:nvPr/>
        </p:nvSpPr>
        <p:spPr>
          <a:xfrm>
            <a:off x="1199456" y="764704"/>
            <a:ext cx="340702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/>
              <a:t>Transaction pool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E27E12-9FA0-4E49-9C1D-2502DC41F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425950"/>
            <a:ext cx="9658750" cy="506391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F6F7476-46E0-4FD3-9107-36BF5196CBB6}"/>
              </a:ext>
            </a:extLst>
          </p:cNvPr>
          <p:cNvSpPr/>
          <p:nvPr/>
        </p:nvSpPr>
        <p:spPr bwMode="auto">
          <a:xfrm>
            <a:off x="6456040" y="836712"/>
            <a:ext cx="3299621" cy="187220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3D1A-F911-4D46-AD32-0751EE47F4D1}"/>
              </a:ext>
            </a:extLst>
          </p:cNvPr>
          <p:cNvSpPr txBox="1"/>
          <p:nvPr/>
        </p:nvSpPr>
        <p:spPr>
          <a:xfrm>
            <a:off x="6876454" y="908720"/>
            <a:ext cx="2592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 pool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CC584-CD55-4061-9FBA-4A194CC02FC9}"/>
              </a:ext>
            </a:extLst>
          </p:cNvPr>
          <p:cNvSpPr txBox="1"/>
          <p:nvPr/>
        </p:nvSpPr>
        <p:spPr>
          <a:xfrm>
            <a:off x="8642108" y="2437804"/>
            <a:ext cx="36131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 transactions waiting to record to 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115FE-5E9D-4101-8EC0-F7463170F2AC}"/>
              </a:ext>
            </a:extLst>
          </p:cNvPr>
          <p:cNvSpPr txBox="1"/>
          <p:nvPr/>
        </p:nvSpPr>
        <p:spPr>
          <a:xfrm>
            <a:off x="7521298" y="1268760"/>
            <a:ext cx="1169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8073EC-405E-43C6-9377-CD6C652D09E7}"/>
              </a:ext>
            </a:extLst>
          </p:cNvPr>
          <p:cNvSpPr txBox="1"/>
          <p:nvPr/>
        </p:nvSpPr>
        <p:spPr>
          <a:xfrm>
            <a:off x="7515568" y="1700808"/>
            <a:ext cx="1169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D4D31C-9149-62D0-6BA6-5B278F10AAFF}"/>
              </a:ext>
            </a:extLst>
          </p:cNvPr>
          <p:cNvSpPr txBox="1"/>
          <p:nvPr/>
        </p:nvSpPr>
        <p:spPr>
          <a:xfrm>
            <a:off x="7536160" y="2101721"/>
            <a:ext cx="1797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Trans4, ….</a:t>
            </a:r>
          </a:p>
        </p:txBody>
      </p:sp>
    </p:spTree>
    <p:extLst>
      <p:ext uri="{BB962C8B-B14F-4D97-AF65-F5344CB8AC3E}">
        <p14:creationId xmlns:p14="http://schemas.microsoft.com/office/powerpoint/2010/main" val="464526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487488" y="116632"/>
            <a:ext cx="47461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/>
              <a:t>Securely synchronizing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B7C173-EA73-481B-B02C-4987F5976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92" y="1338431"/>
            <a:ext cx="5676900" cy="41044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3D7943-0AA1-4591-941C-543EE12FF1D3}"/>
              </a:ext>
            </a:extLst>
          </p:cNvPr>
          <p:cNvSpPr/>
          <p:nvPr/>
        </p:nvSpPr>
        <p:spPr>
          <a:xfrm>
            <a:off x="6960096" y="4096233"/>
            <a:ext cx="5057980" cy="52322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b="1"/>
              <a:t>Consensus machanism</a:t>
            </a:r>
            <a:endParaRPr lang="en-US" altLang="en-US" dirty="0"/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D7C6CE55-D1D9-4CA5-8B82-66E16C72D43F}"/>
              </a:ext>
            </a:extLst>
          </p:cNvPr>
          <p:cNvSpPr/>
          <p:nvPr/>
        </p:nvSpPr>
        <p:spPr bwMode="auto">
          <a:xfrm>
            <a:off x="6209060" y="3068960"/>
            <a:ext cx="751036" cy="1550493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3906CA-F8E9-4181-AFE7-867F13BB7CBB}"/>
              </a:ext>
            </a:extLst>
          </p:cNvPr>
          <p:cNvSpPr/>
          <p:nvPr/>
        </p:nvSpPr>
        <p:spPr>
          <a:xfrm>
            <a:off x="6390299" y="799837"/>
            <a:ext cx="56769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/>
              <a:t>How to ?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/>
              <a:t>Verifying new events/transations (data authentication, other security features)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/>
              <a:t>Securely storage, </a:t>
            </a:r>
            <a:r>
              <a:rPr lang="en-US" sz="2600">
                <a:solidFill>
                  <a:srgbClr val="FF0000"/>
                </a:solidFill>
              </a:rPr>
              <a:t>create, verify, synchonize a new block </a:t>
            </a:r>
            <a:r>
              <a:rPr lang="en-US" sz="2600"/>
              <a:t>(all nodes): immutability, transability,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FC92A1-60C9-4FC6-81CF-74323E9FC32A}"/>
              </a:ext>
            </a:extLst>
          </p:cNvPr>
          <p:cNvGrpSpPr/>
          <p:nvPr/>
        </p:nvGrpSpPr>
        <p:grpSpPr>
          <a:xfrm>
            <a:off x="2853558" y="5685461"/>
            <a:ext cx="1435771" cy="412814"/>
            <a:chOff x="2853558" y="5685461"/>
            <a:chExt cx="1435771" cy="41281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B212BC2-963C-4834-8C53-DB441D43760D}"/>
                </a:ext>
              </a:extLst>
            </p:cNvPr>
            <p:cNvGrpSpPr/>
            <p:nvPr/>
          </p:nvGrpSpPr>
          <p:grpSpPr>
            <a:xfrm>
              <a:off x="2853558" y="5685461"/>
              <a:ext cx="1435771" cy="412814"/>
              <a:chOff x="2853558" y="5685461"/>
              <a:chExt cx="1435771" cy="41281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515E78F-92DF-4F2A-BC42-97AE7C2971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3558" y="5685461"/>
                <a:ext cx="381000" cy="40957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DD80DBF-DC7E-4129-9BD6-8FC2203B1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834" y="5686590"/>
                <a:ext cx="381000" cy="409575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0968490-BAC0-40EF-8424-5F4E68E450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8329" y="5688700"/>
                <a:ext cx="381000" cy="409575"/>
              </a:xfrm>
              <a:prstGeom prst="rect">
                <a:avLst/>
              </a:prstGeom>
            </p:spPr>
          </p:pic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3DCF641-FC50-42FF-A682-36E032D11E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85928" y="5890248"/>
              <a:ext cx="345776" cy="11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71D1E1A-5183-4BEA-BA96-C2C367CB12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47728" y="5891378"/>
              <a:ext cx="4334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6CE81D-8F2D-46E2-8A1A-B4CF58BF9A46}"/>
              </a:ext>
            </a:extLst>
          </p:cNvPr>
          <p:cNvGrpSpPr/>
          <p:nvPr/>
        </p:nvGrpSpPr>
        <p:grpSpPr>
          <a:xfrm>
            <a:off x="328932" y="5634530"/>
            <a:ext cx="1435771" cy="412814"/>
            <a:chOff x="2853558" y="5685461"/>
            <a:chExt cx="1435771" cy="41281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1E4D00-C4A9-4DBF-9E79-CE863E527D33}"/>
                </a:ext>
              </a:extLst>
            </p:cNvPr>
            <p:cNvGrpSpPr/>
            <p:nvPr/>
          </p:nvGrpSpPr>
          <p:grpSpPr>
            <a:xfrm>
              <a:off x="2853558" y="5685461"/>
              <a:ext cx="1435771" cy="412814"/>
              <a:chOff x="2853558" y="5685461"/>
              <a:chExt cx="1435771" cy="412814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46878531-85FA-41FC-88F2-D04E851172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3558" y="5685461"/>
                <a:ext cx="381000" cy="409575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3CAA4783-81CA-4AA8-ABDB-7E88CCBDD6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834" y="5686590"/>
                <a:ext cx="381000" cy="40957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7A27233-B7BA-475B-B904-574CBFCBA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8329" y="5688700"/>
                <a:ext cx="381000" cy="409575"/>
              </a:xfrm>
              <a:prstGeom prst="rect">
                <a:avLst/>
              </a:prstGeom>
            </p:spPr>
          </p:pic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031A2A-7591-4F8E-A82E-1F61ECD14D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85928" y="5890248"/>
              <a:ext cx="345776" cy="11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308BA4D-D19A-4881-A8EB-2A922FE1AB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47728" y="5891378"/>
              <a:ext cx="4334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FC92A1-60C9-4FC6-81CF-74323E9FC32A}"/>
              </a:ext>
            </a:extLst>
          </p:cNvPr>
          <p:cNvGrpSpPr/>
          <p:nvPr/>
        </p:nvGrpSpPr>
        <p:grpSpPr>
          <a:xfrm>
            <a:off x="306318" y="908720"/>
            <a:ext cx="1435771" cy="412814"/>
            <a:chOff x="2853558" y="5685461"/>
            <a:chExt cx="1435771" cy="41281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212BC2-963C-4834-8C53-DB441D43760D}"/>
                </a:ext>
              </a:extLst>
            </p:cNvPr>
            <p:cNvGrpSpPr/>
            <p:nvPr/>
          </p:nvGrpSpPr>
          <p:grpSpPr>
            <a:xfrm>
              <a:off x="2853558" y="5685461"/>
              <a:ext cx="1435771" cy="412814"/>
              <a:chOff x="2853558" y="5685461"/>
              <a:chExt cx="1435771" cy="412814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E515E78F-92DF-4F2A-BC42-97AE7C2971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3558" y="5685461"/>
                <a:ext cx="381000" cy="40957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3DD80DBF-DC7E-4129-9BD6-8FC2203B1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834" y="5686590"/>
                <a:ext cx="381000" cy="409575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50968490-BAC0-40EF-8424-5F4E68E450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8329" y="5688700"/>
                <a:ext cx="381000" cy="409575"/>
              </a:xfrm>
              <a:prstGeom prst="rect">
                <a:avLst/>
              </a:prstGeom>
            </p:spPr>
          </p:pic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3DCF641-FC50-42FF-A682-36E032D11E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85928" y="5890248"/>
              <a:ext cx="345776" cy="11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71D1E1A-5183-4BEA-BA96-C2C367CB12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47728" y="5891378"/>
              <a:ext cx="4334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FC92A1-60C9-4FC6-81CF-74323E9FC32A}"/>
              </a:ext>
            </a:extLst>
          </p:cNvPr>
          <p:cNvGrpSpPr/>
          <p:nvPr/>
        </p:nvGrpSpPr>
        <p:grpSpPr>
          <a:xfrm>
            <a:off x="2929842" y="836791"/>
            <a:ext cx="1435771" cy="412814"/>
            <a:chOff x="2853558" y="5685461"/>
            <a:chExt cx="1435771" cy="41281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212BC2-963C-4834-8C53-DB441D43760D}"/>
                </a:ext>
              </a:extLst>
            </p:cNvPr>
            <p:cNvGrpSpPr/>
            <p:nvPr/>
          </p:nvGrpSpPr>
          <p:grpSpPr>
            <a:xfrm>
              <a:off x="2853558" y="5685461"/>
              <a:ext cx="1435771" cy="412814"/>
              <a:chOff x="2853558" y="5685461"/>
              <a:chExt cx="1435771" cy="412814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E515E78F-92DF-4F2A-BC42-97AE7C2971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3558" y="5685461"/>
                <a:ext cx="381000" cy="409575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3DD80DBF-DC7E-4129-9BD6-8FC2203B1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834" y="5686590"/>
                <a:ext cx="381000" cy="409575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50968490-BAC0-40EF-8424-5F4E68E450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8329" y="5688700"/>
                <a:ext cx="381000" cy="409575"/>
              </a:xfrm>
              <a:prstGeom prst="rect">
                <a:avLst/>
              </a:prstGeom>
            </p:spPr>
          </p:pic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3DCF641-FC50-42FF-A682-36E032D11E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85928" y="5890248"/>
              <a:ext cx="345776" cy="11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71D1E1A-5183-4BEA-BA96-C2C367CB12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47728" y="5891378"/>
              <a:ext cx="4334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EF4E53D4-0D26-4545-BA5B-A6FB72726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856" y="5683721"/>
            <a:ext cx="381000" cy="4095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55DA3A0-17EC-4342-ACE7-40A0A13AAC0C}"/>
              </a:ext>
            </a:extLst>
          </p:cNvPr>
          <p:cNvSpPr txBox="1"/>
          <p:nvPr/>
        </p:nvSpPr>
        <p:spPr>
          <a:xfrm>
            <a:off x="4769900" y="5215389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?????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C3F02B-4756-4239-BCB6-E14F2D0739FE}"/>
              </a:ext>
            </a:extLst>
          </p:cNvPr>
          <p:cNvSpPr txBox="1"/>
          <p:nvPr/>
        </p:nvSpPr>
        <p:spPr>
          <a:xfrm>
            <a:off x="3812810" y="4796497"/>
            <a:ext cx="3147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Trancation pools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0D0AE7D8-58AD-4D1A-8A7A-3F96174784A2}"/>
              </a:ext>
            </a:extLst>
          </p:cNvPr>
          <p:cNvSpPr/>
          <p:nvPr/>
        </p:nvSpPr>
        <p:spPr bwMode="auto">
          <a:xfrm>
            <a:off x="4491473" y="5301208"/>
            <a:ext cx="236375" cy="30422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285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703512" y="131908"/>
            <a:ext cx="53014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/>
              <a:t>Fault-tolerant mechanism</a:t>
            </a:r>
            <a:endParaRPr lang="en-US" sz="3600" b="1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89BF0-8CC3-4E92-B3AB-3B8AAD447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24744"/>
            <a:ext cx="4735715" cy="5181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39842A-0E7A-433D-9D9A-C9F12D794241}"/>
              </a:ext>
            </a:extLst>
          </p:cNvPr>
          <p:cNvSpPr/>
          <p:nvPr/>
        </p:nvSpPr>
        <p:spPr>
          <a:xfrm>
            <a:off x="776597" y="928083"/>
            <a:ext cx="53014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Consensus machanism: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Supporting nodes (</a:t>
            </a:r>
            <a:r>
              <a:rPr lang="en-US">
                <a:solidFill>
                  <a:srgbClr val="FF0000"/>
                </a:solidFill>
              </a:rPr>
              <a:t>create new space to record events (blocks)</a:t>
            </a:r>
            <a:r>
              <a:rPr lang="en-US"/>
              <a:t>, distributing data);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Securly synchronizing events;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7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CD38F5-4EBB-4C7E-8C3D-0A53F9407C81}"/>
              </a:ext>
            </a:extLst>
          </p:cNvPr>
          <p:cNvSpPr/>
          <p:nvPr/>
        </p:nvSpPr>
        <p:spPr>
          <a:xfrm>
            <a:off x="1700048" y="134646"/>
            <a:ext cx="4634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6"/>
                </a:solidFill>
              </a:rPr>
              <a:t>Consensus machanism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1CC53B-ED39-4094-AF69-6DC3A9E91C4A}"/>
              </a:ext>
            </a:extLst>
          </p:cNvPr>
          <p:cNvSpPr/>
          <p:nvPr/>
        </p:nvSpPr>
        <p:spPr>
          <a:xfrm>
            <a:off x="7702018" y="380193"/>
            <a:ext cx="2947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NexusSerif"/>
              </a:rPr>
              <a:t>See chapter Eleven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B678F-BA59-4D58-B097-3EF362298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651" y="1844824"/>
            <a:ext cx="8879988" cy="44401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76DD1E-95F5-4855-9268-73D0D18BCA40}"/>
              </a:ext>
            </a:extLst>
          </p:cNvPr>
          <p:cNvSpPr/>
          <p:nvPr/>
        </p:nvSpPr>
        <p:spPr>
          <a:xfrm>
            <a:off x="1972715" y="920149"/>
            <a:ext cx="87296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A </a:t>
            </a:r>
            <a:r>
              <a:rPr lang="en-US" b="1"/>
              <a:t>consensus mechanism </a:t>
            </a:r>
            <a:r>
              <a:rPr lang="en-US"/>
              <a:t>is a fault-tolerant mechanism to </a:t>
            </a:r>
            <a:r>
              <a:rPr lang="en-US" b="1"/>
              <a:t>reach an agreement </a:t>
            </a:r>
            <a:r>
              <a:rPr lang="en-US"/>
              <a:t>on a single state of the network among distributed nodes.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C3C38F-6E6E-4261-BF79-E096B2799CE4}"/>
              </a:ext>
            </a:extLst>
          </p:cNvPr>
          <p:cNvSpPr/>
          <p:nvPr/>
        </p:nvSpPr>
        <p:spPr>
          <a:xfrm>
            <a:off x="1713789" y="11701"/>
            <a:ext cx="4634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6"/>
                </a:solidFill>
              </a:rPr>
              <a:t>Consensus machanism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825A7-2597-4238-B2BD-8E04A53B976C}"/>
              </a:ext>
            </a:extLst>
          </p:cNvPr>
          <p:cNvSpPr/>
          <p:nvPr/>
        </p:nvSpPr>
        <p:spPr>
          <a:xfrm>
            <a:off x="1713789" y="980728"/>
            <a:ext cx="2283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gilroy"/>
              </a:rPr>
              <a:t>Proof-of-work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478B06-C3DC-4177-B67A-28D52B462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904" y="1603954"/>
            <a:ext cx="4775153" cy="41293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D4B7FE-7CFD-4537-B072-E1040CEA20DD}"/>
              </a:ext>
            </a:extLst>
          </p:cNvPr>
          <p:cNvSpPr/>
          <p:nvPr/>
        </p:nvSpPr>
        <p:spPr>
          <a:xfrm>
            <a:off x="6593041" y="2355485"/>
            <a:ext cx="37740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12529"/>
                </a:solidFill>
                <a:latin typeface="system-ui"/>
              </a:rPr>
              <a:t>Prevent multiple fake requests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6634C8-18A4-4A60-AF97-10F391EF37FF}"/>
              </a:ext>
            </a:extLst>
          </p:cNvPr>
          <p:cNvSpPr/>
          <p:nvPr/>
        </p:nvSpPr>
        <p:spPr>
          <a:xfrm>
            <a:off x="6600057" y="3359595"/>
            <a:ext cx="40550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12529"/>
                </a:solidFill>
                <a:latin typeface="system-ui"/>
              </a:rPr>
              <a:t> Trustless and distributed consensus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34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C3C38F-6E6E-4261-BF79-E096B2799CE4}"/>
              </a:ext>
            </a:extLst>
          </p:cNvPr>
          <p:cNvSpPr/>
          <p:nvPr/>
        </p:nvSpPr>
        <p:spPr>
          <a:xfrm>
            <a:off x="1317382" y="55996"/>
            <a:ext cx="4634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6"/>
                </a:solidFill>
              </a:rPr>
              <a:t>Consensus machanism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6B643-3112-4357-B5EF-3AFB6906B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980729"/>
            <a:ext cx="6912768" cy="54981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2825A7-2597-4238-B2BD-8E04A53B976C}"/>
              </a:ext>
            </a:extLst>
          </p:cNvPr>
          <p:cNvSpPr/>
          <p:nvPr/>
        </p:nvSpPr>
        <p:spPr>
          <a:xfrm>
            <a:off x="1713789" y="980728"/>
            <a:ext cx="2283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gilroy"/>
              </a:rPr>
              <a:t>Proof-of-work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C3C38F-6E6E-4261-BF79-E096B2799CE4}"/>
              </a:ext>
            </a:extLst>
          </p:cNvPr>
          <p:cNvSpPr/>
          <p:nvPr/>
        </p:nvSpPr>
        <p:spPr>
          <a:xfrm>
            <a:off x="1525235" y="134341"/>
            <a:ext cx="4634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6"/>
                </a:solidFill>
              </a:rPr>
              <a:t>Consensus machanism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825A7-2597-4238-B2BD-8E04A53B976C}"/>
              </a:ext>
            </a:extLst>
          </p:cNvPr>
          <p:cNvSpPr/>
          <p:nvPr/>
        </p:nvSpPr>
        <p:spPr>
          <a:xfrm>
            <a:off x="1713789" y="980728"/>
            <a:ext cx="2283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gilroy"/>
              </a:rPr>
              <a:t>Proof-of-work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832D77-0E37-4413-A3C8-0F95F4FB5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79" y="1491648"/>
            <a:ext cx="10260622" cy="487738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467CAE-C6E7-4371-B432-FD3F0A514FA2}"/>
              </a:ext>
            </a:extLst>
          </p:cNvPr>
          <p:cNvCxnSpPr>
            <a:cxnSpLocks/>
          </p:cNvCxnSpPr>
          <p:nvPr/>
        </p:nvCxnSpPr>
        <p:spPr bwMode="auto">
          <a:xfrm flipV="1">
            <a:off x="7176120" y="1242338"/>
            <a:ext cx="27594" cy="8905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1D9329-895E-431B-B638-55680A272EF1}"/>
              </a:ext>
            </a:extLst>
          </p:cNvPr>
          <p:cNvSpPr txBox="1"/>
          <p:nvPr/>
        </p:nvSpPr>
        <p:spPr>
          <a:xfrm>
            <a:off x="6687195" y="801722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Fix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E503E-81AA-4266-8DF7-0FD1B65C0096}"/>
              </a:ext>
            </a:extLst>
          </p:cNvPr>
          <p:cNvSpPr txBox="1"/>
          <p:nvPr/>
        </p:nvSpPr>
        <p:spPr>
          <a:xfrm>
            <a:off x="8402636" y="801722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Need compute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776534-1B0E-48C6-8CED-D52E1241D27E}"/>
              </a:ext>
            </a:extLst>
          </p:cNvPr>
          <p:cNvCxnSpPr>
            <a:cxnSpLocks/>
          </p:cNvCxnSpPr>
          <p:nvPr/>
        </p:nvCxnSpPr>
        <p:spPr bwMode="auto">
          <a:xfrm flipV="1">
            <a:off x="9126741" y="1324942"/>
            <a:ext cx="0" cy="7077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34E008-93C4-48AF-B444-AD16D56ABC38}"/>
              </a:ext>
            </a:extLst>
          </p:cNvPr>
          <p:cNvCxnSpPr>
            <a:cxnSpLocks/>
          </p:cNvCxnSpPr>
          <p:nvPr/>
        </p:nvCxnSpPr>
        <p:spPr bwMode="auto">
          <a:xfrm>
            <a:off x="5807968" y="4393303"/>
            <a:ext cx="703738" cy="1614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C606A4-94CB-46A1-97AC-D71307E0283E}"/>
              </a:ext>
            </a:extLst>
          </p:cNvPr>
          <p:cNvSpPr txBox="1"/>
          <p:nvPr/>
        </p:nvSpPr>
        <p:spPr>
          <a:xfrm>
            <a:off x="6397566" y="4293096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Less than the threshold</a:t>
            </a:r>
          </a:p>
        </p:txBody>
      </p:sp>
    </p:spTree>
    <p:extLst>
      <p:ext uri="{BB962C8B-B14F-4D97-AF65-F5344CB8AC3E}">
        <p14:creationId xmlns:p14="http://schemas.microsoft.com/office/powerpoint/2010/main" val="431819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C12D5C-73B3-4A2F-AB02-4826ABB27534}"/>
              </a:ext>
            </a:extLst>
          </p:cNvPr>
          <p:cNvSpPr/>
          <p:nvPr/>
        </p:nvSpPr>
        <p:spPr>
          <a:xfrm>
            <a:off x="1461398" y="37128"/>
            <a:ext cx="4634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6"/>
                </a:solidFill>
              </a:rPr>
              <a:t>Consensus machanism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ECDF9-8B74-49E7-A5D7-DC01D4EC6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7" y="1556792"/>
            <a:ext cx="6505575" cy="48196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CA4934-7872-4A99-8B34-672DA5BE23A3}"/>
              </a:ext>
            </a:extLst>
          </p:cNvPr>
          <p:cNvSpPr/>
          <p:nvPr/>
        </p:nvSpPr>
        <p:spPr>
          <a:xfrm>
            <a:off x="2063552" y="1009309"/>
            <a:ext cx="2339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212529"/>
                </a:solidFill>
                <a:latin typeface="system-ui"/>
              </a:rPr>
              <a:t>Proof-of-Stake</a:t>
            </a:r>
            <a:endParaRPr lang="en-US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8DE87-D5D8-4813-A3A0-35E41A2AAE0F}"/>
              </a:ext>
            </a:extLst>
          </p:cNvPr>
          <p:cNvSpPr/>
          <p:nvPr/>
        </p:nvSpPr>
        <p:spPr>
          <a:xfrm>
            <a:off x="5663953" y="903486"/>
            <a:ext cx="1425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212529"/>
                </a:solidFill>
                <a:latin typeface="system-ui"/>
              </a:rPr>
              <a:t> miners  </a:t>
            </a:r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E6403A4-021B-494B-8F92-3F8545B3B73E}"/>
              </a:ext>
            </a:extLst>
          </p:cNvPr>
          <p:cNvSpPr/>
          <p:nvPr/>
        </p:nvSpPr>
        <p:spPr bwMode="auto">
          <a:xfrm>
            <a:off x="7032104" y="1067250"/>
            <a:ext cx="541284" cy="25945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2ED31B-B18C-4195-9106-B76D09D8A684}"/>
              </a:ext>
            </a:extLst>
          </p:cNvPr>
          <p:cNvSpPr/>
          <p:nvPr/>
        </p:nvSpPr>
        <p:spPr>
          <a:xfrm>
            <a:off x="7824193" y="889556"/>
            <a:ext cx="15985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validators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1464" y="166299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Outline </a:t>
            </a:r>
            <a:r>
              <a:rPr lang="en-GB" altLang="en-US"/>
              <a:t>(P2)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3392" y="1052736"/>
            <a:ext cx="11017224" cy="5242883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Blockchain network and applications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chemeClr val="tx2"/>
                </a:solidFill>
              </a:rPr>
              <a:t>Motivations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en-US">
                <a:solidFill>
                  <a:schemeClr val="tx2"/>
                </a:solidFill>
              </a:rPr>
              <a:t>Hash-based secure storage (</a:t>
            </a:r>
            <a:r>
              <a:rPr lang="en-US" altLang="en-US" u="sng">
                <a:solidFill>
                  <a:schemeClr val="tx2"/>
                </a:solidFill>
              </a:rPr>
              <a:t>immutable</a:t>
            </a:r>
            <a:r>
              <a:rPr lang="en-US" altLang="en-US">
                <a:solidFill>
                  <a:schemeClr val="tx2"/>
                </a:solidFill>
              </a:rPr>
              <a:t> database ) 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en-US">
                <a:solidFill>
                  <a:schemeClr val="tx2"/>
                </a:solidFill>
              </a:rPr>
              <a:t>Signature-based authentication and verification (users/events):</a:t>
            </a:r>
            <a:endParaRPr lang="en-US">
              <a:solidFill>
                <a:schemeClr val="tx2"/>
              </a:solidFill>
            </a:endParaRPr>
          </a:p>
          <a:p>
            <a:pPr lvl="1" eaLnBrk="1" hangingPunct="1"/>
            <a:r>
              <a:rPr lang="en-US">
                <a:solidFill>
                  <a:schemeClr val="tx2"/>
                </a:solidFill>
              </a:rPr>
              <a:t>Consensus machanism and coin mining (majority-rule security)</a:t>
            </a:r>
          </a:p>
          <a:p>
            <a:pPr lvl="1" eaLnBrk="1" hangingPunct="1"/>
            <a:r>
              <a:rPr lang="en-US" altLang="en-US">
                <a:solidFill>
                  <a:schemeClr val="tx2"/>
                </a:solidFill>
              </a:rPr>
              <a:t>Blockchain architecture: a bitcoin case study;</a:t>
            </a:r>
          </a:p>
          <a:p>
            <a:pPr lvl="1" eaLnBrk="1" hangingPunct="1"/>
            <a:r>
              <a:rPr lang="en-US" altLang="en-US">
                <a:solidFill>
                  <a:schemeClr val="tx2"/>
                </a:solidFill>
              </a:rPr>
              <a:t>Next generation: Transaction protocol (smart contract) and distributed applications</a:t>
            </a:r>
            <a:endParaRPr lang="en-US" altLang="en-US" dirty="0">
              <a:solidFill>
                <a:schemeClr val="tx2"/>
              </a:solidFill>
            </a:endParaRPr>
          </a:p>
          <a:p>
            <a:pPr lvl="1" eaLnBrk="1" hangingPunct="1"/>
            <a:r>
              <a:rPr lang="en-US" altLang="en-US">
                <a:solidFill>
                  <a:schemeClr val="tx2"/>
                </a:solidFill>
              </a:rPr>
              <a:t> Implementation and application sectors</a:t>
            </a:r>
            <a:endParaRPr lang="en-US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322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24000" y="764704"/>
            <a:ext cx="8676456" cy="5486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455486-33A7-4668-8BFC-D0C00BCE1FB8}"/>
              </a:ext>
            </a:extLst>
          </p:cNvPr>
          <p:cNvSpPr/>
          <p:nvPr/>
        </p:nvSpPr>
        <p:spPr>
          <a:xfrm>
            <a:off x="1524000" y="118373"/>
            <a:ext cx="4634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6"/>
                </a:solidFill>
              </a:rPr>
              <a:t>Consensus machanism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3192A0-ED58-4F80-93AD-9CD91BA78781}"/>
              </a:ext>
            </a:extLst>
          </p:cNvPr>
          <p:cNvSpPr/>
          <p:nvPr/>
        </p:nvSpPr>
        <p:spPr>
          <a:xfrm>
            <a:off x="1653605" y="116632"/>
            <a:ext cx="4634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6"/>
                </a:solidFill>
              </a:rPr>
              <a:t>Consensus machanism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E206C-554E-43F3-8717-A0C4BC8AB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605" y="980728"/>
            <a:ext cx="8884789" cy="525658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DE1F4F-636C-4C76-B930-18C7EAD3E243}"/>
              </a:ext>
            </a:extLst>
          </p:cNvPr>
          <p:cNvSpPr/>
          <p:nvPr/>
        </p:nvSpPr>
        <p:spPr>
          <a:xfrm>
            <a:off x="1415480" y="0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en-US" sz="3600" b="1">
                <a:solidFill>
                  <a:schemeClr val="tx2"/>
                </a:solidFill>
              </a:rPr>
              <a:t>Bitcoin: a case study</a:t>
            </a:r>
            <a:endParaRPr lang="en-US" altLang="en-US" sz="3600" b="1" dirty="0">
              <a:solidFill>
                <a:schemeClr val="tx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0C0474-B292-4D7F-B2CF-6CCA15265FD6}"/>
              </a:ext>
            </a:extLst>
          </p:cNvPr>
          <p:cNvSpPr/>
          <p:nvPr/>
        </p:nvSpPr>
        <p:spPr>
          <a:xfrm>
            <a:off x="1391446" y="911038"/>
            <a:ext cx="1053720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Decentralization</a:t>
            </a:r>
          </a:p>
          <a:p>
            <a:r>
              <a:rPr lang="en-US"/>
              <a:t>  + no central point of control</a:t>
            </a:r>
          </a:p>
          <a:p>
            <a:r>
              <a:rPr lang="en-US"/>
              <a:t>  + consensus protocols</a:t>
            </a:r>
          </a:p>
          <a:p>
            <a:r>
              <a:rPr lang="en-US"/>
              <a:t>     - participants on the network all must agree unanimously add a data</a:t>
            </a:r>
          </a:p>
          <a:p>
            <a:r>
              <a:rPr lang="en-US"/>
              <a:t>     - do it while ensuring its integrity;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C6A002-D25A-4946-A64F-EF79267F4049}"/>
              </a:ext>
            </a:extLst>
          </p:cNvPr>
          <p:cNvSpPr/>
          <p:nvPr/>
        </p:nvSpPr>
        <p:spPr>
          <a:xfrm>
            <a:off x="1391446" y="3178842"/>
            <a:ext cx="102251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Immutability (impossible to change)</a:t>
            </a:r>
          </a:p>
          <a:p>
            <a:r>
              <a:rPr lang="en-US"/>
              <a:t>  + data remains unchangeable once it’s been recorded and processed on the blockchain (protected from any modifications or attacks);</a:t>
            </a:r>
          </a:p>
          <a:p>
            <a:r>
              <a:rPr lang="en-US"/>
              <a:t>  + makes the system more secure (eliminates trust required by traditional centralized authorities)</a:t>
            </a:r>
          </a:p>
        </p:txBody>
      </p:sp>
    </p:spTree>
    <p:extLst>
      <p:ext uri="{BB962C8B-B14F-4D97-AF65-F5344CB8AC3E}">
        <p14:creationId xmlns:p14="http://schemas.microsoft.com/office/powerpoint/2010/main" val="2465731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DE1F4F-636C-4C76-B930-18C7EAD3E243}"/>
              </a:ext>
            </a:extLst>
          </p:cNvPr>
          <p:cNvSpPr/>
          <p:nvPr/>
        </p:nvSpPr>
        <p:spPr>
          <a:xfrm>
            <a:off x="1343472" y="188640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en-US" sz="3600" b="1">
                <a:solidFill>
                  <a:schemeClr val="tx2"/>
                </a:solidFill>
              </a:rPr>
              <a:t>Bitcoin: a case study</a:t>
            </a:r>
            <a:endParaRPr lang="en-US" altLang="en-US" sz="3600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6EBF60-25B8-4BA8-B06B-9816937C6459}"/>
              </a:ext>
            </a:extLst>
          </p:cNvPr>
          <p:cNvSpPr/>
          <p:nvPr/>
        </p:nvSpPr>
        <p:spPr>
          <a:xfrm>
            <a:off x="983432" y="834971"/>
            <a:ext cx="7686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Transparency (data open/transparent)</a:t>
            </a:r>
          </a:p>
          <a:p>
            <a:r>
              <a:rPr lang="en-US"/>
              <a:t>+ block explorer: access all block datas;</a:t>
            </a:r>
          </a:p>
          <a:p>
            <a:r>
              <a:rPr lang="en-US"/>
              <a:t>+ search the blocks of a blockchain: access their contents and their relevant details;</a:t>
            </a:r>
          </a:p>
        </p:txBody>
      </p:sp>
    </p:spTree>
    <p:extLst>
      <p:ext uri="{BB962C8B-B14F-4D97-AF65-F5344CB8AC3E}">
        <p14:creationId xmlns:p14="http://schemas.microsoft.com/office/powerpoint/2010/main" val="449158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488" y="44549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416" y="908720"/>
            <a:ext cx="10801200" cy="540060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/>
              <a:t>Network secure protocols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 Authentication;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 Key agreemen;</a:t>
            </a:r>
            <a:endParaRPr lang="en-US" dirty="0"/>
          </a:p>
          <a:p>
            <a:pPr lvl="1" eaLnBrk="1" hangingPunct="1">
              <a:spcBef>
                <a:spcPct val="25000"/>
              </a:spcBef>
            </a:pPr>
            <a:r>
              <a:rPr lang="en-US"/>
              <a:t> IPSec</a:t>
            </a:r>
            <a:r>
              <a:rPr lang="en-US" dirty="0"/>
              <a:t>; SSL/TLS; SSH</a:t>
            </a:r>
            <a:r>
              <a:rPr lang="en-US"/>
              <a:t>; Kerberos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Blockchain network security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Motivation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Database structure;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Secure Transactions and consensus mechanism;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Network architecture;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Applications</a:t>
            </a:r>
            <a:endParaRPr lang="en-US" dirty="0"/>
          </a:p>
          <a:p>
            <a:pPr eaLnBrk="1" hangingPunct="1">
              <a:spcBef>
                <a:spcPct val="25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DE1F4F-636C-4C76-B930-18C7EAD3E243}"/>
              </a:ext>
            </a:extLst>
          </p:cNvPr>
          <p:cNvSpPr/>
          <p:nvPr/>
        </p:nvSpPr>
        <p:spPr>
          <a:xfrm>
            <a:off x="1199456" y="138698"/>
            <a:ext cx="8352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25000"/>
              </a:spcBef>
            </a:pPr>
            <a:r>
              <a:rPr lang="en-US" sz="4000" b="1"/>
              <a:t>Network Architecture</a:t>
            </a:r>
          </a:p>
        </p:txBody>
      </p:sp>
      <p:pic>
        <p:nvPicPr>
          <p:cNvPr id="4" name="Picture 2" descr="https://www.elibrary.imf.org/view/journals/063/2022/003/images/9781616358280_f0005-01.jpg">
            <a:extLst>
              <a:ext uri="{FF2B5EF4-FFF2-40B4-BE49-F238E27FC236}">
                <a16:creationId xmlns:a16="http://schemas.microsoft.com/office/drawing/2014/main" id="{D690DA52-F640-4B0D-8E5F-83564300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37" y="908721"/>
            <a:ext cx="6278143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9318EB-9AF3-4C10-915D-C6379CB4E966}"/>
              </a:ext>
            </a:extLst>
          </p:cNvPr>
          <p:cNvSpPr/>
          <p:nvPr/>
        </p:nvSpPr>
        <p:spPr>
          <a:xfrm>
            <a:off x="6960096" y="1124744"/>
            <a:ext cx="3672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Programmable distributed applications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F7D10-C625-460D-821F-1A41156DE614}"/>
              </a:ext>
            </a:extLst>
          </p:cNvPr>
          <p:cNvSpPr/>
          <p:nvPr/>
        </p:nvSpPr>
        <p:spPr>
          <a:xfrm>
            <a:off x="7104113" y="2616112"/>
            <a:ext cx="47103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/>
              <a:t>How to ?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>
                <a:solidFill>
                  <a:schemeClr val="accent2"/>
                </a:solidFill>
              </a:rPr>
              <a:t>Verifying new events/transations (data authentication, other security features)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>
                <a:solidFill>
                  <a:schemeClr val="accent2"/>
                </a:solidFill>
              </a:rPr>
              <a:t>Securely storage, create, verify, synchonize a new block (all nodes): immutability, transability,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65068F-859E-4639-9DF8-B6EF8AFD0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36" y="5286951"/>
            <a:ext cx="6278143" cy="12193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3067CE-46DA-48F5-8B29-A1235B5FE171}"/>
              </a:ext>
            </a:extLst>
          </p:cNvPr>
          <p:cNvSpPr txBox="1"/>
          <p:nvPr/>
        </p:nvSpPr>
        <p:spPr>
          <a:xfrm>
            <a:off x="1991544" y="5445225"/>
            <a:ext cx="432048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Data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Store database (block chain)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654698-445E-42ED-85E1-9AE7EB3D1C2D}"/>
              </a:ext>
            </a:extLst>
          </p:cNvPr>
          <p:cNvCxnSpPr/>
          <p:nvPr/>
        </p:nvCxnSpPr>
        <p:spPr bwMode="auto">
          <a:xfrm>
            <a:off x="6816079" y="2636912"/>
            <a:ext cx="537592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118896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DE1F4F-636C-4C76-B930-18C7EAD3E243}"/>
              </a:ext>
            </a:extLst>
          </p:cNvPr>
          <p:cNvSpPr/>
          <p:nvPr/>
        </p:nvSpPr>
        <p:spPr>
          <a:xfrm>
            <a:off x="1199456" y="116632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en-US" sz="3600" b="1">
                <a:solidFill>
                  <a:schemeClr val="tx2"/>
                </a:solidFill>
              </a:rPr>
              <a:t>Next generation of blockchain network</a:t>
            </a:r>
            <a:endParaRPr lang="en-US" altLang="en-US" sz="3600" b="1" dirty="0">
              <a:solidFill>
                <a:schemeClr val="tx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60A80C-2284-4735-A181-E516488AA3B7}"/>
              </a:ext>
            </a:extLst>
          </p:cNvPr>
          <p:cNvSpPr/>
          <p:nvPr/>
        </p:nvSpPr>
        <p:spPr>
          <a:xfrm>
            <a:off x="623392" y="1154389"/>
            <a:ext cx="105851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A smart contract is a computer program or a transaction protocol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/>
              <a:t> automatically execute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/>
              <a:t>control or document legally relevant events (</a:t>
            </a:r>
            <a:r>
              <a:rPr lang="en-US" b="1"/>
              <a:t>compiled code</a:t>
            </a:r>
            <a:r>
              <a:rPr lang="en-US"/>
              <a:t>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/>
              <a:t>actions according to the terms of a contract or an agreement (</a:t>
            </a:r>
            <a:r>
              <a:rPr lang="en-US" b="1"/>
              <a:t>sending a transaction from a wallet to the blockchain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02971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68B27D16-7D8F-4498-AEB0-51F0F260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en-US" altLang="en-US" sz="3600" b="1"/>
              <a:t>Smart contract</a:t>
            </a:r>
            <a:endParaRPr lang="en-US" altLang="en-US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6EDB9-7155-42AA-B183-9308B2D21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02" y="1169879"/>
            <a:ext cx="6648450" cy="48965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C28DAA-EC05-4B77-B742-8D117A2DD059}"/>
              </a:ext>
            </a:extLst>
          </p:cNvPr>
          <p:cNvSpPr/>
          <p:nvPr/>
        </p:nvSpPr>
        <p:spPr>
          <a:xfrm>
            <a:off x="3071664" y="5850980"/>
            <a:ext cx="646246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/>
              <a:t>https://docs.near.org/docs/develop/contracts/rust/intro</a:t>
            </a:r>
          </a:p>
        </p:txBody>
      </p:sp>
    </p:spTree>
    <p:extLst>
      <p:ext uri="{BB962C8B-B14F-4D97-AF65-F5344CB8AC3E}">
        <p14:creationId xmlns:p14="http://schemas.microsoft.com/office/powerpoint/2010/main" val="4238653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68B27D16-7D8F-4498-AEB0-51F0F260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71190"/>
            <a:ext cx="7344816" cy="792163"/>
          </a:xfrm>
        </p:spPr>
        <p:txBody>
          <a:bodyPr/>
          <a:lstStyle/>
          <a:p>
            <a:r>
              <a:rPr lang="en-US" altLang="en-US"/>
              <a:t>Application domains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140E69-8779-4CC8-BD6F-F262A85F9113}"/>
              </a:ext>
            </a:extLst>
          </p:cNvPr>
          <p:cNvSpPr/>
          <p:nvPr/>
        </p:nvSpPr>
        <p:spPr>
          <a:xfrm>
            <a:off x="479376" y="5877272"/>
            <a:ext cx="11017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https://ars.els-cdn.com/content/image/1-s2.0-S0040162520312890-gr9.jpg</a:t>
            </a:r>
            <a:endParaRPr lang="en-US" sz="2000"/>
          </a:p>
        </p:txBody>
      </p:sp>
      <p:pic>
        <p:nvPicPr>
          <p:cNvPr id="6" name="Picture 5" descr="https://ars.els-cdn.com/content/image/1-s2.0-S0040162520312890-gr9.jpg">
            <a:extLst>
              <a:ext uri="{FF2B5EF4-FFF2-40B4-BE49-F238E27FC236}">
                <a16:creationId xmlns:a16="http://schemas.microsoft.com/office/drawing/2014/main" id="{53A133B2-F1E7-423E-8F51-CA0688B8A1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011761"/>
            <a:ext cx="9649072" cy="47171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468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8844" y="61455"/>
            <a:ext cx="7344816" cy="792163"/>
          </a:xfrm>
        </p:spPr>
        <p:txBody>
          <a:bodyPr/>
          <a:lstStyle/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Motivations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B7F907-DBA1-4D8A-A254-8DC373F2C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49" y="1158134"/>
            <a:ext cx="4733925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46312A-905E-4A40-8515-13D3ABF79CBD}"/>
              </a:ext>
            </a:extLst>
          </p:cNvPr>
          <p:cNvSpPr/>
          <p:nvPr/>
        </p:nvSpPr>
        <p:spPr>
          <a:xfrm>
            <a:off x="47328" y="2172746"/>
            <a:ext cx="47339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Lato"/>
              </a:rPr>
              <a:t>Create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Lato"/>
              </a:rPr>
              <a:t>Store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Lato"/>
              </a:rPr>
              <a:t>Update/maintain database(add/modify/delete)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Lato"/>
              </a:rPr>
              <a:t>User access control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  <a:latin typeface="La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ECC5D-D34B-4DA8-A7B1-FB8E1A097542}"/>
              </a:ext>
            </a:extLst>
          </p:cNvPr>
          <p:cNvSpPr txBox="1"/>
          <p:nvPr/>
        </p:nvSpPr>
        <p:spPr>
          <a:xfrm>
            <a:off x="7690742" y="950262"/>
            <a:ext cx="17647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/>
              <a:t> systems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6C2A1C-D52F-4CED-BF9B-59AA20774C62}"/>
              </a:ext>
            </a:extLst>
          </p:cNvPr>
          <p:cNvSpPr/>
          <p:nvPr/>
        </p:nvSpPr>
        <p:spPr>
          <a:xfrm>
            <a:off x="7854871" y="212130"/>
            <a:ext cx="42306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tx2"/>
                </a:solidFill>
              </a:rPr>
              <a:t>Centralized authorities</a:t>
            </a:r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265F3F-2F22-4441-B047-69184BFA007F}"/>
              </a:ext>
            </a:extLst>
          </p:cNvPr>
          <p:cNvCxnSpPr>
            <a:cxnSpLocks/>
          </p:cNvCxnSpPr>
          <p:nvPr/>
        </p:nvCxnSpPr>
        <p:spPr bwMode="auto">
          <a:xfrm flipH="1">
            <a:off x="3863752" y="1897162"/>
            <a:ext cx="25526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C4BF439-93AF-4CD4-A0F4-D221387E4BB1}"/>
              </a:ext>
            </a:extLst>
          </p:cNvPr>
          <p:cNvSpPr/>
          <p:nvPr/>
        </p:nvSpPr>
        <p:spPr>
          <a:xfrm>
            <a:off x="1229000" y="1635552"/>
            <a:ext cx="2792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Lato"/>
              </a:rPr>
              <a:t>Who and how?</a:t>
            </a:r>
            <a:r>
              <a:rPr lang="en-US">
                <a:solidFill>
                  <a:schemeClr val="tx2"/>
                </a:solidFill>
                <a:latin typeface="Lato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DC9A32-85CC-4153-87DB-8467FB81B516}"/>
              </a:ext>
            </a:extLst>
          </p:cNvPr>
          <p:cNvSpPr txBox="1"/>
          <p:nvPr/>
        </p:nvSpPr>
        <p:spPr>
          <a:xfrm>
            <a:off x="5462293" y="5155242"/>
            <a:ext cx="450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Bank systems (for example)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159F56-DDD7-4D95-877B-F86FC10EB404}"/>
              </a:ext>
            </a:extLst>
          </p:cNvPr>
          <p:cNvSpPr/>
          <p:nvPr/>
        </p:nvSpPr>
        <p:spPr bwMode="auto">
          <a:xfrm>
            <a:off x="307445" y="1294435"/>
            <a:ext cx="4609031" cy="391607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DBC8F5B-843A-49DD-A65B-0BAEB142CC4E}"/>
              </a:ext>
            </a:extLst>
          </p:cNvPr>
          <p:cNvSpPr/>
          <p:nvPr/>
        </p:nvSpPr>
        <p:spPr bwMode="auto">
          <a:xfrm>
            <a:off x="2295960" y="5340249"/>
            <a:ext cx="465812" cy="40583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C3DE6-B0A9-48AF-8EB8-0D5C8B18E10D}"/>
              </a:ext>
            </a:extLst>
          </p:cNvPr>
          <p:cNvSpPr txBox="1"/>
          <p:nvPr/>
        </p:nvSpPr>
        <p:spPr>
          <a:xfrm>
            <a:off x="494787" y="5734700"/>
            <a:ext cx="5740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Only one party have decision rights!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F1BB48-161F-4788-B0E2-1B558FAD26C7}"/>
              </a:ext>
            </a:extLst>
          </p:cNvPr>
          <p:cNvSpPr/>
          <p:nvPr/>
        </p:nvSpPr>
        <p:spPr>
          <a:xfrm>
            <a:off x="8575868" y="3988068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User nodes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9D84A2-32D4-46CF-8FB0-AF53F0070FB8}"/>
              </a:ext>
            </a:extLst>
          </p:cNvPr>
          <p:cNvSpPr/>
          <p:nvPr/>
        </p:nvSpPr>
        <p:spPr bwMode="auto">
          <a:xfrm>
            <a:off x="6312024" y="1576711"/>
            <a:ext cx="1152128" cy="988193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Times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044099-674E-491B-A08D-83893FFDDD91}"/>
              </a:ext>
            </a:extLst>
          </p:cNvPr>
          <p:cNvSpPr/>
          <p:nvPr/>
        </p:nvSpPr>
        <p:spPr>
          <a:xfrm>
            <a:off x="7551228" y="1744477"/>
            <a:ext cx="3294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Keep decision rights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F366D5-3D6A-479F-9DDB-80ECD11DFCBB}"/>
              </a:ext>
            </a:extLst>
          </p:cNvPr>
          <p:cNvCxnSpPr/>
          <p:nvPr/>
        </p:nvCxnSpPr>
        <p:spPr bwMode="auto">
          <a:xfrm>
            <a:off x="4569858" y="2708920"/>
            <a:ext cx="419506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592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5812" y="60666"/>
            <a:ext cx="7344816" cy="792163"/>
          </a:xfrm>
        </p:spPr>
        <p:txBody>
          <a:bodyPr/>
          <a:lstStyle/>
          <a:p>
            <a:pPr lvl="1" eaLnBrk="1" hangingPunct="1">
              <a:spcBef>
                <a:spcPct val="25000"/>
              </a:spcBef>
            </a:pPr>
            <a:r>
              <a:rPr lang="en-US" dirty="0">
                <a:solidFill>
                  <a:srgbClr val="FF0000"/>
                </a:solidFill>
              </a:rPr>
              <a:t>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90901A-ED47-48EE-836D-127B9161B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636" y="2132856"/>
            <a:ext cx="5304762" cy="37619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3E4B30-454E-441E-917D-EB0102B58913}"/>
              </a:ext>
            </a:extLst>
          </p:cNvPr>
          <p:cNvSpPr txBox="1"/>
          <p:nvPr/>
        </p:nvSpPr>
        <p:spPr>
          <a:xfrm>
            <a:off x="3463451" y="2513188"/>
            <a:ext cx="1927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Bank ledger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82F945-76B9-4EEA-BAE0-070EED94E49A}"/>
              </a:ext>
            </a:extLst>
          </p:cNvPr>
          <p:cNvSpPr/>
          <p:nvPr/>
        </p:nvSpPr>
        <p:spPr>
          <a:xfrm>
            <a:off x="1492234" y="959241"/>
            <a:ext cx="57984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User’s records: transaction history, account balance,…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6E9B9B-B3DC-4270-BE4E-CE1C6B2BE367}"/>
              </a:ext>
            </a:extLst>
          </p:cNvPr>
          <p:cNvSpPr/>
          <p:nvPr/>
        </p:nvSpPr>
        <p:spPr>
          <a:xfrm>
            <a:off x="7501954" y="1616171"/>
            <a:ext cx="35625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/>
              <a:t>The bank controls everything!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D1E19D-C3CF-4E8F-B229-439B7B80824C}"/>
              </a:ext>
            </a:extLst>
          </p:cNvPr>
          <p:cNvSpPr txBox="1"/>
          <p:nvPr/>
        </p:nvSpPr>
        <p:spPr>
          <a:xfrm flipH="1">
            <a:off x="7764984" y="3661990"/>
            <a:ext cx="23989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single point of risk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AA5584-1EBB-4D86-99F8-6A7436929202}"/>
              </a:ext>
            </a:extLst>
          </p:cNvPr>
          <p:cNvSpPr/>
          <p:nvPr/>
        </p:nvSpPr>
        <p:spPr>
          <a:xfrm>
            <a:off x="6724885" y="271741"/>
            <a:ext cx="37240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Centralized authorities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8D38738F-9D04-4CF2-BF35-45D5E055DB32}"/>
              </a:ext>
            </a:extLst>
          </p:cNvPr>
          <p:cNvSpPr/>
          <p:nvPr/>
        </p:nvSpPr>
        <p:spPr bwMode="auto">
          <a:xfrm>
            <a:off x="8784427" y="2774798"/>
            <a:ext cx="360040" cy="80501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A9BA7-DAB2-42C9-ACD9-5003BD044561}"/>
              </a:ext>
            </a:extLst>
          </p:cNvPr>
          <p:cNvSpPr txBox="1"/>
          <p:nvPr/>
        </p:nvSpPr>
        <p:spPr>
          <a:xfrm>
            <a:off x="7334846" y="4780454"/>
            <a:ext cx="4354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(dishonest, compromised)</a:t>
            </a:r>
          </a:p>
        </p:txBody>
      </p:sp>
    </p:spTree>
    <p:extLst>
      <p:ext uri="{BB962C8B-B14F-4D97-AF65-F5344CB8AC3E}">
        <p14:creationId xmlns:p14="http://schemas.microsoft.com/office/powerpoint/2010/main" val="314094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9428" y="0"/>
            <a:ext cx="7344816" cy="792163"/>
          </a:xfrm>
        </p:spPr>
        <p:txBody>
          <a:bodyPr/>
          <a:lstStyle/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Motivations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B7F907-DBA1-4D8A-A254-8DC373F2C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24" y="2561494"/>
            <a:ext cx="4392983" cy="3886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46312A-905E-4A40-8515-13D3ABF79CBD}"/>
              </a:ext>
            </a:extLst>
          </p:cNvPr>
          <p:cNvSpPr/>
          <p:nvPr/>
        </p:nvSpPr>
        <p:spPr>
          <a:xfrm>
            <a:off x="5061836" y="2263728"/>
            <a:ext cx="47733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Lato"/>
              </a:rPr>
              <a:t>Create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Lato"/>
              </a:rPr>
              <a:t>Store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Lato"/>
              </a:rPr>
              <a:t>Update/maintain database(add,modify,delete)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Lato"/>
              </a:rPr>
              <a:t>User access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ECC5D-D34B-4DA8-A7B1-FB8E1A097542}"/>
              </a:ext>
            </a:extLst>
          </p:cNvPr>
          <p:cNvSpPr txBox="1"/>
          <p:nvPr/>
        </p:nvSpPr>
        <p:spPr>
          <a:xfrm>
            <a:off x="3112119" y="2364514"/>
            <a:ext cx="18727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/>
              <a:t> systems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6C2A1C-D52F-4CED-BF9B-59AA20774C62}"/>
              </a:ext>
            </a:extLst>
          </p:cNvPr>
          <p:cNvSpPr/>
          <p:nvPr/>
        </p:nvSpPr>
        <p:spPr>
          <a:xfrm>
            <a:off x="6724885" y="271741"/>
            <a:ext cx="37240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Centralized authorities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DC9A32-85CC-4153-87DB-8467FB81B516}"/>
              </a:ext>
            </a:extLst>
          </p:cNvPr>
          <p:cNvSpPr txBox="1"/>
          <p:nvPr/>
        </p:nvSpPr>
        <p:spPr>
          <a:xfrm>
            <a:off x="8897059" y="2263728"/>
            <a:ext cx="3005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Trust or distrust (spoofing)?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159F56-DDD7-4D95-877B-F86FC10EB404}"/>
              </a:ext>
            </a:extLst>
          </p:cNvPr>
          <p:cNvSpPr/>
          <p:nvPr/>
        </p:nvSpPr>
        <p:spPr bwMode="auto">
          <a:xfrm>
            <a:off x="4924305" y="1725690"/>
            <a:ext cx="4609031" cy="391607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C3DE6-B0A9-48AF-8EB8-0D5C8B18E10D}"/>
              </a:ext>
            </a:extLst>
          </p:cNvPr>
          <p:cNvSpPr txBox="1"/>
          <p:nvPr/>
        </p:nvSpPr>
        <p:spPr>
          <a:xfrm>
            <a:off x="6590836" y="862083"/>
            <a:ext cx="588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>
                <a:solidFill>
                  <a:srgbClr val="FF0000"/>
                </a:solidFill>
              </a:rPr>
              <a:t>Only one party have decision rights!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58F5F9CB-ECA0-4CE2-B2FD-6D97B653339C}"/>
              </a:ext>
            </a:extLst>
          </p:cNvPr>
          <p:cNvSpPr/>
          <p:nvPr/>
        </p:nvSpPr>
        <p:spPr bwMode="auto">
          <a:xfrm rot="10800000">
            <a:off x="9032379" y="2859260"/>
            <a:ext cx="343869" cy="2156413"/>
          </a:xfrm>
          <a:prstGeom prst="leftBrace">
            <a:avLst>
              <a:gd name="adj1" fmla="val 8333"/>
              <a:gd name="adj2" fmla="val 54218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C6FCA8-21FA-4B1B-93E6-CD1B13CDB4CF}"/>
              </a:ext>
            </a:extLst>
          </p:cNvPr>
          <p:cNvSpPr txBox="1"/>
          <p:nvPr/>
        </p:nvSpPr>
        <p:spPr>
          <a:xfrm>
            <a:off x="-144880" y="1098737"/>
            <a:ext cx="70427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FF0000"/>
                </a:solidFill>
              </a:rPr>
              <a:t>We don't know what they do but have to trust!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DAE8EE-EE71-4B76-A625-F95D1AD2896F}"/>
              </a:ext>
            </a:extLst>
          </p:cNvPr>
          <p:cNvSpPr txBox="1"/>
          <p:nvPr/>
        </p:nvSpPr>
        <p:spPr>
          <a:xfrm>
            <a:off x="9222681" y="4265503"/>
            <a:ext cx="27299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Secure? (integrity, privacy transparency, …)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751DF92-5EAC-4E7F-A355-D399F8AF56DB}"/>
              </a:ext>
            </a:extLst>
          </p:cNvPr>
          <p:cNvSpPr/>
          <p:nvPr/>
        </p:nvSpPr>
        <p:spPr bwMode="auto">
          <a:xfrm rot="16200000">
            <a:off x="8428599" y="2044349"/>
            <a:ext cx="375758" cy="1034290"/>
          </a:xfrm>
          <a:prstGeom prst="downArrow">
            <a:avLst>
              <a:gd name="adj1" fmla="val 50000"/>
              <a:gd name="adj2" fmla="val 463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53904E-C412-4174-ACFC-04942CC8FAC3}"/>
              </a:ext>
            </a:extLst>
          </p:cNvPr>
          <p:cNvSpPr txBox="1"/>
          <p:nvPr/>
        </p:nvSpPr>
        <p:spPr>
          <a:xfrm>
            <a:off x="-39904" y="1702773"/>
            <a:ext cx="72250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Single point of risk (dishonest, compromised)</a:t>
            </a:r>
          </a:p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1CADF1-1C40-403D-9C85-7F6E091114AE}"/>
              </a:ext>
            </a:extLst>
          </p:cNvPr>
          <p:cNvCxnSpPr>
            <a:cxnSpLocks/>
          </p:cNvCxnSpPr>
          <p:nvPr/>
        </p:nvCxnSpPr>
        <p:spPr bwMode="auto">
          <a:xfrm>
            <a:off x="3000635" y="3568714"/>
            <a:ext cx="192367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Arrow: Down 41">
            <a:extLst>
              <a:ext uri="{FF2B5EF4-FFF2-40B4-BE49-F238E27FC236}">
                <a16:creationId xmlns:a16="http://schemas.microsoft.com/office/drawing/2014/main" id="{A0A65070-88E2-4C74-979E-81E616C06E31}"/>
              </a:ext>
            </a:extLst>
          </p:cNvPr>
          <p:cNvSpPr/>
          <p:nvPr/>
        </p:nvSpPr>
        <p:spPr bwMode="auto">
          <a:xfrm rot="16200000">
            <a:off x="9999982" y="3768251"/>
            <a:ext cx="286361" cy="405830"/>
          </a:xfrm>
          <a:prstGeom prst="downArrow">
            <a:avLst>
              <a:gd name="adj1" fmla="val 50000"/>
              <a:gd name="adj2" fmla="val 463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E8687F7C-D155-4E96-BD23-721284A52B65}"/>
              </a:ext>
            </a:extLst>
          </p:cNvPr>
          <p:cNvSpPr/>
          <p:nvPr/>
        </p:nvSpPr>
        <p:spPr bwMode="auto">
          <a:xfrm>
            <a:off x="6989019" y="1405997"/>
            <a:ext cx="567395" cy="24540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1A93EE7-417C-441F-A9A3-67E0028BA5D8}"/>
              </a:ext>
            </a:extLst>
          </p:cNvPr>
          <p:cNvSpPr/>
          <p:nvPr/>
        </p:nvSpPr>
        <p:spPr bwMode="auto">
          <a:xfrm>
            <a:off x="1792214" y="2982973"/>
            <a:ext cx="1152128" cy="988193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83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9009" y="0"/>
            <a:ext cx="7344816" cy="792163"/>
          </a:xfrm>
        </p:spPr>
        <p:txBody>
          <a:bodyPr/>
          <a:lstStyle/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Motivations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026DE-8A68-41E8-A0D2-F3B80E329BC0}"/>
              </a:ext>
            </a:extLst>
          </p:cNvPr>
          <p:cNvSpPr/>
          <p:nvPr/>
        </p:nvSpPr>
        <p:spPr>
          <a:xfrm>
            <a:off x="4251357" y="1188360"/>
            <a:ext cx="79406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Distributed rights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Decision rights: </a:t>
            </a:r>
            <a:r>
              <a:rPr lang="en-US" dirty="0"/>
              <a:t>multiple nodes cooperate to make decisions for new events (~ votes in parliament)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Secure verification and storage: </a:t>
            </a:r>
            <a:r>
              <a:rPr lang="en-US" dirty="0">
                <a:solidFill>
                  <a:schemeClr val="tx2"/>
                </a:solidFill>
              </a:rPr>
              <a:t>multiple locations (all full nodes)/ </a:t>
            </a:r>
            <a:r>
              <a:rPr lang="en-US" b="1" dirty="0">
                <a:solidFill>
                  <a:schemeClr val="tx2"/>
                </a:solidFill>
              </a:rPr>
              <a:t>immutability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E24EC-F809-488D-AF23-2FBA70842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60" y="836788"/>
            <a:ext cx="3249316" cy="448979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168D271-ECE2-48B5-9801-15010FA1FD52}"/>
              </a:ext>
            </a:extLst>
          </p:cNvPr>
          <p:cNvSpPr/>
          <p:nvPr/>
        </p:nvSpPr>
        <p:spPr>
          <a:xfrm>
            <a:off x="101090" y="5286529"/>
            <a:ext cx="47080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Ex. User’s record: transaction history, account balance,…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93996A-8780-4EE2-9435-05AE2D397D1B}"/>
              </a:ext>
            </a:extLst>
          </p:cNvPr>
          <p:cNvSpPr txBox="1"/>
          <p:nvPr/>
        </p:nvSpPr>
        <p:spPr>
          <a:xfrm>
            <a:off x="4511824" y="3567079"/>
            <a:ext cx="7492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</a:t>
            </a:r>
            <a:r>
              <a:rPr lang="en-US" dirty="0">
                <a:solidFill>
                  <a:srgbClr val="FF0000"/>
                </a:solidFill>
              </a:rPr>
              <a:t>verify data</a:t>
            </a:r>
            <a:r>
              <a:rPr lang="en-US" dirty="0"/>
              <a:t>, securely synchronize or record new events with error-tolerant (appear fake nodes)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C40AA5-A438-460B-B1C4-7197D243C479}"/>
              </a:ext>
            </a:extLst>
          </p:cNvPr>
          <p:cNvSpPr txBox="1"/>
          <p:nvPr/>
        </p:nvSpPr>
        <p:spPr>
          <a:xfrm flipH="1">
            <a:off x="4121387" y="329922"/>
            <a:ext cx="7159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Remove the single point of control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6792FA0-1443-4FE1-9C1B-87E41AFE5066}"/>
              </a:ext>
            </a:extLst>
          </p:cNvPr>
          <p:cNvSpPr/>
          <p:nvPr/>
        </p:nvSpPr>
        <p:spPr bwMode="auto">
          <a:xfrm rot="5400000">
            <a:off x="7216497" y="907504"/>
            <a:ext cx="327392" cy="2753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B1573AD-1BAC-4678-BD62-C2C2D27C1155}"/>
              </a:ext>
            </a:extLst>
          </p:cNvPr>
          <p:cNvSpPr/>
          <p:nvPr/>
        </p:nvSpPr>
        <p:spPr bwMode="auto">
          <a:xfrm rot="5400000">
            <a:off x="7269371" y="4410282"/>
            <a:ext cx="222130" cy="27579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A6F88A-55B2-43D4-A421-1BD233E125AD}"/>
              </a:ext>
            </a:extLst>
          </p:cNvPr>
          <p:cNvSpPr/>
          <p:nvPr/>
        </p:nvSpPr>
        <p:spPr>
          <a:xfrm>
            <a:off x="4439816" y="4581128"/>
            <a:ext cx="79406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</a:rPr>
              <a:t>Verifying data/transactions (security features)?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</a:rPr>
              <a:t>Securely synchronize data </a:t>
            </a:r>
            <a:r>
              <a:rPr lang="en-US" dirty="0"/>
              <a:t>(</a:t>
            </a:r>
            <a:r>
              <a:rPr lang="en-US" b="1" dirty="0"/>
              <a:t>consensus mechanisms)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2"/>
                </a:solidFill>
              </a:rPr>
              <a:t>Create, verify, synchronize new events?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B06E73D-2EA0-43D8-A8D4-5491894C2ED2}"/>
              </a:ext>
            </a:extLst>
          </p:cNvPr>
          <p:cNvSpPr/>
          <p:nvPr/>
        </p:nvSpPr>
        <p:spPr bwMode="auto">
          <a:xfrm rot="5400000">
            <a:off x="7216496" y="3341309"/>
            <a:ext cx="327394" cy="2753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199456" y="116632"/>
            <a:ext cx="53014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/>
              <a:t>Fault-tolerant mechanism</a:t>
            </a:r>
            <a:endParaRPr lang="en-US" sz="3600" b="1">
              <a:solidFill>
                <a:schemeClr val="accent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B7C173-EA73-481B-B02C-4987F5976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376772"/>
            <a:ext cx="5676900" cy="41044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397706-15FA-4D67-A0BC-2D15B7E544FF}"/>
              </a:ext>
            </a:extLst>
          </p:cNvPr>
          <p:cNvSpPr/>
          <p:nvPr/>
        </p:nvSpPr>
        <p:spPr>
          <a:xfrm>
            <a:off x="6207011" y="1196752"/>
            <a:ext cx="56769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2"/>
                </a:solidFill>
              </a:rPr>
              <a:t>How to ?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2"/>
                </a:solidFill>
              </a:rPr>
              <a:t>Verifying new events/transactions (data authentication, other security features)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2"/>
                </a:solidFill>
              </a:rPr>
              <a:t>Securely storage, verify, synchronize new events (all nodes): </a:t>
            </a:r>
            <a:r>
              <a:rPr lang="en-US" sz="2600" dirty="0">
                <a:solidFill>
                  <a:srgbClr val="FF0000"/>
                </a:solidFill>
              </a:rPr>
              <a:t>immutability, transability</a:t>
            </a:r>
            <a:r>
              <a:rPr lang="en-US" sz="2600" dirty="0">
                <a:solidFill>
                  <a:schemeClr val="accent2"/>
                </a:solidFill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773107791"/>
      </p:ext>
    </p:extLst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CBF4D3F5AA0B42B68E07FB91C34BA7" ma:contentTypeVersion="6" ma:contentTypeDescription="Create a new document." ma:contentTypeScope="" ma:versionID="932162340de6c63d1ecc302692f9bb31">
  <xsd:schema xmlns:xsd="http://www.w3.org/2001/XMLSchema" xmlns:xs="http://www.w3.org/2001/XMLSchema" xmlns:p="http://schemas.microsoft.com/office/2006/metadata/properties" xmlns:ns2="069f7987-d72c-4517-9067-339cdb157c25" xmlns:ns3="b7308f7f-e392-4099-b1f6-a4ca59cf6c45" targetNamespace="http://schemas.microsoft.com/office/2006/metadata/properties" ma:root="true" ma:fieldsID="dbc0769e4174ad5d1c9eef7a892472fd" ns2:_="" ns3:_="">
    <xsd:import namespace="069f7987-d72c-4517-9067-339cdb157c25"/>
    <xsd:import namespace="b7308f7f-e392-4099-b1f6-a4ca59cf6c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9f7987-d72c-4517-9067-339cdb157c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08f7f-e392-4099-b1f6-a4ca59cf6c4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85B830-CF93-4CAB-8392-3F0997D6AC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3A6E7C-9EFF-4CBC-9640-323168A1C5B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258FE64-D9C0-4AEF-B76C-D297AAF564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9f7987-d72c-4517-9067-339cdb157c25"/>
    <ds:schemaRef ds:uri="b7308f7f-e392-4099-b1f6-a4ca59cf6c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5464</TotalTime>
  <Words>2278</Words>
  <Application>Microsoft Office PowerPoint</Application>
  <PresentationFormat>Widescreen</PresentationFormat>
  <Paragraphs>354</Paragraphs>
  <Slides>48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3" baseType="lpstr">
      <vt:lpstr>Arial</vt:lpstr>
      <vt:lpstr>Cambria Math</vt:lpstr>
      <vt:lpstr>gilroy</vt:lpstr>
      <vt:lpstr>Lato</vt:lpstr>
      <vt:lpstr>NexusSerif</vt:lpstr>
      <vt:lpstr>Roboto</vt:lpstr>
      <vt:lpstr>Roboto Light</vt:lpstr>
      <vt:lpstr>system-ui</vt:lpstr>
      <vt:lpstr>Tahoma</vt:lpstr>
      <vt:lpstr>Times</vt:lpstr>
      <vt:lpstr>Times New Roman</vt:lpstr>
      <vt:lpstr>Wingdings</vt:lpstr>
      <vt:lpstr>ヒラギノ角ゴ Pro W3</vt:lpstr>
      <vt:lpstr>2_Standarddesign</vt:lpstr>
      <vt:lpstr>Bitmap Image</vt:lpstr>
      <vt:lpstr> NT219 - Cryptography    </vt:lpstr>
      <vt:lpstr>Outline</vt:lpstr>
      <vt:lpstr>Textbooks and References</vt:lpstr>
      <vt:lpstr>Outline (P2)</vt:lpstr>
      <vt:lpstr>Motivations</vt:lpstr>
      <vt:lpstr>Motivation</vt:lpstr>
      <vt:lpstr>Motivations</vt:lpstr>
      <vt:lpstr>Motivations</vt:lpstr>
      <vt:lpstr>PowerPoint Presentation</vt:lpstr>
      <vt:lpstr>PowerPoint Presentation</vt:lpstr>
      <vt:lpstr>Outline</vt:lpstr>
      <vt:lpstr>Immutable database (Integrity)</vt:lpstr>
      <vt:lpstr>PowerPoint Presentation</vt:lpstr>
      <vt:lpstr>Immutable database (Integrity)</vt:lpstr>
      <vt:lpstr>Immutable database (Integrity)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study: Bitcoin</vt:lpstr>
      <vt:lpstr>Elliptic Curve Digital Signature Algorithm (E C D S A)</vt:lpstr>
      <vt:lpstr>Elliptic Curve Digital Signature Algorithm (E C D S 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Smart contract</vt:lpstr>
      <vt:lpstr>Application domains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lastModifiedBy>Thái Ngọc Diễm Trinh</cp:lastModifiedBy>
  <cp:revision>1026</cp:revision>
  <cp:lastPrinted>1999-07-26T11:07:16Z</cp:lastPrinted>
  <dcterms:created xsi:type="dcterms:W3CDTF">1999-06-21T09:15:32Z</dcterms:created>
  <dcterms:modified xsi:type="dcterms:W3CDTF">2024-06-04T03:03:21Z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0x0101001FCBF4D3F5AA0B42B68E07FB91C34BA7</vt:lpwstr>
  </property>
</Properties>
</file>