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13716000" cx="24384000"/>
  <p:notesSz cx="7559675" cy="10691800"/>
  <p:embeddedFontLst>
    <p:embeddedFont>
      <p:font typeface="Ubuntu"/>
      <p:regular r:id="rId24"/>
      <p:bold r:id="rId25"/>
      <p:italic r:id="rId26"/>
      <p:boldItalic r:id="rId27"/>
    </p:embeddedFont>
    <p:embeddedFont>
      <p:font typeface="Helvetica Neue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i6dA02fFX9mRwrET5JbdFTSYiW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202E8D-4665-48B8-80F0-C0C6446BE49F}">
  <a:tblStyle styleId="{90202E8D-4665-48B8-80F0-C0C6446BE49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Ubuntu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Ubuntu-italic.fntdata"/><Relationship Id="rId25" Type="http://schemas.openxmlformats.org/officeDocument/2006/relationships/font" Target="fonts/Ubuntu-bold.fntdata"/><Relationship Id="rId28" Type="http://schemas.openxmlformats.org/officeDocument/2006/relationships/font" Target="fonts/HelveticaNeue-regular.fntdata"/><Relationship Id="rId27" Type="http://schemas.openxmlformats.org/officeDocument/2006/relationships/font" Target="fonts/Ubuntu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d6fc01f65c_0_7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1d6fc01f65c_0_7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d6fc01f65c_0_5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1d6fc01f65c_0_5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6fc01f65c_1_7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g1d6fc01f65c_1_7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d6fc01f65c_0_4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g1d6fc01f65c_0_4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d6fc01f65c_1_5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1d6fc01f65c_1_5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d6fc01f65c_0_8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d6fc01f65c_0_8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6fc01f65c_1_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1d6fc01f65c_1_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6fc01f65c_1_3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g1d6fc01f65c_1_3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6fc01f65c_1_4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1d6fc01f65c_1_4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6fc01f65c_1_10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g1d6fc01f65c_1_10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7"/>
          <p:cNvSpPr txBox="1"/>
          <p:nvPr>
            <p:ph type="title"/>
          </p:nvPr>
        </p:nvSpPr>
        <p:spPr>
          <a:xfrm>
            <a:off x="1218960" y="546840"/>
            <a:ext cx="21944520" cy="229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17"/>
          <p:cNvSpPr txBox="1"/>
          <p:nvPr>
            <p:ph idx="1"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0"/>
          <p:cNvSpPr txBox="1"/>
          <p:nvPr>
            <p:ph type="title"/>
          </p:nvPr>
        </p:nvSpPr>
        <p:spPr>
          <a:xfrm>
            <a:off x="1218960" y="546840"/>
            <a:ext cx="21944520" cy="229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"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2"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1"/>
          <p:cNvSpPr txBox="1"/>
          <p:nvPr>
            <p:ph type="title"/>
          </p:nvPr>
        </p:nvSpPr>
        <p:spPr>
          <a:xfrm>
            <a:off x="1218960" y="546840"/>
            <a:ext cx="21944520" cy="229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"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2"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3"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4"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/>
          <p:nvPr>
            <p:ph type="title"/>
          </p:nvPr>
        </p:nvSpPr>
        <p:spPr>
          <a:xfrm>
            <a:off x="1218960" y="546840"/>
            <a:ext cx="21944520" cy="229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2"/>
          <p:cNvSpPr txBox="1"/>
          <p:nvPr>
            <p:ph idx="1"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2"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3"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4"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2"/>
          <p:cNvSpPr txBox="1"/>
          <p:nvPr>
            <p:ph idx="5"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6"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3"/>
          <p:cNvSpPr txBox="1"/>
          <p:nvPr>
            <p:ph type="title"/>
          </p:nvPr>
        </p:nvSpPr>
        <p:spPr>
          <a:xfrm>
            <a:off x="1218960" y="546840"/>
            <a:ext cx="21944520" cy="229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3"/>
          <p:cNvSpPr txBox="1"/>
          <p:nvPr>
            <p:ph idx="1"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4"/>
          <p:cNvSpPr txBox="1"/>
          <p:nvPr>
            <p:ph type="title"/>
          </p:nvPr>
        </p:nvSpPr>
        <p:spPr>
          <a:xfrm>
            <a:off x="1218960" y="546840"/>
            <a:ext cx="21944520" cy="229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4"/>
          <p:cNvSpPr txBox="1"/>
          <p:nvPr>
            <p:ph idx="1"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5"/>
          <p:cNvSpPr txBox="1"/>
          <p:nvPr>
            <p:ph type="title"/>
          </p:nvPr>
        </p:nvSpPr>
        <p:spPr>
          <a:xfrm>
            <a:off x="1218960" y="546840"/>
            <a:ext cx="21944520" cy="229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5"/>
          <p:cNvSpPr txBox="1"/>
          <p:nvPr>
            <p:ph idx="1"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5"/>
          <p:cNvSpPr txBox="1"/>
          <p:nvPr>
            <p:ph idx="2"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6"/>
          <p:cNvSpPr txBox="1"/>
          <p:nvPr>
            <p:ph type="title"/>
          </p:nvPr>
        </p:nvSpPr>
        <p:spPr>
          <a:xfrm>
            <a:off x="1218960" y="546840"/>
            <a:ext cx="21944520" cy="229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/>
          <p:nvPr>
            <p:ph idx="1" type="subTitle"/>
          </p:nvPr>
        </p:nvSpPr>
        <p:spPr>
          <a:xfrm>
            <a:off x="1218960" y="546840"/>
            <a:ext cx="21944520" cy="1061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8"/>
          <p:cNvSpPr txBox="1"/>
          <p:nvPr>
            <p:ph type="title"/>
          </p:nvPr>
        </p:nvSpPr>
        <p:spPr>
          <a:xfrm>
            <a:off x="1218960" y="546840"/>
            <a:ext cx="21944520" cy="229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"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2"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8"/>
          <p:cNvSpPr txBox="1"/>
          <p:nvPr>
            <p:ph idx="3"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/>
          <p:nvPr>
            <p:ph type="title"/>
          </p:nvPr>
        </p:nvSpPr>
        <p:spPr>
          <a:xfrm>
            <a:off x="1218960" y="546840"/>
            <a:ext cx="21944520" cy="229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9"/>
          <p:cNvSpPr txBox="1"/>
          <p:nvPr>
            <p:ph type="title"/>
          </p:nvPr>
        </p:nvSpPr>
        <p:spPr>
          <a:xfrm>
            <a:off x="1218960" y="546840"/>
            <a:ext cx="21944520" cy="229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"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2"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3"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0"/>
          <p:cNvSpPr txBox="1"/>
          <p:nvPr>
            <p:ph type="title"/>
          </p:nvPr>
        </p:nvSpPr>
        <p:spPr>
          <a:xfrm>
            <a:off x="1218960" y="546840"/>
            <a:ext cx="21944520" cy="229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0"/>
          <p:cNvSpPr txBox="1"/>
          <p:nvPr>
            <p:ph idx="1"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0"/>
          <p:cNvSpPr txBox="1"/>
          <p:nvPr>
            <p:ph idx="2"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0"/>
          <p:cNvSpPr txBox="1"/>
          <p:nvPr>
            <p:ph idx="3"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1"/>
          <p:cNvSpPr txBox="1"/>
          <p:nvPr>
            <p:ph type="title"/>
          </p:nvPr>
        </p:nvSpPr>
        <p:spPr>
          <a:xfrm>
            <a:off x="1218960" y="546840"/>
            <a:ext cx="21944520" cy="229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1"/>
          <p:cNvSpPr txBox="1"/>
          <p:nvPr>
            <p:ph idx="1"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1"/>
          <p:cNvSpPr txBox="1"/>
          <p:nvPr>
            <p:ph idx="2"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2"/>
          <p:cNvSpPr txBox="1"/>
          <p:nvPr>
            <p:ph type="title"/>
          </p:nvPr>
        </p:nvSpPr>
        <p:spPr>
          <a:xfrm>
            <a:off x="1218960" y="546840"/>
            <a:ext cx="21944520" cy="229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2"/>
          <p:cNvSpPr txBox="1"/>
          <p:nvPr>
            <p:ph idx="1"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2"/>
          <p:cNvSpPr txBox="1"/>
          <p:nvPr>
            <p:ph idx="2"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2"/>
          <p:cNvSpPr txBox="1"/>
          <p:nvPr>
            <p:ph idx="3"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2"/>
          <p:cNvSpPr txBox="1"/>
          <p:nvPr>
            <p:ph idx="4"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3"/>
          <p:cNvSpPr txBox="1"/>
          <p:nvPr>
            <p:ph type="title"/>
          </p:nvPr>
        </p:nvSpPr>
        <p:spPr>
          <a:xfrm>
            <a:off x="1218960" y="546840"/>
            <a:ext cx="21944520" cy="229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3"/>
          <p:cNvSpPr txBox="1"/>
          <p:nvPr>
            <p:ph idx="1"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3"/>
          <p:cNvSpPr txBox="1"/>
          <p:nvPr>
            <p:ph idx="2"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3"/>
          <p:cNvSpPr txBox="1"/>
          <p:nvPr>
            <p:ph idx="3"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3"/>
          <p:cNvSpPr txBox="1"/>
          <p:nvPr>
            <p:ph idx="4"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3"/>
          <p:cNvSpPr txBox="1"/>
          <p:nvPr>
            <p:ph idx="5"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3"/>
          <p:cNvSpPr txBox="1"/>
          <p:nvPr>
            <p:ph idx="6"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3"/>
          <p:cNvSpPr txBox="1"/>
          <p:nvPr>
            <p:ph type="title"/>
          </p:nvPr>
        </p:nvSpPr>
        <p:spPr>
          <a:xfrm>
            <a:off x="1218960" y="546840"/>
            <a:ext cx="21944520" cy="229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"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1218960" y="546840"/>
            <a:ext cx="21944520" cy="229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"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2"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idx="1" type="subTitle"/>
          </p:nvPr>
        </p:nvSpPr>
        <p:spPr>
          <a:xfrm>
            <a:off x="1218960" y="546840"/>
            <a:ext cx="21944520" cy="1061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/>
          <p:nvPr>
            <p:ph type="title"/>
          </p:nvPr>
        </p:nvSpPr>
        <p:spPr>
          <a:xfrm>
            <a:off x="1218960" y="546840"/>
            <a:ext cx="21944520" cy="229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"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2"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3"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/>
          <p:nvPr>
            <p:ph type="title"/>
          </p:nvPr>
        </p:nvSpPr>
        <p:spPr>
          <a:xfrm>
            <a:off x="1218960" y="546840"/>
            <a:ext cx="21944520" cy="229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"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2"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3"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/>
          <p:nvPr>
            <p:ph type="title"/>
          </p:nvPr>
        </p:nvSpPr>
        <p:spPr>
          <a:xfrm>
            <a:off x="1218960" y="546840"/>
            <a:ext cx="21944520" cy="229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"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2"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3"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1218960" y="546840"/>
            <a:ext cx="21944520" cy="229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8"/>
          <p:cNvSpPr txBox="1"/>
          <p:nvPr>
            <p:ph idx="1"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solkiria.github.io/solkiria/" TargetMode="External"/><Relationship Id="rId4" Type="http://schemas.openxmlformats.org/officeDocument/2006/relationships/hyperlink" Target="http://www.sonia.ruiz.p31@gmail.com" TargetMode="External"/><Relationship Id="rId9" Type="http://schemas.openxmlformats.org/officeDocument/2006/relationships/image" Target="../media/image22.png"/><Relationship Id="rId5" Type="http://schemas.openxmlformats.org/officeDocument/2006/relationships/hyperlink" Target="http://www.linkedin.com/in/sonia-ruiz-perez/" TargetMode="External"/><Relationship Id="rId6" Type="http://schemas.openxmlformats.org/officeDocument/2006/relationships/hyperlink" Target="http://www.github.com/solkiria" TargetMode="External"/><Relationship Id="rId7" Type="http://schemas.openxmlformats.org/officeDocument/2006/relationships/hyperlink" Target="http://www.public.tableau.com/app/profile/solkiria" TargetMode="External"/><Relationship Id="rId8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/>
          <p:nvPr/>
        </p:nvSpPr>
        <p:spPr>
          <a:xfrm>
            <a:off x="1778100" y="816439"/>
            <a:ext cx="20827800" cy="5867400"/>
          </a:xfrm>
          <a:prstGeom prst="rect">
            <a:avLst/>
          </a:prstGeom>
          <a:solidFill>
            <a:srgbClr val="D0E0E3"/>
          </a:solidFill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</a:pPr>
            <a:r>
              <a:rPr b="0" i="0" lang="es-ES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Análisis de las diferencias de género en el sector de la programación</a:t>
            </a:r>
            <a:endParaRPr b="0" i="0" sz="1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52085" y="8333990"/>
            <a:ext cx="6636960" cy="538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8110" y="9386689"/>
            <a:ext cx="47625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d6fc01f65c_0_75"/>
          <p:cNvSpPr txBox="1"/>
          <p:nvPr>
            <p:ph type="title"/>
          </p:nvPr>
        </p:nvSpPr>
        <p:spPr>
          <a:xfrm>
            <a:off x="6671399" y="5384425"/>
            <a:ext cx="110412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11100">
                <a:solidFill>
                  <a:schemeClr val="dk2"/>
                </a:solidFill>
              </a:rPr>
              <a:t>3. Resultados</a:t>
            </a:r>
            <a:endParaRPr b="1" sz="1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d6fc01f65c_0_54"/>
          <p:cNvSpPr/>
          <p:nvPr/>
        </p:nvSpPr>
        <p:spPr>
          <a:xfrm>
            <a:off x="912565" y="325440"/>
            <a:ext cx="238728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s-ES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3.1 Salario en función del género</a:t>
            </a:r>
            <a:endParaRPr b="0" i="0" sz="7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1d6fc01f65c_0_54"/>
          <p:cNvSpPr txBox="1"/>
          <p:nvPr/>
        </p:nvSpPr>
        <p:spPr>
          <a:xfrm>
            <a:off x="2273600" y="10140375"/>
            <a:ext cx="77763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Resto de continentes</a:t>
            </a:r>
            <a:endParaRPr b="1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Chi Cuadrado = p &lt; .05</a:t>
            </a:r>
            <a:endParaRPr b="0" i="0" sz="3000" u="none" cap="none" strike="noStrike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V de Crammer = 0.097</a:t>
            </a:r>
            <a:endParaRPr b="0" i="0" sz="3000" u="none" cap="none" strike="noStrike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La relación entre ambas variables es </a:t>
            </a:r>
            <a:r>
              <a:rPr b="1" i="0" lang="es-ES" sz="3000" u="none" cap="none" strike="noStrik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débil</a:t>
            </a:r>
            <a:r>
              <a:rPr b="0" i="0" lang="es-E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1d6fc01f65c_0_54"/>
          <p:cNvSpPr txBox="1"/>
          <p:nvPr/>
        </p:nvSpPr>
        <p:spPr>
          <a:xfrm>
            <a:off x="13231163" y="10217325"/>
            <a:ext cx="93942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UE</a:t>
            </a:r>
            <a:endParaRPr b="1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Chi Cuadrado = p &lt; .05</a:t>
            </a:r>
            <a:endParaRPr b="0" i="0" sz="3000" u="none" cap="none" strike="noStrike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V de Crammer = 0.131</a:t>
            </a:r>
            <a:endParaRPr b="0" i="0" sz="3000" u="none" cap="none" strike="noStrike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La relación entre ambas variables es </a:t>
            </a:r>
            <a:r>
              <a:rPr b="1" i="0" lang="es-ES" sz="3000" u="none" cap="none" strike="noStrik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débil</a:t>
            </a:r>
            <a:endParaRPr b="1" i="0" sz="3000" u="none" cap="none" strike="noStrike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g1d6fc01f65c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500" y="1480275"/>
            <a:ext cx="11766512" cy="8173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1d6fc01f65c_0_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45012" y="1480283"/>
            <a:ext cx="11766512" cy="8278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/>
          <p:nvPr/>
        </p:nvSpPr>
        <p:spPr>
          <a:xfrm>
            <a:off x="912565" y="325440"/>
            <a:ext cx="238728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s-ES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3.2 Diferencias en nivel educativo según el género</a:t>
            </a:r>
            <a:endParaRPr b="0" i="0" sz="7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7"/>
          <p:cNvSpPr txBox="1"/>
          <p:nvPr/>
        </p:nvSpPr>
        <p:spPr>
          <a:xfrm>
            <a:off x="3266900" y="9929375"/>
            <a:ext cx="7776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Resto de continentes</a:t>
            </a:r>
            <a:endParaRPr b="1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Chi Cuadrado = p &lt; .05</a:t>
            </a:r>
            <a:endParaRPr b="0" i="0" sz="3000" u="none" cap="none" strike="noStrike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V de Crammer = 0.088</a:t>
            </a:r>
            <a:endParaRPr b="0" i="0" sz="3000" u="none" cap="none" strike="noStrike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La relación entre ambas variables es </a:t>
            </a:r>
            <a:r>
              <a:rPr b="1" i="0" lang="es-ES" sz="3000" u="none" cap="none" strike="noStrik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débil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7"/>
          <p:cNvSpPr txBox="1"/>
          <p:nvPr/>
        </p:nvSpPr>
        <p:spPr>
          <a:xfrm>
            <a:off x="15679500" y="9798725"/>
            <a:ext cx="7967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UE</a:t>
            </a:r>
            <a:endParaRPr b="1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Chi Cuadrado = p &lt; .05</a:t>
            </a:r>
            <a:endParaRPr b="0" i="0" sz="3000" u="none" cap="none" strike="noStrike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V de Crammer = 0.128</a:t>
            </a:r>
            <a:endParaRPr b="0" i="0" sz="3000" u="none" cap="none" strike="noStrike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La relación entre ambas variables es </a:t>
            </a:r>
            <a:r>
              <a:rPr b="1" i="0" lang="es-ES" sz="3000" u="none" cap="none" strike="noStrik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débil</a:t>
            </a:r>
            <a:endParaRPr b="1" i="0" sz="3000" u="none" cap="none" strike="noStrike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7"/>
          <p:cNvSpPr txBox="1"/>
          <p:nvPr/>
        </p:nvSpPr>
        <p:spPr>
          <a:xfrm rot="-5400000">
            <a:off x="-327475" y="2994646"/>
            <a:ext cx="1864500" cy="61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11126" y="2193025"/>
            <a:ext cx="11483149" cy="69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975" y="2141612"/>
            <a:ext cx="11964875" cy="71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d6fc01f65c_1_73"/>
          <p:cNvSpPr/>
          <p:nvPr/>
        </p:nvSpPr>
        <p:spPr>
          <a:xfrm>
            <a:off x="912565" y="325440"/>
            <a:ext cx="238728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s-ES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3.3 Tamaño de la empresa en función del género</a:t>
            </a:r>
            <a:endParaRPr b="0" i="0" sz="7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g1d6fc01f65c_1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65550"/>
            <a:ext cx="11861092" cy="847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1d6fc01f65c_1_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14725" y="1665550"/>
            <a:ext cx="11710475" cy="84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1d6fc01f65c_1_73"/>
          <p:cNvSpPr txBox="1"/>
          <p:nvPr/>
        </p:nvSpPr>
        <p:spPr>
          <a:xfrm>
            <a:off x="6126400" y="11054950"/>
            <a:ext cx="14817600" cy="1569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3600" u="none" cap="none" strike="noStrik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Chi Cuadrado = p &gt; .05</a:t>
            </a:r>
            <a:endParaRPr b="0" i="0" sz="3600" u="none" cap="none" strike="noStrike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3600" u="none" cap="none" strike="noStrik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No existe una relación significativa en el mundo ni en Europa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d6fc01f65c_0_46"/>
          <p:cNvSpPr/>
          <p:nvPr/>
        </p:nvSpPr>
        <p:spPr>
          <a:xfrm>
            <a:off x="912565" y="325440"/>
            <a:ext cx="238728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s-ES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3.4 Puestos de trabajo en función del género</a:t>
            </a:r>
            <a:endParaRPr b="0" i="0" sz="7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1d6fc01f65c_0_46"/>
          <p:cNvSpPr txBox="1"/>
          <p:nvPr/>
        </p:nvSpPr>
        <p:spPr>
          <a:xfrm>
            <a:off x="3190100" y="10445200"/>
            <a:ext cx="77763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es-ES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Resto de continentes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1d6fc01f65c_0_46"/>
          <p:cNvSpPr txBox="1"/>
          <p:nvPr/>
        </p:nvSpPr>
        <p:spPr>
          <a:xfrm>
            <a:off x="18354400" y="10263813"/>
            <a:ext cx="258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s-ES" sz="4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UE</a:t>
            </a:r>
            <a:endParaRPr b="1" i="0" sz="3000" u="none" cap="none" strike="noStrike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1d6fc01f65c_0_46"/>
          <p:cNvSpPr txBox="1"/>
          <p:nvPr/>
        </p:nvSpPr>
        <p:spPr>
          <a:xfrm>
            <a:off x="6126400" y="11758500"/>
            <a:ext cx="14817600" cy="1569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3600" u="none" cap="none" strike="noStrik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Chi Cuadrado = p &gt; .05</a:t>
            </a:r>
            <a:endParaRPr b="0" i="0" sz="3600" u="none" cap="none" strike="noStrike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3600" u="none" cap="none" strike="noStrik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No existe una relación significativa en el mundo ni en Europa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1d6fc01f65c_0_46"/>
          <p:cNvSpPr txBox="1"/>
          <p:nvPr/>
        </p:nvSpPr>
        <p:spPr>
          <a:xfrm>
            <a:off x="18354400" y="9030725"/>
            <a:ext cx="3152700" cy="61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people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1d6fc01f65c_0_46"/>
          <p:cNvSpPr txBox="1"/>
          <p:nvPr/>
        </p:nvSpPr>
        <p:spPr>
          <a:xfrm rot="-5400000">
            <a:off x="11488350" y="4858346"/>
            <a:ext cx="1864500" cy="61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g1d6fc01f65c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601" y="1513150"/>
            <a:ext cx="12137801" cy="80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1d6fc01f65c_0_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83850" y="1695050"/>
            <a:ext cx="11205674" cy="772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d6fc01f65c_1_54"/>
          <p:cNvSpPr txBox="1"/>
          <p:nvPr>
            <p:ph type="title"/>
          </p:nvPr>
        </p:nvSpPr>
        <p:spPr>
          <a:xfrm>
            <a:off x="6671399" y="5384425"/>
            <a:ext cx="110412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11100">
                <a:solidFill>
                  <a:schemeClr val="dk2"/>
                </a:solidFill>
              </a:rPr>
              <a:t>4. Conclusiones</a:t>
            </a:r>
            <a:endParaRPr b="1" sz="1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d6fc01f65c_0_85"/>
          <p:cNvSpPr txBox="1"/>
          <p:nvPr>
            <p:ph type="title"/>
          </p:nvPr>
        </p:nvSpPr>
        <p:spPr>
          <a:xfrm>
            <a:off x="479105" y="5712900"/>
            <a:ext cx="99645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7600">
                <a:solidFill>
                  <a:schemeClr val="dk2"/>
                </a:solidFill>
              </a:rPr>
              <a:t>4. Conclusiones</a:t>
            </a:r>
            <a:endParaRPr b="1" sz="7600">
              <a:solidFill>
                <a:schemeClr val="dk2"/>
              </a:solidFill>
            </a:endParaRPr>
          </a:p>
        </p:txBody>
      </p:sp>
      <p:sp>
        <p:nvSpPr>
          <p:cNvPr id="230" name="Google Shape;230;g1d6fc01f65c_0_85"/>
          <p:cNvSpPr txBox="1"/>
          <p:nvPr/>
        </p:nvSpPr>
        <p:spPr>
          <a:xfrm>
            <a:off x="10117875" y="1538875"/>
            <a:ext cx="13273200" cy="118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-"/>
            </a:pPr>
            <a:r>
              <a:rPr b="1" i="0" lang="es-E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sector tech en UE y el resto del mundo es bastante similar.</a:t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-"/>
            </a:pPr>
            <a:r>
              <a:rPr b="0" i="0" lang="es-E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Sobrerepresentación de los </a:t>
            </a:r>
            <a:r>
              <a:rPr b="1" i="0" lang="es-E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hombres </a:t>
            </a:r>
            <a:r>
              <a:rPr b="0" i="0" lang="es-E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independientemente del continente.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-"/>
            </a:pPr>
            <a:r>
              <a:rPr b="0" i="0" lang="es-E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 </a:t>
            </a:r>
            <a:r>
              <a:rPr b="1" i="0" lang="es-E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sector joven</a:t>
            </a:r>
            <a:r>
              <a:rPr b="0" i="0" lang="es-E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ya que la mayoría se encuentra entre 25-29 años.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-"/>
            </a:pPr>
            <a:r>
              <a:rPr b="1" i="0" lang="es-E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b="0" i="0" lang="es-E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el lenguaje de programación más utilizado, seguido de </a:t>
            </a:r>
            <a:r>
              <a:rPr b="1" i="0" lang="es-E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y Java</a:t>
            </a:r>
            <a:r>
              <a:rPr b="0" i="0" lang="es-E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-"/>
            </a:pPr>
            <a:r>
              <a:rPr b="1" i="0" lang="es-E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Mejor salario y educación </a:t>
            </a:r>
            <a:r>
              <a:rPr b="0" i="0" lang="es-E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promedia</a:t>
            </a:r>
            <a:r>
              <a:rPr b="1" i="0" lang="es-E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la UE que en el resto del mundo.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-"/>
            </a:pPr>
            <a:r>
              <a:rPr b="0" i="0" lang="es-E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¿Futuras líneas de investigación?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/>
          <p:nvPr/>
        </p:nvSpPr>
        <p:spPr>
          <a:xfrm>
            <a:off x="6824250" y="5373850"/>
            <a:ext cx="10735500" cy="17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s-ES" sz="9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Muchas gracias</a:t>
            </a:r>
            <a:endParaRPr b="0" i="0" sz="9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5"/>
          <p:cNvSpPr txBox="1"/>
          <p:nvPr/>
        </p:nvSpPr>
        <p:spPr>
          <a:xfrm>
            <a:off x="7713850" y="9445050"/>
            <a:ext cx="11744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600"/>
              <a:t>Portfolio</a:t>
            </a:r>
            <a:r>
              <a:rPr lang="es-ES" sz="3600"/>
              <a:t>:   </a:t>
            </a:r>
            <a:r>
              <a:rPr lang="es-ES" sz="3600" u="sng">
                <a:solidFill>
                  <a:schemeClr val="hlink"/>
                </a:solidFill>
                <a:hlinkClick r:id="rId3"/>
              </a:rPr>
              <a:t>solkiria.github.io/solkiria/</a:t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600"/>
              <a:t>e-mail</a:t>
            </a:r>
            <a:r>
              <a:rPr lang="es-ES" sz="3600"/>
              <a:t> :      </a:t>
            </a:r>
            <a:r>
              <a:rPr lang="es-ES" sz="3600" u="sng">
                <a:solidFill>
                  <a:schemeClr val="hlink"/>
                </a:solidFill>
                <a:hlinkClick r:id="rId4"/>
              </a:rPr>
              <a:t>sonia.ruiz.p31@gmail.com</a:t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600"/>
              <a:t>LinkedIn</a:t>
            </a:r>
            <a:r>
              <a:rPr lang="es-ES" sz="3600"/>
              <a:t> :  </a:t>
            </a:r>
            <a:r>
              <a:rPr lang="es-ES" sz="3600" u="sng">
                <a:solidFill>
                  <a:schemeClr val="hlink"/>
                </a:solidFill>
                <a:hlinkClick r:id="rId5"/>
              </a:rPr>
              <a:t>linkedin.com/in/sonia-ruiz-perez/</a:t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600"/>
              <a:t>GitHub</a:t>
            </a:r>
            <a:r>
              <a:rPr lang="es-ES" sz="3600"/>
              <a:t> :     </a:t>
            </a:r>
            <a:r>
              <a:rPr lang="es-ES" sz="3600" u="sng">
                <a:solidFill>
                  <a:schemeClr val="hlink"/>
                </a:solidFill>
                <a:hlinkClick r:id="rId6"/>
              </a:rPr>
              <a:t>github.com/solkiria</a:t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600"/>
              <a:t>Tableau</a:t>
            </a:r>
            <a:r>
              <a:rPr lang="es-ES" sz="3600"/>
              <a:t> :   </a:t>
            </a:r>
            <a:r>
              <a:rPr lang="es-ES" sz="3600" u="sng">
                <a:solidFill>
                  <a:schemeClr val="hlink"/>
                </a:solidFill>
                <a:hlinkClick r:id="rId7"/>
              </a:rPr>
              <a:t>public.tableau.com/app/profile/solkiria</a:t>
            </a:r>
            <a:endParaRPr sz="3600"/>
          </a:p>
        </p:txBody>
      </p:sp>
      <p:pic>
        <p:nvPicPr>
          <p:cNvPr id="237" name="Google Shape;237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883810" y="328015"/>
            <a:ext cx="6636960" cy="538200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5"/>
          <p:cNvSpPr/>
          <p:nvPr/>
        </p:nvSpPr>
        <p:spPr>
          <a:xfrm>
            <a:off x="7763700" y="7098550"/>
            <a:ext cx="8856600" cy="17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b="0" i="0" lang="es-ES" sz="6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más información:</a:t>
            </a:r>
            <a:endParaRPr b="0" i="0" sz="6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00600" y="1380725"/>
            <a:ext cx="47625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/>
          <p:nvPr/>
        </p:nvSpPr>
        <p:spPr>
          <a:xfrm>
            <a:off x="1689120" y="355680"/>
            <a:ext cx="21005280" cy="1797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00"/>
              <a:buFont typeface="Arial"/>
              <a:buNone/>
            </a:pPr>
            <a:r>
              <a:rPr b="1" i="0" lang="es-ES" sz="7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Objetivos</a:t>
            </a:r>
            <a:endParaRPr b="0" i="0" sz="7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8928425" y="3348325"/>
            <a:ext cx="14026200" cy="78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88950" lvl="1" marL="914400" marR="0" rtl="0" algn="just">
              <a:lnSpc>
                <a:spcPct val="150000"/>
              </a:lnSpc>
              <a:spcBef>
                <a:spcPts val="5899"/>
              </a:spcBef>
              <a:spcAft>
                <a:spcPts val="0"/>
              </a:spcAft>
              <a:buClr>
                <a:schemeClr val="dk1"/>
              </a:buClr>
              <a:buSzPts val="4100"/>
              <a:buFont typeface="Helvetica Neue"/>
              <a:buChar char="∙"/>
            </a:pPr>
            <a:r>
              <a:rPr b="0" i="0" lang="es-ES" sz="4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¿Existen diferencias en el nivel educativo en hombres y mujeres?</a:t>
            </a:r>
            <a:endParaRPr b="0" i="0" sz="41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Helvetica Neue"/>
              <a:buChar char="∙"/>
            </a:pPr>
            <a:r>
              <a:rPr b="0" i="0" lang="es-ES" sz="4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¿Existen diferencias en las profesiones que ejercen hombres, mujeres, y personas NB?</a:t>
            </a:r>
            <a:endParaRPr b="0" i="0" sz="41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Helvetica Neue"/>
              <a:buChar char="∙"/>
            </a:pPr>
            <a:r>
              <a:rPr b="0" i="0" lang="es-ES" sz="4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¿Reciben los hombres mayor salario de las mujeres y las personas NB?</a:t>
            </a:r>
            <a:endParaRPr b="0" i="0" sz="41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895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Helvetica Neue"/>
              <a:buChar char="∙"/>
            </a:pPr>
            <a:r>
              <a:rPr b="0" i="0" lang="es-ES" sz="4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¿Existen diferencias de género en función del tamaño de la empresa?</a:t>
            </a:r>
            <a:endParaRPr b="0" i="0" sz="4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519" lvl="1" marL="1168920" marR="0" rtl="0" algn="l">
              <a:lnSpc>
                <a:spcPct val="100000"/>
              </a:lnSpc>
              <a:spcBef>
                <a:spcPts val="5899"/>
              </a:spcBef>
              <a:spcAft>
                <a:spcPts val="0"/>
              </a:spcAft>
              <a:buClr>
                <a:srgbClr val="000000"/>
              </a:buClr>
              <a:buSzPts val="1845"/>
              <a:buFont typeface="Noto Sans Symbols"/>
              <a:buChar char="∙"/>
            </a:pPr>
            <a:r>
              <a:t/>
            </a:r>
            <a:endParaRPr b="0" i="0" sz="4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1122600" y="6512275"/>
            <a:ext cx="6356100" cy="1486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00"/>
              <a:buFont typeface="Arial"/>
              <a:buNone/>
            </a:pPr>
            <a:r>
              <a:rPr b="1" i="0" lang="es-ES" sz="7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Género</a:t>
            </a:r>
            <a:endParaRPr b="0" i="0" sz="7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7478700" y="2096425"/>
            <a:ext cx="16533300" cy="10318500"/>
          </a:xfrm>
          <a:prstGeom prst="bracePair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title"/>
          </p:nvPr>
        </p:nvSpPr>
        <p:spPr>
          <a:xfrm>
            <a:off x="2531550" y="5384425"/>
            <a:ext cx="193209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11100">
                <a:solidFill>
                  <a:schemeClr val="dk2"/>
                </a:solidFill>
              </a:rPr>
              <a:t>2. Descripción de la muestra</a:t>
            </a:r>
            <a:endParaRPr b="1" sz="1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/>
          <p:nvPr/>
        </p:nvSpPr>
        <p:spPr>
          <a:xfrm>
            <a:off x="510840" y="325440"/>
            <a:ext cx="23872680" cy="118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s-ES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2.1 Distribución de los continentes</a:t>
            </a:r>
            <a:endParaRPr b="0" i="0" sz="7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8000" y="1370520"/>
            <a:ext cx="15192000" cy="11733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/>
          <p:nvPr/>
        </p:nvSpPr>
        <p:spPr>
          <a:xfrm>
            <a:off x="510840" y="325440"/>
            <a:ext cx="23872680" cy="118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s-ES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2.2 Distribución de países en Europa</a:t>
            </a:r>
            <a:endParaRPr b="0" i="0" sz="7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6"/>
          <p:cNvPicPr preferRelativeResize="0"/>
          <p:nvPr/>
        </p:nvPicPr>
        <p:blipFill rotWithShape="1">
          <a:blip r:embed="rId3">
            <a:alphaModFix/>
          </a:blip>
          <a:srcRect b="5128" l="627" r="9064" t="6998"/>
          <a:stretch/>
        </p:blipFill>
        <p:spPr>
          <a:xfrm>
            <a:off x="500040" y="1589760"/>
            <a:ext cx="20667960" cy="11730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6fc01f65c_1_3"/>
          <p:cNvSpPr/>
          <p:nvPr/>
        </p:nvSpPr>
        <p:spPr>
          <a:xfrm>
            <a:off x="510840" y="325440"/>
            <a:ext cx="238728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s-ES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2.3 Distribución de géneros</a:t>
            </a:r>
            <a:endParaRPr b="0" i="0" sz="7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g1d6fc01f65c_1_3"/>
          <p:cNvPicPr preferRelativeResize="0"/>
          <p:nvPr/>
        </p:nvPicPr>
        <p:blipFill rotWithShape="1">
          <a:blip r:embed="rId3">
            <a:alphaModFix/>
          </a:blip>
          <a:srcRect b="16184" l="23560" r="17553" t="5137"/>
          <a:stretch/>
        </p:blipFill>
        <p:spPr>
          <a:xfrm>
            <a:off x="338304" y="2837062"/>
            <a:ext cx="10871221" cy="968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1d6fc01f65c_1_3"/>
          <p:cNvPicPr preferRelativeResize="0"/>
          <p:nvPr/>
        </p:nvPicPr>
        <p:blipFill rotWithShape="1">
          <a:blip r:embed="rId4">
            <a:alphaModFix/>
          </a:blip>
          <a:srcRect b="16179" l="21189" r="16544" t="5651"/>
          <a:stretch/>
        </p:blipFill>
        <p:spPr>
          <a:xfrm>
            <a:off x="12498347" y="2871938"/>
            <a:ext cx="11487253" cy="961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6fc01f65c_1_31"/>
          <p:cNvSpPr/>
          <p:nvPr/>
        </p:nvSpPr>
        <p:spPr>
          <a:xfrm>
            <a:off x="510840" y="325440"/>
            <a:ext cx="238728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s-ES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2.4 Distribución de edades</a:t>
            </a:r>
            <a:endParaRPr b="0" i="0" sz="7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g1d6fc01f65c_1_31"/>
          <p:cNvPicPr preferRelativeResize="0"/>
          <p:nvPr/>
        </p:nvPicPr>
        <p:blipFill rotWithShape="1">
          <a:blip r:embed="rId3">
            <a:alphaModFix/>
          </a:blip>
          <a:srcRect b="5483" l="4331" r="7265" t="8428"/>
          <a:stretch/>
        </p:blipFill>
        <p:spPr>
          <a:xfrm>
            <a:off x="304800" y="2019100"/>
            <a:ext cx="12067486" cy="1103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1d6fc01f65c_1_31"/>
          <p:cNvPicPr preferRelativeResize="0"/>
          <p:nvPr/>
        </p:nvPicPr>
        <p:blipFill rotWithShape="1">
          <a:blip r:embed="rId4">
            <a:alphaModFix/>
          </a:blip>
          <a:srcRect b="5483" l="11283" r="8631" t="8428"/>
          <a:stretch/>
        </p:blipFill>
        <p:spPr>
          <a:xfrm>
            <a:off x="12183149" y="2019100"/>
            <a:ext cx="10932615" cy="1103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1d6fc01f65c_1_31"/>
          <p:cNvPicPr preferRelativeResize="0"/>
          <p:nvPr/>
        </p:nvPicPr>
        <p:blipFill rotWithShape="1">
          <a:blip r:embed="rId4">
            <a:alphaModFix/>
          </a:blip>
          <a:srcRect b="5486" l="6986" r="88267" t="10732"/>
          <a:stretch/>
        </p:blipFill>
        <p:spPr>
          <a:xfrm>
            <a:off x="23115764" y="2315331"/>
            <a:ext cx="647685" cy="10739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1d6fc01f65c_1_31"/>
          <p:cNvPicPr preferRelativeResize="0"/>
          <p:nvPr/>
        </p:nvPicPr>
        <p:blipFill rotWithShape="1">
          <a:blip r:embed="rId4">
            <a:alphaModFix/>
          </a:blip>
          <a:srcRect b="8426" l="4796" r="92807" t="5491"/>
          <a:stretch/>
        </p:blipFill>
        <p:spPr>
          <a:xfrm rot="10800000">
            <a:off x="23763448" y="2019100"/>
            <a:ext cx="327177" cy="1103491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1d6fc01f65c_1_31"/>
          <p:cNvSpPr txBox="1"/>
          <p:nvPr/>
        </p:nvSpPr>
        <p:spPr>
          <a:xfrm>
            <a:off x="5465525" y="1997450"/>
            <a:ext cx="2541300" cy="4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 age distribution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6fc01f65c_1_42"/>
          <p:cNvSpPr/>
          <p:nvPr/>
        </p:nvSpPr>
        <p:spPr>
          <a:xfrm>
            <a:off x="912565" y="325440"/>
            <a:ext cx="238728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s-ES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2.5 Lenguaje de programación más utilizado</a:t>
            </a:r>
            <a:endParaRPr b="0" i="0" sz="7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g1d6fc01f65c_1_42"/>
          <p:cNvPicPr preferRelativeResize="0"/>
          <p:nvPr/>
        </p:nvPicPr>
        <p:blipFill rotWithShape="1">
          <a:blip r:embed="rId3">
            <a:alphaModFix/>
          </a:blip>
          <a:srcRect b="11966" l="12707" r="10274" t="10573"/>
          <a:stretch/>
        </p:blipFill>
        <p:spPr>
          <a:xfrm>
            <a:off x="852120" y="1824480"/>
            <a:ext cx="10562041" cy="1062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1d6fc01f65c_1_42"/>
          <p:cNvPicPr preferRelativeResize="0"/>
          <p:nvPr/>
        </p:nvPicPr>
        <p:blipFill rotWithShape="1">
          <a:blip r:embed="rId4">
            <a:alphaModFix/>
          </a:blip>
          <a:srcRect b="11323" l="12375" r="9248" t="11216"/>
          <a:stretch/>
        </p:blipFill>
        <p:spPr>
          <a:xfrm>
            <a:off x="12524760" y="1919520"/>
            <a:ext cx="10748519" cy="1062288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1d6fc01f65c_1_42"/>
          <p:cNvSpPr/>
          <p:nvPr/>
        </p:nvSpPr>
        <p:spPr>
          <a:xfrm>
            <a:off x="16673760" y="12563280"/>
            <a:ext cx="24504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s-ES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Europa</a:t>
            </a:r>
            <a:endParaRPr b="0" i="0" sz="5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1d6fc01f65c_1_42"/>
          <p:cNvSpPr/>
          <p:nvPr/>
        </p:nvSpPr>
        <p:spPr>
          <a:xfrm>
            <a:off x="4789800" y="12488760"/>
            <a:ext cx="26868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s-ES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Mundial</a:t>
            </a:r>
            <a:endParaRPr b="0" i="0" sz="5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d6fc01f65c_1_100"/>
          <p:cNvSpPr/>
          <p:nvPr/>
        </p:nvSpPr>
        <p:spPr>
          <a:xfrm>
            <a:off x="912565" y="325440"/>
            <a:ext cx="238728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s-ES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2.5 Lenguaje de programación más utilizado</a:t>
            </a:r>
            <a:endParaRPr b="0" i="0" sz="7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g1d6fc01f65c_1_100"/>
          <p:cNvPicPr preferRelativeResize="0"/>
          <p:nvPr/>
        </p:nvPicPr>
        <p:blipFill rotWithShape="1">
          <a:blip r:embed="rId3">
            <a:alphaModFix/>
          </a:blip>
          <a:srcRect b="11966" l="12707" r="10274" t="10573"/>
          <a:stretch/>
        </p:blipFill>
        <p:spPr>
          <a:xfrm>
            <a:off x="852120" y="1824480"/>
            <a:ext cx="10562041" cy="1062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1d6fc01f65c_1_100"/>
          <p:cNvPicPr preferRelativeResize="0"/>
          <p:nvPr/>
        </p:nvPicPr>
        <p:blipFill rotWithShape="1">
          <a:blip r:embed="rId4">
            <a:alphaModFix/>
          </a:blip>
          <a:srcRect b="11323" l="12375" r="9248" t="11216"/>
          <a:stretch/>
        </p:blipFill>
        <p:spPr>
          <a:xfrm>
            <a:off x="12524760" y="1919520"/>
            <a:ext cx="10748519" cy="1062288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d6fc01f65c_1_100"/>
          <p:cNvSpPr/>
          <p:nvPr/>
        </p:nvSpPr>
        <p:spPr>
          <a:xfrm>
            <a:off x="16673760" y="12563280"/>
            <a:ext cx="24504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s-ES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Europa</a:t>
            </a:r>
            <a:endParaRPr b="0" i="0" sz="5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d6fc01f65c_1_100"/>
          <p:cNvSpPr/>
          <p:nvPr/>
        </p:nvSpPr>
        <p:spPr>
          <a:xfrm>
            <a:off x="4789800" y="12488760"/>
            <a:ext cx="26868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s-ES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Mundial</a:t>
            </a:r>
            <a:endParaRPr b="0" i="0" sz="5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4" name="Google Shape;174;g1d6fc01f65c_1_100"/>
          <p:cNvGraphicFramePr/>
          <p:nvPr/>
        </p:nvGraphicFramePr>
        <p:xfrm>
          <a:off x="3516550" y="2303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{90202E8D-4665-48B8-80F0-C0C6446BE49F}</a:tableStyleId>
              </a:tblPr>
              <a:tblGrid>
                <a:gridCol w="2211150"/>
                <a:gridCol w="2301675"/>
              </a:tblGrid>
              <a:tr h="30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b="1" lang="es-ES" sz="3100" u="none" cap="none" strike="noStrike">
                          <a:solidFill>
                            <a:schemeClr val="dk1"/>
                          </a:solidFill>
                        </a:rPr>
                        <a:t>Lenguaje</a:t>
                      </a:r>
                      <a:endParaRPr b="1" sz="3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b="1" lang="es-ES" sz="3100" u="none" cap="none" strike="noStrike">
                          <a:solidFill>
                            <a:schemeClr val="dk1"/>
                          </a:solidFill>
                        </a:rPr>
                        <a:t>Frecuencia</a:t>
                      </a:r>
                      <a:endParaRPr sz="3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71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s-ES" sz="31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Python</a:t>
                      </a:r>
                      <a:endParaRPr sz="31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b="1" lang="es-ES" sz="3100" u="sng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12991</a:t>
                      </a:r>
                      <a:endParaRPr b="1" sz="3100" u="sng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66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s-ES" sz="31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R</a:t>
                      </a:r>
                      <a:endParaRPr sz="31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s-ES" sz="31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3525</a:t>
                      </a:r>
                      <a:endParaRPr sz="31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66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s-ES" sz="31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SQL</a:t>
                      </a:r>
                      <a:endParaRPr sz="31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b="1" lang="es-ES" sz="3100" u="sng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7374</a:t>
                      </a:r>
                      <a:endParaRPr b="1" sz="3100" u="sng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66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s-ES" sz="31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</a:t>
                      </a:r>
                      <a:endParaRPr sz="31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s-ES" sz="31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3491</a:t>
                      </a:r>
                      <a:endParaRPr sz="31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66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s-ES" sz="31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C++</a:t>
                      </a:r>
                      <a:endParaRPr sz="31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s-ES" sz="31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2619</a:t>
                      </a:r>
                      <a:endParaRPr sz="31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66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s-ES" sz="31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Java</a:t>
                      </a:r>
                      <a:endParaRPr sz="31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b="1" lang="es-ES" sz="3100" u="sng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4222</a:t>
                      </a:r>
                      <a:endParaRPr b="1" sz="3100" u="sng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66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s-ES" sz="31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Javascript</a:t>
                      </a:r>
                      <a:endParaRPr sz="31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s-ES" sz="31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2675</a:t>
                      </a:r>
                      <a:endParaRPr sz="31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66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s-ES" sz="31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Julia</a:t>
                      </a:r>
                      <a:endParaRPr sz="31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s-ES" sz="31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200</a:t>
                      </a:r>
                      <a:endParaRPr sz="31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66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s-ES" sz="31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Swift</a:t>
                      </a:r>
                      <a:endParaRPr sz="31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s-ES" sz="31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173</a:t>
                      </a:r>
                      <a:endParaRPr sz="31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66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s-ES" sz="31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Bash</a:t>
                      </a:r>
                      <a:endParaRPr sz="31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s-ES" sz="31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1675</a:t>
                      </a:r>
                      <a:endParaRPr sz="31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66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s-ES" sz="31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MATLAB</a:t>
                      </a:r>
                      <a:endParaRPr sz="31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s-ES" sz="31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1628</a:t>
                      </a:r>
                      <a:endParaRPr sz="31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66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s-ES" sz="31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None</a:t>
                      </a:r>
                      <a:endParaRPr sz="31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s-ES" sz="31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195</a:t>
                      </a:r>
                      <a:endParaRPr sz="31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66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s-ES" sz="31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Other</a:t>
                      </a:r>
                      <a:endParaRPr sz="31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s-ES" sz="31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1947</a:t>
                      </a:r>
                      <a:endParaRPr sz="31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5" name="Google Shape;175;g1d6fc01f65c_1_100"/>
          <p:cNvGraphicFramePr/>
          <p:nvPr/>
        </p:nvGraphicFramePr>
        <p:xfrm>
          <a:off x="15424975" y="211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{90202E8D-4665-48B8-80F0-C0C6446BE49F}</a:tableStyleId>
              </a:tblPr>
              <a:tblGrid>
                <a:gridCol w="2495450"/>
                <a:gridCol w="2452500"/>
              </a:tblGrid>
              <a:tr h="78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s-ES" sz="30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Lenguaje</a:t>
                      </a:r>
                      <a:endParaRPr b="1" sz="30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s-ES" sz="30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Frecuencia</a:t>
                      </a:r>
                      <a:endParaRPr b="1" sz="30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s-ES" sz="30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Python</a:t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s-ES" sz="3000" u="sng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2681</a:t>
                      </a:r>
                      <a:endParaRPr b="1" sz="3000" u="sng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s-ES" sz="30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R</a:t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s-ES" sz="30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698</a:t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s-ES" sz="30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SQL</a:t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s-ES" sz="3000" u="sng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1487</a:t>
                      </a:r>
                      <a:endParaRPr b="1" sz="3000" u="sng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s-ES" sz="30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</a:t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s-ES" sz="30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577</a:t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s-ES" sz="30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C++</a:t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s-ES" sz="30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462</a:t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s-ES" sz="30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Java</a:t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s-ES" sz="3000" u="sng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712</a:t>
                      </a:r>
                      <a:endParaRPr b="1" sz="3000" u="sng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71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s-ES" sz="30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Javascript</a:t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s-ES" sz="30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460</a:t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s-ES" sz="30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Julia</a:t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s-ES" sz="30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56</a:t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s-ES" sz="30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Swift</a:t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s-ES" sz="30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47</a:t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s-ES" sz="30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Bash</a:t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s-ES" sz="30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529</a:t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s-ES" sz="30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MATLAB</a:t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s-ES" sz="30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282</a:t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s-ES" sz="30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None</a:t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s-ES" sz="30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38</a:t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9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s-ES" sz="30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Other</a:t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s-ES" sz="3000" u="none" cap="none" strike="noStrike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498</a:t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Personalizado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