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3716000" cx="24384000"/>
  <p:notesSz cx="7559675" cy="10691800"/>
  <p:embeddedFontLst>
    <p:embeddedFont>
      <p:font typeface="Ubuntu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6dA02fFX9mRwrET5JbdFTSYi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3CC8C7-4B31-4B99-AE82-61C44911C3BE}">
  <a:tblStyle styleId="{903CC8C7-4B31-4B99-AE82-61C44911C3B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6fc01f65c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d6fc01f65c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6fc01f65c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d6fc01f65c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fc01f65c_1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d6fc01f65c_1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6fc01f65c_0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d6fc01f65c_0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6fc01f65c_1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d6fc01f65c_1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6fc01f65c_0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d6fc01f65c_0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6fc01f65c_1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d6fc01f65c_1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6fc01f65c_1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d6fc01f65c_1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6fc01f65c_1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d6fc01f65c_1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fc01f65c_1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d6fc01f65c_1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7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" type="subTitle"/>
          </p:nvPr>
        </p:nvSpPr>
        <p:spPr>
          <a:xfrm>
            <a:off x="1218960" y="546840"/>
            <a:ext cx="21944520" cy="1061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1218960" y="546840"/>
            <a:ext cx="21944520" cy="1061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olkiria.github.io/solkiria/" TargetMode="External"/><Relationship Id="rId4" Type="http://schemas.openxmlformats.org/officeDocument/2006/relationships/hyperlink" Target="http://www.sonia.ruiz.p31@gmail.com" TargetMode="External"/><Relationship Id="rId9" Type="http://schemas.openxmlformats.org/officeDocument/2006/relationships/image" Target="../media/image24.png"/><Relationship Id="rId5" Type="http://schemas.openxmlformats.org/officeDocument/2006/relationships/hyperlink" Target="http://www.linkedin.com/in/sonia-ruiz-perez/" TargetMode="External"/><Relationship Id="rId6" Type="http://schemas.openxmlformats.org/officeDocument/2006/relationships/hyperlink" Target="http://www.github.com/solkiria" TargetMode="External"/><Relationship Id="rId7" Type="http://schemas.openxmlformats.org/officeDocument/2006/relationships/hyperlink" Target="http://www.public.tableau.com/app/profile/solkiria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778100" y="816439"/>
            <a:ext cx="20827800" cy="58674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b="0" i="0" lang="es-E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de las diferencias de género en el sector de la programación</a:t>
            </a:r>
            <a:endParaRPr b="0" i="0" sz="1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7035" y="8333990"/>
            <a:ext cx="6636960" cy="53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60" y="8116414"/>
            <a:ext cx="47625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6fc01f65c_0_75"/>
          <p:cNvSpPr txBox="1"/>
          <p:nvPr>
            <p:ph type="title"/>
          </p:nvPr>
        </p:nvSpPr>
        <p:spPr>
          <a:xfrm>
            <a:off x="6671399" y="5384425"/>
            <a:ext cx="11041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1100">
                <a:solidFill>
                  <a:schemeClr val="dk2"/>
                </a:solidFill>
              </a:rPr>
              <a:t>3. Resultados</a:t>
            </a:r>
            <a:endParaRPr b="1"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fc01f65c_0_54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 Salario en función del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d6fc01f65c_0_54"/>
          <p:cNvSpPr txBox="1"/>
          <p:nvPr/>
        </p:nvSpPr>
        <p:spPr>
          <a:xfrm>
            <a:off x="2273600" y="10140375"/>
            <a:ext cx="7776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Resto de continentes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0.097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r>
              <a:rPr b="0" i="0" lang="es-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d6fc01f65c_0_54"/>
          <p:cNvSpPr txBox="1"/>
          <p:nvPr/>
        </p:nvSpPr>
        <p:spPr>
          <a:xfrm>
            <a:off x="13231163" y="10217325"/>
            <a:ext cx="9394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0.131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endParaRPr b="1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d6fc01f65c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00" y="1480275"/>
            <a:ext cx="11766512" cy="81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d6fc01f65c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5012" y="1480283"/>
            <a:ext cx="11766512" cy="82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 Diferencias en nivel educativo según 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3266900" y="9929375"/>
            <a:ext cx="7776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Resto de continentes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0.088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5679500" y="9798725"/>
            <a:ext cx="7967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0.128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endParaRPr b="1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 rot="-5400000">
            <a:off x="-327475" y="2994646"/>
            <a:ext cx="18645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6" y="2193025"/>
            <a:ext cx="11483149" cy="6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75" y="2141612"/>
            <a:ext cx="11964875" cy="71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6fc01f65c_1_73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3.3 Tamaño de la empresa en función del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1d6fc01f65c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65550"/>
            <a:ext cx="11861092" cy="84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d6fc01f65c_1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4725" y="1665550"/>
            <a:ext cx="11710475" cy="84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d6fc01f65c_1_73"/>
          <p:cNvSpPr txBox="1"/>
          <p:nvPr/>
        </p:nvSpPr>
        <p:spPr>
          <a:xfrm>
            <a:off x="6126400" y="11054950"/>
            <a:ext cx="14817600" cy="156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&gt; .05</a:t>
            </a:r>
            <a:endParaRPr b="0" i="0" sz="36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 existe una relación significativa en el mundo ni en Europa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6fc01f65c_0_46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3.4 Puestos de trabajo en función del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d6fc01f65c_0_46"/>
          <p:cNvSpPr txBox="1"/>
          <p:nvPr/>
        </p:nvSpPr>
        <p:spPr>
          <a:xfrm>
            <a:off x="3190100" y="10445200"/>
            <a:ext cx="7776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-ES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Resto de continentes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d6fc01f65c_0_46"/>
          <p:cNvSpPr txBox="1"/>
          <p:nvPr/>
        </p:nvSpPr>
        <p:spPr>
          <a:xfrm>
            <a:off x="18354400" y="10263813"/>
            <a:ext cx="258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-ES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</a:t>
            </a:r>
            <a:endParaRPr b="1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d6fc01f65c_0_46"/>
          <p:cNvSpPr txBox="1"/>
          <p:nvPr/>
        </p:nvSpPr>
        <p:spPr>
          <a:xfrm>
            <a:off x="6126400" y="11758500"/>
            <a:ext cx="14817600" cy="156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&gt; .05</a:t>
            </a:r>
            <a:endParaRPr b="0" i="0" sz="36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 existe una relación significativa en el mundo ni en Europa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d6fc01f65c_0_46"/>
          <p:cNvSpPr txBox="1"/>
          <p:nvPr/>
        </p:nvSpPr>
        <p:spPr>
          <a:xfrm>
            <a:off x="18354400" y="9030725"/>
            <a:ext cx="3152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people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d6fc01f65c_0_46"/>
          <p:cNvSpPr txBox="1"/>
          <p:nvPr/>
        </p:nvSpPr>
        <p:spPr>
          <a:xfrm rot="-5400000">
            <a:off x="11488350" y="4858346"/>
            <a:ext cx="18645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1d6fc01f65c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01" y="1513150"/>
            <a:ext cx="12137801" cy="8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d6fc01f65c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3850" y="1695050"/>
            <a:ext cx="11205674" cy="77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6fc01f65c_1_54"/>
          <p:cNvSpPr txBox="1"/>
          <p:nvPr>
            <p:ph type="title"/>
          </p:nvPr>
        </p:nvSpPr>
        <p:spPr>
          <a:xfrm>
            <a:off x="6671399" y="5384425"/>
            <a:ext cx="11041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1100">
                <a:solidFill>
                  <a:schemeClr val="dk2"/>
                </a:solidFill>
              </a:rPr>
              <a:t>4. Conclusiones</a:t>
            </a:r>
            <a:endParaRPr b="1"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6fc01f65c_0_85"/>
          <p:cNvSpPr txBox="1"/>
          <p:nvPr>
            <p:ph type="title"/>
          </p:nvPr>
        </p:nvSpPr>
        <p:spPr>
          <a:xfrm>
            <a:off x="479105" y="5712900"/>
            <a:ext cx="99645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7600">
                <a:solidFill>
                  <a:schemeClr val="dk2"/>
                </a:solidFill>
              </a:rPr>
              <a:t>4. Conclusiones</a:t>
            </a:r>
            <a:endParaRPr b="1" sz="7600">
              <a:solidFill>
                <a:schemeClr val="dk2"/>
              </a:solidFill>
            </a:endParaRPr>
          </a:p>
        </p:txBody>
      </p:sp>
      <p:sp>
        <p:nvSpPr>
          <p:cNvPr id="230" name="Google Shape;230;g1d6fc01f65c_0_85"/>
          <p:cNvSpPr txBox="1"/>
          <p:nvPr/>
        </p:nvSpPr>
        <p:spPr>
          <a:xfrm>
            <a:off x="10117875" y="1538875"/>
            <a:ext cx="13273200" cy="11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sector tech en UE y el resto del mundo es bastante similar.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Sobrerepresentación de los 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hombres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independientemente del continente.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joven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 que la mayoría se encuentra entre 25-29 años.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lenguaje de programación más utilizado, seguido de 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y Java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 salario y educación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promedia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UE que en el resto del mundo.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¿Futuras líneas de investigación?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6824250" y="5373850"/>
            <a:ext cx="107355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ES" sz="9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Muchas gracias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713850" y="9445050"/>
            <a:ext cx="11744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Portfolio</a:t>
            </a:r>
            <a:r>
              <a:rPr lang="es-ES" sz="3600"/>
              <a:t>:   </a:t>
            </a:r>
            <a:r>
              <a:rPr lang="es-ES" sz="3600" u="sng">
                <a:solidFill>
                  <a:schemeClr val="hlink"/>
                </a:solidFill>
                <a:hlinkClick r:id="rId3"/>
              </a:rPr>
              <a:t>solkiria.github.io/solkiria/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e-mail</a:t>
            </a:r>
            <a:r>
              <a:rPr lang="es-ES" sz="3600"/>
              <a:t> :      </a:t>
            </a:r>
            <a:r>
              <a:rPr lang="es-ES" sz="3600" u="sng">
                <a:solidFill>
                  <a:schemeClr val="hlink"/>
                </a:solidFill>
                <a:hlinkClick r:id="rId4"/>
              </a:rPr>
              <a:t>sonia.ruiz.p31@gmail.com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LinkedIn</a:t>
            </a:r>
            <a:r>
              <a:rPr lang="es-ES" sz="3600"/>
              <a:t> :  </a:t>
            </a:r>
            <a:r>
              <a:rPr lang="es-ES" sz="3600" u="sng">
                <a:solidFill>
                  <a:schemeClr val="hlink"/>
                </a:solidFill>
                <a:hlinkClick r:id="rId5"/>
              </a:rPr>
              <a:t>linkedin.com/in/sonia-ruiz-perez/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GitHub</a:t>
            </a:r>
            <a:r>
              <a:rPr lang="es-ES" sz="3600"/>
              <a:t> :     </a:t>
            </a:r>
            <a:r>
              <a:rPr lang="es-ES" sz="3600" u="sng">
                <a:solidFill>
                  <a:schemeClr val="hlink"/>
                </a:solidFill>
                <a:hlinkClick r:id="rId6"/>
              </a:rPr>
              <a:t>github.com/solkiria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Tableau</a:t>
            </a:r>
            <a:r>
              <a:rPr lang="es-ES" sz="3600"/>
              <a:t> :   </a:t>
            </a:r>
            <a:r>
              <a:rPr lang="es-ES" sz="3600" u="sng">
                <a:solidFill>
                  <a:schemeClr val="hlink"/>
                </a:solidFill>
                <a:hlinkClick r:id="rId7"/>
              </a:rPr>
              <a:t>public.tableau.com/app/profile/solkiria</a:t>
            </a:r>
            <a:endParaRPr sz="3600"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83810" y="328015"/>
            <a:ext cx="6636960" cy="53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>
            <a:off x="7763700" y="7098550"/>
            <a:ext cx="8856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s-ES" sz="6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más información:</a:t>
            </a:r>
            <a:endParaRPr b="0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0600" y="1380725"/>
            <a:ext cx="47625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1689120" y="355680"/>
            <a:ext cx="21005280" cy="179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i="0" lang="es-ES" sz="7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Objetivos</a:t>
            </a:r>
            <a:endParaRPr b="0" i="0" sz="7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928425" y="3348325"/>
            <a:ext cx="14026200" cy="7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88950" lvl="1" marL="914400" marR="0" rtl="0" algn="just">
              <a:lnSpc>
                <a:spcPct val="150000"/>
              </a:lnSpc>
              <a:spcBef>
                <a:spcPts val="5899"/>
              </a:spcBef>
              <a:spcAft>
                <a:spcPts val="0"/>
              </a:spcAft>
              <a:buClr>
                <a:schemeClr val="dk1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¿Existen diferencias en el nivel educativo en hombres y mujeres?</a:t>
            </a:r>
            <a:endParaRPr b="0" i="0" sz="4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¿Existen diferencias en las profesiones que ejercen hombres, mujeres, y personas NB?</a:t>
            </a:r>
            <a:endParaRPr b="0" i="0" sz="4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¿Reciben los hombres mayor salario de las mujeres y las personas NB?</a:t>
            </a:r>
            <a:endParaRPr b="0" i="0" sz="4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¿Existen diferencias de género en función del tamaño de la empresa?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19" lvl="1" marL="1168920" marR="0" rtl="0" algn="l">
              <a:lnSpc>
                <a:spcPct val="100000"/>
              </a:lnSpc>
              <a:spcBef>
                <a:spcPts val="5899"/>
              </a:spcBef>
              <a:spcAft>
                <a:spcPts val="0"/>
              </a:spcAft>
              <a:buClr>
                <a:srgbClr val="000000"/>
              </a:buClr>
              <a:buSzPts val="1845"/>
              <a:buFont typeface="Noto Sans Symbols"/>
              <a:buChar char="∙"/>
            </a:pPr>
            <a:r>
              <a:t/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122600" y="6512275"/>
            <a:ext cx="6356100" cy="14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i="0" lang="es-ES" sz="7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Género</a:t>
            </a:r>
            <a:endParaRPr b="0" i="0" sz="7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478700" y="2096425"/>
            <a:ext cx="16533300" cy="10318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2531550" y="5384425"/>
            <a:ext cx="193209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1100">
                <a:solidFill>
                  <a:schemeClr val="dk2"/>
                </a:solidFill>
              </a:rPr>
              <a:t>2. Descripción de la muestra</a:t>
            </a:r>
            <a:endParaRPr b="1"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510840" y="325440"/>
            <a:ext cx="2387268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 Distribución de los continentes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000" y="1370520"/>
            <a:ext cx="15192000" cy="1173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510840" y="325440"/>
            <a:ext cx="2387268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2.2 Distribución de países en Europa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5128" l="627" r="9064" t="6998"/>
          <a:stretch/>
        </p:blipFill>
        <p:spPr>
          <a:xfrm>
            <a:off x="500040" y="1589760"/>
            <a:ext cx="20667960" cy="1173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6fc01f65c_1_3"/>
          <p:cNvSpPr/>
          <p:nvPr/>
        </p:nvSpPr>
        <p:spPr>
          <a:xfrm>
            <a:off x="510840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 Distribución de géneros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d6fc01f65c_1_3"/>
          <p:cNvPicPr preferRelativeResize="0"/>
          <p:nvPr/>
        </p:nvPicPr>
        <p:blipFill rotWithShape="1">
          <a:blip r:embed="rId3">
            <a:alphaModFix/>
          </a:blip>
          <a:srcRect b="16184" l="23560" r="17553" t="5137"/>
          <a:stretch/>
        </p:blipFill>
        <p:spPr>
          <a:xfrm>
            <a:off x="338304" y="2837062"/>
            <a:ext cx="10871221" cy="96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d6fc01f65c_1_3"/>
          <p:cNvPicPr preferRelativeResize="0"/>
          <p:nvPr/>
        </p:nvPicPr>
        <p:blipFill rotWithShape="1">
          <a:blip r:embed="rId4">
            <a:alphaModFix/>
          </a:blip>
          <a:srcRect b="16179" l="21189" r="16544" t="5651"/>
          <a:stretch/>
        </p:blipFill>
        <p:spPr>
          <a:xfrm>
            <a:off x="12498347" y="2871938"/>
            <a:ext cx="11487253" cy="96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6fc01f65c_1_31"/>
          <p:cNvSpPr/>
          <p:nvPr/>
        </p:nvSpPr>
        <p:spPr>
          <a:xfrm>
            <a:off x="510840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2.4 Distribución de edades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d6fc01f65c_1_31"/>
          <p:cNvPicPr preferRelativeResize="0"/>
          <p:nvPr/>
        </p:nvPicPr>
        <p:blipFill rotWithShape="1">
          <a:blip r:embed="rId3">
            <a:alphaModFix/>
          </a:blip>
          <a:srcRect b="5483" l="4331" r="7265" t="8428"/>
          <a:stretch/>
        </p:blipFill>
        <p:spPr>
          <a:xfrm>
            <a:off x="304800" y="2019100"/>
            <a:ext cx="12067486" cy="110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d6fc01f65c_1_31"/>
          <p:cNvPicPr preferRelativeResize="0"/>
          <p:nvPr/>
        </p:nvPicPr>
        <p:blipFill rotWithShape="1">
          <a:blip r:embed="rId4">
            <a:alphaModFix/>
          </a:blip>
          <a:srcRect b="5483" l="11283" r="8631" t="8428"/>
          <a:stretch/>
        </p:blipFill>
        <p:spPr>
          <a:xfrm>
            <a:off x="12183149" y="2019100"/>
            <a:ext cx="10932615" cy="110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d6fc01f65c_1_31"/>
          <p:cNvPicPr preferRelativeResize="0"/>
          <p:nvPr/>
        </p:nvPicPr>
        <p:blipFill rotWithShape="1">
          <a:blip r:embed="rId4">
            <a:alphaModFix/>
          </a:blip>
          <a:srcRect b="5486" l="6986" r="88267" t="10732"/>
          <a:stretch/>
        </p:blipFill>
        <p:spPr>
          <a:xfrm>
            <a:off x="23115764" y="2315331"/>
            <a:ext cx="647685" cy="1073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d6fc01f65c_1_31"/>
          <p:cNvPicPr preferRelativeResize="0"/>
          <p:nvPr/>
        </p:nvPicPr>
        <p:blipFill rotWithShape="1">
          <a:blip r:embed="rId4">
            <a:alphaModFix/>
          </a:blip>
          <a:srcRect b="8426" l="4796" r="92807" t="5491"/>
          <a:stretch/>
        </p:blipFill>
        <p:spPr>
          <a:xfrm rot="10800000">
            <a:off x="23763448" y="2019100"/>
            <a:ext cx="327177" cy="1103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d6fc01f65c_1_31"/>
          <p:cNvSpPr txBox="1"/>
          <p:nvPr/>
        </p:nvSpPr>
        <p:spPr>
          <a:xfrm>
            <a:off x="5465525" y="1997450"/>
            <a:ext cx="2541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 age distribution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6fc01f65c_1_42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 Lenguaje de programación más utilizado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d6fc01f65c_1_42"/>
          <p:cNvPicPr preferRelativeResize="0"/>
          <p:nvPr/>
        </p:nvPicPr>
        <p:blipFill rotWithShape="1">
          <a:blip r:embed="rId3">
            <a:alphaModFix/>
          </a:blip>
          <a:srcRect b="11966" l="12707" r="10274" t="10573"/>
          <a:stretch/>
        </p:blipFill>
        <p:spPr>
          <a:xfrm>
            <a:off x="852120" y="1824480"/>
            <a:ext cx="10562041" cy="106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d6fc01f65c_1_42"/>
          <p:cNvPicPr preferRelativeResize="0"/>
          <p:nvPr/>
        </p:nvPicPr>
        <p:blipFill rotWithShape="1">
          <a:blip r:embed="rId4">
            <a:alphaModFix/>
          </a:blip>
          <a:srcRect b="11323" l="12375" r="9248" t="11216"/>
          <a:stretch/>
        </p:blipFill>
        <p:spPr>
          <a:xfrm>
            <a:off x="12524760" y="1919520"/>
            <a:ext cx="10748519" cy="106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d6fc01f65c_1_42"/>
          <p:cNvSpPr/>
          <p:nvPr/>
        </p:nvSpPr>
        <p:spPr>
          <a:xfrm>
            <a:off x="16673760" y="12563280"/>
            <a:ext cx="2450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Europa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d6fc01f65c_1_42"/>
          <p:cNvSpPr/>
          <p:nvPr/>
        </p:nvSpPr>
        <p:spPr>
          <a:xfrm>
            <a:off x="4789800" y="12488760"/>
            <a:ext cx="26868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Mundial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6fc01f65c_1_100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 Lenguaje de programación más utilizado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d6fc01f65c_1_100"/>
          <p:cNvPicPr preferRelativeResize="0"/>
          <p:nvPr/>
        </p:nvPicPr>
        <p:blipFill rotWithShape="1">
          <a:blip r:embed="rId3">
            <a:alphaModFix/>
          </a:blip>
          <a:srcRect b="11966" l="12707" r="10274" t="10573"/>
          <a:stretch/>
        </p:blipFill>
        <p:spPr>
          <a:xfrm>
            <a:off x="852120" y="1824480"/>
            <a:ext cx="10562041" cy="106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d6fc01f65c_1_100"/>
          <p:cNvPicPr preferRelativeResize="0"/>
          <p:nvPr/>
        </p:nvPicPr>
        <p:blipFill rotWithShape="1">
          <a:blip r:embed="rId4">
            <a:alphaModFix/>
          </a:blip>
          <a:srcRect b="11323" l="12375" r="9248" t="11216"/>
          <a:stretch/>
        </p:blipFill>
        <p:spPr>
          <a:xfrm>
            <a:off x="12524760" y="1919520"/>
            <a:ext cx="10748519" cy="106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d6fc01f65c_1_100"/>
          <p:cNvSpPr/>
          <p:nvPr/>
        </p:nvSpPr>
        <p:spPr>
          <a:xfrm>
            <a:off x="16673760" y="12563280"/>
            <a:ext cx="2450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Europa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d6fc01f65c_1_100"/>
          <p:cNvSpPr/>
          <p:nvPr/>
        </p:nvSpPr>
        <p:spPr>
          <a:xfrm>
            <a:off x="4789800" y="12488760"/>
            <a:ext cx="26868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Mundial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g1d6fc01f65c_1_100"/>
          <p:cNvGraphicFramePr/>
          <p:nvPr/>
        </p:nvGraphicFramePr>
        <p:xfrm>
          <a:off x="3516550" y="230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{903CC8C7-4B31-4B99-AE82-61C44911C3BE}</a:tableStyleId>
              </a:tblPr>
              <a:tblGrid>
                <a:gridCol w="2211150"/>
                <a:gridCol w="2301675"/>
              </a:tblGrid>
              <a:tr h="30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none" cap="none" strike="noStrike">
                          <a:solidFill>
                            <a:schemeClr val="dk1"/>
                          </a:solidFill>
                        </a:rPr>
                        <a:t>Lenguaje</a:t>
                      </a:r>
                      <a:endParaRPr b="1" sz="3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none" cap="none" strike="noStrike">
                          <a:solidFill>
                            <a:schemeClr val="dk1"/>
                          </a:solidFill>
                        </a:rPr>
                        <a:t>Frecuencia</a:t>
                      </a:r>
                      <a:endParaRPr sz="3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Python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12991</a:t>
                      </a:r>
                      <a:endParaRPr b="1" sz="31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3525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SQL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7374</a:t>
                      </a:r>
                      <a:endParaRPr b="1" sz="31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3491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C++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2619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4222</a:t>
                      </a:r>
                      <a:endParaRPr b="1" sz="31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Javascript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2675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Julia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200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Swift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173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Bash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1675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MATLAB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1628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None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195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Other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1947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g1d6fc01f65c_1_100"/>
          <p:cNvGraphicFramePr/>
          <p:nvPr/>
        </p:nvGraphicFramePr>
        <p:xfrm>
          <a:off x="15424975" y="21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{903CC8C7-4B31-4B99-AE82-61C44911C3BE}</a:tableStyleId>
              </a:tblPr>
              <a:tblGrid>
                <a:gridCol w="2495450"/>
                <a:gridCol w="2452500"/>
              </a:tblGrid>
              <a:tr h="78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Lenguaje</a:t>
                      </a:r>
                      <a:endParaRPr b="1"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Frecuencia</a:t>
                      </a:r>
                      <a:endParaRPr b="1"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Python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2681</a:t>
                      </a:r>
                      <a:endParaRPr b="1" sz="30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698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SQL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1487</a:t>
                      </a:r>
                      <a:endParaRPr b="1" sz="30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577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C++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462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712</a:t>
                      </a:r>
                      <a:endParaRPr b="1" sz="30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1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Javascript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460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Julia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56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Swift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47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Bash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529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MATLAB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282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None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38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Other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498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