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8" r:id="rId4"/>
    <p:sldId id="267" r:id="rId5"/>
    <p:sldId id="288" r:id="rId6"/>
    <p:sldId id="279" r:id="rId7"/>
    <p:sldId id="281" r:id="rId8"/>
    <p:sldId id="280" r:id="rId9"/>
    <p:sldId id="282" r:id="rId10"/>
    <p:sldId id="283" r:id="rId11"/>
    <p:sldId id="289" r:id="rId12"/>
    <p:sldId id="284" r:id="rId13"/>
    <p:sldId id="270" r:id="rId14"/>
    <p:sldId id="293" r:id="rId15"/>
    <p:sldId id="294" r:id="rId16"/>
    <p:sldId id="291" r:id="rId17"/>
    <p:sldId id="292" r:id="rId18"/>
    <p:sldId id="295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301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2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3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03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6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6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16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22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53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8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9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7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9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62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 baseline="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3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8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10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726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1886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Universidade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Federal dos Vales do Jequitinhonha e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Mucuri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Departamento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de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Engenharia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Florestal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400" y="2276872"/>
            <a:ext cx="794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Introdução ao ambiente R</a:t>
            </a:r>
            <a:endParaRPr lang="en-GB" sz="4400" dirty="0">
              <a:solidFill>
                <a:srgbClr val="CCEC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575611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Sollano Rabelo Braga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61" y="188640"/>
            <a:ext cx="1368152" cy="103790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6" y="188640"/>
            <a:ext cx="1196752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Por</a:t>
            </a:r>
            <a:r>
              <a:rPr lang="en-GB" sz="3200" dirty="0">
                <a:solidFill>
                  <a:srgbClr val="CCECFF"/>
                </a:solidFill>
              </a:rPr>
              <a:t> que </a:t>
            </a:r>
            <a:r>
              <a:rPr lang="en-GB" sz="3200" dirty="0" err="1">
                <a:solidFill>
                  <a:srgbClr val="CCECFF"/>
                </a:solidFill>
              </a:rPr>
              <a:t>Usar</a:t>
            </a:r>
            <a:r>
              <a:rPr lang="en-GB" sz="3200" dirty="0">
                <a:solidFill>
                  <a:srgbClr val="CCECFF"/>
                </a:solidFill>
              </a:rPr>
              <a:t> o </a:t>
            </a:r>
            <a:r>
              <a:rPr lang="en-GB" sz="3200" dirty="0" err="1">
                <a:solidFill>
                  <a:srgbClr val="CCECFF"/>
                </a:solidFill>
              </a:rPr>
              <a:t>RStudio</a:t>
            </a:r>
            <a:endParaRPr lang="en-GB" sz="3200" dirty="0">
              <a:solidFill>
                <a:srgbClr val="CCEC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" y="1268760"/>
            <a:ext cx="8889316" cy="47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29747"/>
            <a:ext cx="8922605" cy="4729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Conceitos</a:t>
            </a:r>
            <a:r>
              <a:rPr lang="en-GB" sz="3200" dirty="0">
                <a:solidFill>
                  <a:srgbClr val="CCECFF"/>
                </a:solidFill>
              </a:rPr>
              <a:t> </a:t>
            </a:r>
            <a:r>
              <a:rPr lang="en-GB" sz="3200" dirty="0" err="1">
                <a:solidFill>
                  <a:srgbClr val="CCECFF"/>
                </a:solidFill>
              </a:rPr>
              <a:t>Básicos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5" name="Texto Explicativo 1 4"/>
          <p:cNvSpPr/>
          <p:nvPr/>
        </p:nvSpPr>
        <p:spPr>
          <a:xfrm>
            <a:off x="3347864" y="5436512"/>
            <a:ext cx="1512168" cy="1016823"/>
          </a:xfrm>
          <a:prstGeom prst="borderCallout1">
            <a:avLst>
              <a:gd name="adj1" fmla="val 18750"/>
              <a:gd name="adj2" fmla="val -8333"/>
              <a:gd name="adj3" fmla="val -30129"/>
              <a:gd name="adj4" fmla="val -68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Console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6729046" y="852545"/>
            <a:ext cx="1800200" cy="1016823"/>
          </a:xfrm>
          <a:prstGeom prst="borderCallout1">
            <a:avLst>
              <a:gd name="adj1" fmla="val 18750"/>
              <a:gd name="adj2" fmla="val -8333"/>
              <a:gd name="adj3" fmla="val 153635"/>
              <a:gd name="adj4" fmla="val -33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Workspace</a:t>
            </a:r>
            <a:endParaRPr lang="pt-BR" sz="2800" dirty="0"/>
          </a:p>
        </p:txBody>
      </p:sp>
      <p:sp>
        <p:nvSpPr>
          <p:cNvPr id="9" name="Texto Explicativo 1 8"/>
          <p:cNvSpPr/>
          <p:nvPr/>
        </p:nvSpPr>
        <p:spPr>
          <a:xfrm>
            <a:off x="3203848" y="1217577"/>
            <a:ext cx="1656184" cy="915279"/>
          </a:xfrm>
          <a:prstGeom prst="borderCallout1">
            <a:avLst>
              <a:gd name="adj1" fmla="val 18750"/>
              <a:gd name="adj2" fmla="val -8333"/>
              <a:gd name="adj3" fmla="val 153635"/>
              <a:gd name="adj4" fmla="val -33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Scripts</a:t>
            </a:r>
          </a:p>
        </p:txBody>
      </p:sp>
      <p:sp>
        <p:nvSpPr>
          <p:cNvPr id="10" name="Texto Explicativo 1 9"/>
          <p:cNvSpPr/>
          <p:nvPr/>
        </p:nvSpPr>
        <p:spPr>
          <a:xfrm>
            <a:off x="7260035" y="5413931"/>
            <a:ext cx="1656184" cy="915279"/>
          </a:xfrm>
          <a:prstGeom prst="borderCallout1">
            <a:avLst>
              <a:gd name="adj1" fmla="val 18750"/>
              <a:gd name="adj2" fmla="val -8333"/>
              <a:gd name="adj3" fmla="val -11424"/>
              <a:gd name="adj4" fmla="val -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Pacotes</a:t>
            </a:r>
          </a:p>
        </p:txBody>
      </p:sp>
    </p:spTree>
    <p:extLst>
      <p:ext uri="{BB962C8B-B14F-4D97-AF65-F5344CB8AC3E}">
        <p14:creationId xmlns:p14="http://schemas.microsoft.com/office/powerpoint/2010/main" val="2520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Classes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Numeric</a:t>
            </a:r>
            <a:r>
              <a:rPr lang="pt-BR" dirty="0"/>
              <a:t> (</a:t>
            </a:r>
            <a:r>
              <a:rPr lang="pt-BR" dirty="0" err="1"/>
              <a:t>Numeros</a:t>
            </a:r>
            <a:r>
              <a:rPr lang="pt-BR" dirty="0"/>
              <a:t> decimais);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Integer</a:t>
            </a:r>
            <a:r>
              <a:rPr lang="pt-BR" dirty="0"/>
              <a:t> (</a:t>
            </a:r>
            <a:r>
              <a:rPr lang="pt-BR" dirty="0" err="1"/>
              <a:t>Numeros</a:t>
            </a:r>
            <a:r>
              <a:rPr lang="pt-BR" dirty="0"/>
              <a:t> inteiros) ;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Complex</a:t>
            </a:r>
            <a:r>
              <a:rPr lang="pt-BR" dirty="0"/>
              <a:t> (</a:t>
            </a:r>
            <a:r>
              <a:rPr lang="pt-BR" dirty="0" err="1"/>
              <a:t>Numeros</a:t>
            </a:r>
            <a:r>
              <a:rPr lang="pt-BR" dirty="0"/>
              <a:t> complexos) 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Logical</a:t>
            </a:r>
            <a:r>
              <a:rPr lang="pt-BR" dirty="0"/>
              <a:t> (</a:t>
            </a:r>
            <a:r>
              <a:rPr lang="pt-BR" dirty="0" err="1"/>
              <a:t>Logicos</a:t>
            </a:r>
            <a:r>
              <a:rPr lang="pt-BR" dirty="0"/>
              <a:t>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Character</a:t>
            </a:r>
            <a:r>
              <a:rPr lang="pt-BR" dirty="0"/>
              <a:t> (Caracteres)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8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112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Vetores: Dados contínuos, ou seja, de uma dimensão;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/>
          <a:stretch/>
        </p:blipFill>
        <p:spPr>
          <a:xfrm>
            <a:off x="1475656" y="2420888"/>
            <a:ext cx="5703726" cy="33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Matrices</a:t>
            </a:r>
            <a:r>
              <a:rPr lang="pt-BR" dirty="0"/>
              <a:t> (Matrizes): Mesmo numero de linhas e colunas onde estas devem ter a mesma classe;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81" y="2852936"/>
            <a:ext cx="766223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Data frame: Matriz em que todas as colunas podem possuir classes diferentes. Colunas são chamadas de variáveis, e linhas de observações;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2" r="58242"/>
          <a:stretch/>
        </p:blipFill>
        <p:spPr>
          <a:xfrm>
            <a:off x="2771800" y="3429000"/>
            <a:ext cx="3528392" cy="23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Listas: Coleção ordenada de objetos;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4864"/>
            <a:ext cx="3096344" cy="42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Conceitos Básicos </a:t>
            </a:r>
          </a:p>
          <a:p>
            <a:r>
              <a:rPr lang="pt-BR" sz="3200" dirty="0">
                <a:solidFill>
                  <a:srgbClr val="CCECFF"/>
                </a:solidFill>
              </a:rPr>
              <a:t>Tipos de Objetos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1481882"/>
            <a:ext cx="7344816" cy="223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Factors (</a:t>
            </a:r>
            <a:r>
              <a:rPr lang="en-GB" dirty="0" err="1"/>
              <a:t>Fatores</a:t>
            </a:r>
            <a:r>
              <a:rPr lang="en-GB" dirty="0"/>
              <a:t>):  </a:t>
            </a:r>
            <a:r>
              <a:rPr lang="en-GB" dirty="0" err="1"/>
              <a:t>Variaveis</a:t>
            </a:r>
            <a:r>
              <a:rPr lang="en-GB" dirty="0"/>
              <a:t> </a:t>
            </a:r>
            <a:r>
              <a:rPr lang="en-GB" dirty="0" err="1"/>
              <a:t>nominais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classificatorias</a:t>
            </a:r>
            <a:r>
              <a:rPr lang="en-GB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São </a:t>
            </a:r>
            <a:r>
              <a:rPr lang="en-GB" dirty="0" err="1"/>
              <a:t>divididas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níveis</a:t>
            </a:r>
            <a:r>
              <a:rPr lang="en-GB" dirty="0"/>
              <a:t> (levels).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0" y="3789040"/>
            <a:ext cx="696851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Referências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71700" y="1844824"/>
            <a:ext cx="644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Core Team (2016). R: A language and environment for statistical computing. R Foundation for Statistical Computing, Vienna, Austria. ISBN 3-900051-07-0, URL http://www.R-project.org/ </a:t>
            </a:r>
          </a:p>
        </p:txBody>
      </p:sp>
    </p:spTree>
    <p:extLst>
      <p:ext uri="{BB962C8B-B14F-4D97-AF65-F5344CB8AC3E}">
        <p14:creationId xmlns:p14="http://schemas.microsoft.com/office/powerpoint/2010/main" val="16688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351508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6600" dirty="0">
              <a:solidFill>
                <a:srgbClr val="CCECFF"/>
              </a:solidFill>
            </a:endParaRPr>
          </a:p>
          <a:p>
            <a:pPr algn="ctr"/>
            <a:r>
              <a:rPr lang="en-GB" sz="6600" dirty="0" err="1">
                <a:solidFill>
                  <a:srgbClr val="CCECFF"/>
                </a:solidFill>
              </a:rPr>
              <a:t>Vamos</a:t>
            </a:r>
            <a:r>
              <a:rPr lang="en-GB" sz="6600" dirty="0">
                <a:solidFill>
                  <a:srgbClr val="CCECFF"/>
                </a:solidFill>
              </a:rPr>
              <a:t> </a:t>
            </a:r>
            <a:r>
              <a:rPr lang="en-GB" sz="6600" dirty="0" err="1">
                <a:solidFill>
                  <a:srgbClr val="CCECFF"/>
                </a:solidFill>
              </a:rPr>
              <a:t>ao</a:t>
            </a:r>
            <a:r>
              <a:rPr lang="en-GB" sz="6600" dirty="0">
                <a:solidFill>
                  <a:srgbClr val="CCECFF"/>
                </a:solidFill>
              </a:rPr>
              <a:t> </a:t>
            </a:r>
            <a:r>
              <a:rPr lang="en-GB" sz="6600" dirty="0" err="1">
                <a:solidFill>
                  <a:srgbClr val="CCECFF"/>
                </a:solidFill>
              </a:rPr>
              <a:t>Trabalho</a:t>
            </a:r>
            <a:r>
              <a:rPr lang="en-GB" sz="6600" dirty="0">
                <a:solidFill>
                  <a:srgbClr val="CCECFF"/>
                </a:solidFill>
              </a:rPr>
              <a:t>!</a:t>
            </a:r>
          </a:p>
          <a:p>
            <a:pPr algn="ctr"/>
            <a:endParaRPr lang="en-GB" sz="6600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Sumário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340768"/>
            <a:ext cx="53285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Introdução</a:t>
            </a:r>
            <a:endParaRPr lang="en-GB" sz="2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 que é o R?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Conhecendo</a:t>
            </a:r>
            <a:r>
              <a:rPr lang="en-GB" sz="2800" dirty="0"/>
              <a:t> o 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Por</a:t>
            </a:r>
            <a:r>
              <a:rPr lang="en-GB" sz="2800" dirty="0"/>
              <a:t> que </a:t>
            </a:r>
            <a:r>
              <a:rPr lang="en-GB" sz="2800" dirty="0" err="1"/>
              <a:t>utilizar</a:t>
            </a:r>
            <a:r>
              <a:rPr lang="en-GB" sz="2800" dirty="0"/>
              <a:t> o R?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 Studio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Por</a:t>
            </a:r>
            <a:r>
              <a:rPr lang="en-GB" sz="2800" dirty="0"/>
              <a:t> que </a:t>
            </a:r>
            <a:r>
              <a:rPr lang="en-GB" sz="2800" dirty="0" err="1"/>
              <a:t>utililizar</a:t>
            </a:r>
            <a:r>
              <a:rPr lang="en-GB" sz="2800" dirty="0"/>
              <a:t> o R Studio?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Conceitos</a:t>
            </a:r>
            <a:r>
              <a:rPr lang="en-GB" sz="2800" dirty="0"/>
              <a:t> </a:t>
            </a:r>
            <a:r>
              <a:rPr lang="en-GB" sz="2800" dirty="0" err="1"/>
              <a:t>Básicos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Referências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Introdução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 é uma linguagem e ambiente para computação estatística e gráfica;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Usado por estatísticos do mundo inteiro para análises estatísticas e criações de softwares;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Disponível para Windows, Mac e Linux.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Introdução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 ser considerado um dialeto da linguagem S, criada em 1980;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código fonte do R está disponível sob a licença GNU;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Foi desenvolvido por </a:t>
            </a:r>
            <a:r>
              <a:rPr lang="en-US" dirty="0"/>
              <a:t>Ross </a:t>
            </a:r>
            <a:r>
              <a:rPr lang="en-US" dirty="0" err="1"/>
              <a:t>Ihaka</a:t>
            </a:r>
            <a:r>
              <a:rPr lang="en-US" dirty="0"/>
              <a:t> and Robert Gentleman </a:t>
            </a:r>
            <a:r>
              <a:rPr lang="en-US" dirty="0" err="1"/>
              <a:t>em</a:t>
            </a:r>
            <a:r>
              <a:rPr lang="en-US" dirty="0"/>
              <a:t> 1993</a:t>
            </a:r>
            <a:r>
              <a:rPr lang="pt-BR" dirty="0"/>
              <a:t>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Conhecendo</a:t>
            </a:r>
            <a:r>
              <a:rPr lang="en-GB" sz="3200" dirty="0">
                <a:solidFill>
                  <a:srgbClr val="CCECFF"/>
                </a:solidFill>
              </a:rPr>
              <a:t> o 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" y="1556792"/>
            <a:ext cx="8047993" cy="42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CECFF"/>
                </a:solidFill>
              </a:rPr>
              <a:t>Por que utilizar o R?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R é Livre;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 é uma linguagem;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Ótima visualização gráfica de dados;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 é altamente expansível através de pacotes;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R fornece possiblidades ilimitadas.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RStudio</a:t>
            </a:r>
            <a:endParaRPr lang="en-GB" sz="3200" dirty="0">
              <a:solidFill>
                <a:srgbClr val="CC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Rstudio</a:t>
            </a:r>
            <a:r>
              <a:rPr lang="pt-BR" dirty="0"/>
              <a:t> é um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(IDE)  ou Ambiente de Desenvolvimento Integrado para o R;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Disponível para Windows, Mac e Linux;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um ambiente mais “amigável” ao usuário iniciante;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CCECFF"/>
                </a:solidFill>
              </a:rPr>
              <a:t>RStudio</a:t>
            </a:r>
            <a:endParaRPr lang="en-GB" sz="3200" dirty="0">
              <a:solidFill>
                <a:srgbClr val="CCECFF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1" y="1412776"/>
            <a:ext cx="836479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046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CCECFF"/>
                </a:solidFill>
              </a:rPr>
              <a:t>Por</a:t>
            </a:r>
            <a:r>
              <a:rPr lang="en-GB" sz="3200" dirty="0">
                <a:solidFill>
                  <a:srgbClr val="CCECFF"/>
                </a:solidFill>
              </a:rPr>
              <a:t> que </a:t>
            </a:r>
            <a:r>
              <a:rPr lang="en-GB" sz="3200" dirty="0" err="1">
                <a:solidFill>
                  <a:srgbClr val="CCECFF"/>
                </a:solidFill>
              </a:rPr>
              <a:t>utilizar</a:t>
            </a:r>
            <a:r>
              <a:rPr lang="en-GB" sz="3200" dirty="0">
                <a:solidFill>
                  <a:srgbClr val="CCECFF"/>
                </a:solidFill>
              </a:rPr>
              <a:t> o </a:t>
            </a:r>
            <a:r>
              <a:rPr lang="en-GB" sz="3200" dirty="0" err="1">
                <a:solidFill>
                  <a:srgbClr val="CCECFF"/>
                </a:solidFill>
              </a:rPr>
              <a:t>Rstudio</a:t>
            </a:r>
            <a:r>
              <a:rPr lang="en-GB" sz="3200" dirty="0">
                <a:solidFill>
                  <a:srgbClr val="CCECFF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Melhor organização de documentos e arquivos;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Visualização direta de gráficos e arquivos no ambiente de trabalho;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Grande facilidade em digitação de textos;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Possiblidade de se criar arquivos em .</a:t>
            </a:r>
            <a:r>
              <a:rPr lang="pt-BR" dirty="0" err="1"/>
              <a:t>pdf</a:t>
            </a:r>
            <a:r>
              <a:rPr lang="pt-BR" dirty="0"/>
              <a:t>, e aplicativos para web, com a integração do </a:t>
            </a:r>
            <a:r>
              <a:rPr lang="pt-BR" dirty="0" err="1"/>
              <a:t>Rmarkdown</a:t>
            </a:r>
            <a:r>
              <a:rPr lang="pt-BR" dirty="0"/>
              <a:t> , </a:t>
            </a:r>
            <a:r>
              <a:rPr lang="pt-BR" dirty="0" err="1"/>
              <a:t>knitr</a:t>
            </a:r>
            <a:r>
              <a:rPr lang="pt-BR" dirty="0"/>
              <a:t> e </a:t>
            </a:r>
            <a:r>
              <a:rPr lang="pt-BR" dirty="0" err="1"/>
              <a:t>shiny</a:t>
            </a:r>
            <a:r>
              <a:rPr lang="pt-BR" dirty="0"/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Altamente customizável;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62" y="172021"/>
            <a:ext cx="3124612" cy="10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458</Words>
  <Application>Microsoft Office PowerPoint</Application>
  <PresentationFormat>Apresentação na tela (4:3)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2015-08-25T03:39:25Z</dcterms:created>
  <dcterms:modified xsi:type="dcterms:W3CDTF">2016-07-15T13:56:42Z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