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4"/>
    <p:sldMasterId id="2147483811" r:id="rId5"/>
    <p:sldMasterId id="2147483847" r:id="rId6"/>
  </p:sldMasterIdLst>
  <p:notesMasterIdLst>
    <p:notesMasterId r:id="rId48"/>
  </p:notesMasterIdLst>
  <p:handoutMasterIdLst>
    <p:handoutMasterId r:id="rId49"/>
  </p:handoutMasterIdLst>
  <p:sldIdLst>
    <p:sldId id="865" r:id="rId7"/>
    <p:sldId id="747" r:id="rId8"/>
    <p:sldId id="984" r:id="rId9"/>
    <p:sldId id="985" r:id="rId10"/>
    <p:sldId id="1001" r:id="rId11"/>
    <p:sldId id="986" r:id="rId12"/>
    <p:sldId id="987" r:id="rId13"/>
    <p:sldId id="1002" r:id="rId14"/>
    <p:sldId id="988" r:id="rId15"/>
    <p:sldId id="989" r:id="rId16"/>
    <p:sldId id="1003" r:id="rId17"/>
    <p:sldId id="978" r:id="rId18"/>
    <p:sldId id="1004" r:id="rId19"/>
    <p:sldId id="990" r:id="rId20"/>
    <p:sldId id="991" r:id="rId21"/>
    <p:sldId id="1005" r:id="rId22"/>
    <p:sldId id="1007" r:id="rId23"/>
    <p:sldId id="1006" r:id="rId24"/>
    <p:sldId id="992" r:id="rId25"/>
    <p:sldId id="1008" r:id="rId26"/>
    <p:sldId id="993" r:id="rId27"/>
    <p:sldId id="996" r:id="rId28"/>
    <p:sldId id="997" r:id="rId29"/>
    <p:sldId id="1009" r:id="rId30"/>
    <p:sldId id="1019" r:id="rId31"/>
    <p:sldId id="1017" r:id="rId32"/>
    <p:sldId id="1020" r:id="rId33"/>
    <p:sldId id="1010" r:id="rId34"/>
    <p:sldId id="1021" r:id="rId35"/>
    <p:sldId id="1022" r:id="rId36"/>
    <p:sldId id="999" r:id="rId37"/>
    <p:sldId id="1000" r:id="rId38"/>
    <p:sldId id="1011" r:id="rId39"/>
    <p:sldId id="1025" r:id="rId40"/>
    <p:sldId id="1024" r:id="rId41"/>
    <p:sldId id="981" r:id="rId42"/>
    <p:sldId id="1014" r:id="rId43"/>
    <p:sldId id="1012" r:id="rId44"/>
    <p:sldId id="1015" r:id="rId45"/>
    <p:sldId id="1016" r:id="rId46"/>
    <p:sldId id="994" r:id="rId47"/>
  </p:sldIdLst>
  <p:sldSz cx="9144000" cy="6858000" type="screen4x3"/>
  <p:notesSz cx="7099300" cy="10234613"/>
  <p:defaultTextStyle>
    <a:defPPr>
      <a:defRPr lang="pl-PL"/>
    </a:defPPr>
    <a:lvl1pPr algn="ctr" rtl="0" fontAlgn="base">
      <a:spcBef>
        <a:spcPct val="0"/>
      </a:spcBef>
      <a:spcAft>
        <a:spcPct val="0"/>
      </a:spcAft>
      <a:defRPr sz="1000" i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000" i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000" i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000" i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000" i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000" i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000" i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000" i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000" i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4DA13BF-226D-43D7-979B-839B228A22CC}">
          <p14:sldIdLst>
            <p14:sldId id="865"/>
            <p14:sldId id="747"/>
          </p14:sldIdLst>
        </p14:section>
        <p14:section name="Introduction" id="{8AE049FB-F31A-4391-9DA0-763A0B1C5415}">
          <p14:sldIdLst>
            <p14:sldId id="984"/>
            <p14:sldId id="985"/>
            <p14:sldId id="1001"/>
            <p14:sldId id="986"/>
            <p14:sldId id="987"/>
            <p14:sldId id="1002"/>
            <p14:sldId id="988"/>
            <p14:sldId id="989"/>
          </p14:sldIdLst>
        </p14:section>
        <p14:section name="First lines" id="{0D890921-2EC6-43AE-A29B-60A785E79858}">
          <p14:sldIdLst>
            <p14:sldId id="1003"/>
            <p14:sldId id="978"/>
            <p14:sldId id="1004"/>
            <p14:sldId id="990"/>
            <p14:sldId id="991"/>
            <p14:sldId id="1005"/>
            <p14:sldId id="1007"/>
            <p14:sldId id="1006"/>
            <p14:sldId id="992"/>
            <p14:sldId id="1008"/>
            <p14:sldId id="993"/>
            <p14:sldId id="996"/>
            <p14:sldId id="997"/>
          </p14:sldIdLst>
        </p14:section>
        <p14:section name="angular" id="{13A81879-7A20-4A67-8AE8-4CA8236D5B6C}">
          <p14:sldIdLst>
            <p14:sldId id="1009"/>
            <p14:sldId id="1019"/>
            <p14:sldId id="1017"/>
            <p14:sldId id="1020"/>
          </p14:sldIdLst>
        </p14:section>
        <p14:section name="angular + typescript" id="{7899993B-B731-4775-8015-097FB08A0F5B}">
          <p14:sldIdLst>
            <p14:sldId id="1010"/>
            <p14:sldId id="1021"/>
            <p14:sldId id="1022"/>
            <p14:sldId id="999"/>
            <p14:sldId id="1000"/>
          </p14:sldIdLst>
        </p14:section>
        <p14:section name="Transition" id="{8D4C2F6C-F19F-4188-B0FA-11889F3B3C44}">
          <p14:sldIdLst>
            <p14:sldId id="1011"/>
            <p14:sldId id="1025"/>
            <p14:sldId id="1024"/>
            <p14:sldId id="981"/>
            <p14:sldId id="1014"/>
            <p14:sldId id="1012"/>
            <p14:sldId id="1015"/>
          </p14:sldIdLst>
        </p14:section>
        <p14:section name="Summary" id="{3B86285A-69B1-489C-8391-422E3DF54DFE}">
          <p14:sldIdLst>
            <p14:sldId id="1016"/>
            <p14:sldId id="9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Król" initials="J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A01C"/>
    <a:srgbClr val="2B69AD"/>
    <a:srgbClr val="DD1B16"/>
    <a:srgbClr val="294D7A"/>
    <a:srgbClr val="FF6127"/>
    <a:srgbClr val="0170BA"/>
    <a:srgbClr val="29A9DF"/>
    <a:srgbClr val="CF649A"/>
    <a:srgbClr val="FFF200"/>
    <a:srgbClr val="00C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8" autoAdjust="0"/>
    <p:restoredTop sz="69275" autoAdjust="0"/>
  </p:normalViewPr>
  <p:slideViewPr>
    <p:cSldViewPr snapToGrid="0">
      <p:cViewPr varScale="1">
        <p:scale>
          <a:sx n="80" d="100"/>
          <a:sy n="80" d="100"/>
        </p:scale>
        <p:origin x="2676" y="96"/>
      </p:cViewPr>
      <p:guideLst>
        <p:guide orient="horz" pos="569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7968"/>
    </p:cViewPr>
  </p:sorterViewPr>
  <p:notesViewPr>
    <p:cSldViewPr snapToGrid="0">
      <p:cViewPr varScale="1">
        <p:scale>
          <a:sx n="63" d="100"/>
          <a:sy n="63" d="100"/>
        </p:scale>
        <p:origin x="3354" y="72"/>
      </p:cViewPr>
      <p:guideLst>
        <p:guide orient="horz" pos="3224"/>
        <p:guide pos="22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548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5" y="2"/>
            <a:ext cx="307548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673"/>
            <a:ext cx="307548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5" y="9720673"/>
            <a:ext cx="307548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C6B5A802-EF4A-4BE1-A164-E28BE934B8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32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548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5" y="2"/>
            <a:ext cx="307548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3" y="4861155"/>
            <a:ext cx="5680104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Click to edit Master text styles</a:t>
            </a:r>
          </a:p>
          <a:p>
            <a:pPr lvl="1"/>
            <a:r>
              <a:rPr lang="pl-PL" noProof="0" smtClean="0"/>
              <a:t>Second level</a:t>
            </a:r>
          </a:p>
          <a:p>
            <a:pPr lvl="2"/>
            <a:r>
              <a:rPr lang="pl-PL" noProof="0" smtClean="0"/>
              <a:t>Third level</a:t>
            </a:r>
          </a:p>
          <a:p>
            <a:pPr lvl="3"/>
            <a:r>
              <a:rPr lang="pl-PL" noProof="0" smtClean="0"/>
              <a:t>Fourth level</a:t>
            </a:r>
          </a:p>
          <a:p>
            <a:pPr lvl="4"/>
            <a:r>
              <a:rPr lang="pl-PL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673"/>
            <a:ext cx="307548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5" y="9720673"/>
            <a:ext cx="307548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72B173CB-B68C-40D1-92C7-C091B3E5917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83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/>
              <a:pPr>
                <a:defRPr/>
              </a:pPr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8730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6918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538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8538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57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159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473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917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390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343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019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769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0989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9635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8171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3120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9477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348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348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0886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9901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69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4856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693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4917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3482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70646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252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7347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1545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2989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252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821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13834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82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1182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06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92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865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38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B173CB-B68C-40D1-92C7-C091B3E59172}" type="slidenum">
              <a:rPr lang="pl-PL" smtClean="0"/>
              <a:pPr>
                <a:defRPr/>
              </a:pPr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731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 - 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3863" y="461524"/>
            <a:ext cx="8272462" cy="457639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lang="en-US" sz="24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24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24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24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2400" b="1" kern="1200" dirty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pl-PL" dirty="0" err="1" smtClean="0"/>
              <a:t>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861848"/>
            <a:ext cx="8272462" cy="270040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lang="en-US" sz="12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12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12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12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1200" b="1" kern="1200" dirty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pl-PL" dirty="0" err="1" smtClean="0"/>
              <a:t>Subtitle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15100" y="1384300"/>
            <a:ext cx="2181225" cy="246063"/>
          </a:xfrm>
          <a:prstGeom prst="rect">
            <a:avLst/>
          </a:prstGeom>
        </p:spPr>
        <p:txBody>
          <a:bodyPr/>
          <a:lstStyle>
            <a:lvl1pPr marL="0" indent="0" algn="r" defTabSz="457200" rtl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lang="en-US" sz="10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en-US" sz="1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en-US" sz="1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en-US" sz="1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Warszawa, 1 stycznia 2015</a:t>
            </a:r>
            <a:endParaRPr lang="en-US" dirty="0"/>
          </a:p>
        </p:txBody>
      </p:sp>
      <p:sp>
        <p:nvSpPr>
          <p:cNvPr id="11" name="TextBox 13"/>
          <p:cNvSpPr txBox="1">
            <a:spLocks noChangeArrowheads="1"/>
          </p:cNvSpPr>
          <p:nvPr userDrawn="1"/>
        </p:nvSpPr>
        <p:spPr bwMode="auto">
          <a:xfrm>
            <a:off x="3836988" y="6318250"/>
            <a:ext cx="47958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sz="800" b="1" i="0" dirty="0">
                <a:solidFill>
                  <a:srgbClr val="7F7F7F"/>
                </a:solidFill>
                <a:latin typeface="Calibri" charset="0"/>
              </a:rPr>
              <a:t>Copyright © Sollers Consulting </a:t>
            </a:r>
            <a:r>
              <a:rPr lang="en-US" sz="800" b="1" i="0" dirty="0" smtClean="0">
                <a:solidFill>
                  <a:srgbClr val="7F7F7F"/>
                </a:solidFill>
                <a:latin typeface="Calibri" charset="0"/>
              </a:rPr>
              <a:t>201</a:t>
            </a:r>
            <a:r>
              <a:rPr lang="pl-PL" sz="800" b="1" i="0" dirty="0" smtClean="0">
                <a:solidFill>
                  <a:srgbClr val="7F7F7F"/>
                </a:solidFill>
                <a:latin typeface="Calibri" charset="0"/>
              </a:rPr>
              <a:t>5</a:t>
            </a:r>
            <a:endParaRPr lang="en-US" sz="800" b="1" i="0" dirty="0">
              <a:solidFill>
                <a:srgbClr val="7F7F7F"/>
              </a:solidFill>
              <a:latin typeface="Calibri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9703" y="6324178"/>
            <a:ext cx="8360541" cy="0"/>
          </a:xfrm>
          <a:prstGeom prst="line">
            <a:avLst/>
          </a:prstGeom>
          <a:ln w="127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sollers-15-years-logo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30119" r="15027" b="30254"/>
          <a:stretch/>
        </p:blipFill>
        <p:spPr bwMode="auto">
          <a:xfrm>
            <a:off x="5598924" y="2828659"/>
            <a:ext cx="2998838" cy="10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54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273352"/>
            <a:ext cx="8228763" cy="114533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72" y="2321959"/>
            <a:ext cx="8228763" cy="3260365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7685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 - 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3863" y="461524"/>
            <a:ext cx="8272462" cy="457639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lang="en-US" sz="24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24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24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24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2400" b="1" kern="1200" dirty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pl-PL" dirty="0" err="1" smtClean="0"/>
              <a:t>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861848"/>
            <a:ext cx="8272462" cy="270040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lang="en-US" sz="12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12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12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1200" b="1" kern="1200" dirty="0" smtClean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lang="en-US" sz="1200" b="1" kern="1200" dirty="0">
                <a:solidFill>
                  <a:srgbClr val="174B7C"/>
                </a:solidFill>
                <a:latin typeface="Calibri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pl-PL" dirty="0" err="1" smtClean="0"/>
              <a:t>Subtitle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515100" y="1384300"/>
            <a:ext cx="2181225" cy="246063"/>
          </a:xfrm>
          <a:prstGeom prst="rect">
            <a:avLst/>
          </a:prstGeom>
        </p:spPr>
        <p:txBody>
          <a:bodyPr/>
          <a:lstStyle>
            <a:lvl1pPr marL="0" indent="0" algn="r" defTabSz="457200" rtl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lang="en-US" sz="10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en-US" sz="1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en-US" sz="1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en-US" sz="1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 smtClean="0"/>
              <a:t>Warszawa, 1 stycznia 2015</a:t>
            </a:r>
            <a:endParaRPr lang="en-US" dirty="0"/>
          </a:p>
        </p:txBody>
      </p:sp>
      <p:sp>
        <p:nvSpPr>
          <p:cNvPr id="11" name="TextBox 13"/>
          <p:cNvSpPr txBox="1">
            <a:spLocks noChangeArrowheads="1"/>
          </p:cNvSpPr>
          <p:nvPr userDrawn="1"/>
        </p:nvSpPr>
        <p:spPr bwMode="auto">
          <a:xfrm>
            <a:off x="3836988" y="6318250"/>
            <a:ext cx="47958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sz="800" b="1" i="0" dirty="0">
                <a:solidFill>
                  <a:srgbClr val="7F7F7F"/>
                </a:solidFill>
                <a:latin typeface="Calibri" charset="0"/>
              </a:rPr>
              <a:t>Copyright © Sollers Consulting </a:t>
            </a:r>
            <a:r>
              <a:rPr lang="en-US" sz="800" b="1" i="0" dirty="0" smtClean="0">
                <a:solidFill>
                  <a:srgbClr val="7F7F7F"/>
                </a:solidFill>
                <a:latin typeface="Calibri" charset="0"/>
              </a:rPr>
              <a:t>201</a:t>
            </a:r>
            <a:r>
              <a:rPr lang="pl-PL" sz="800" b="1" i="0" dirty="0" smtClean="0">
                <a:solidFill>
                  <a:srgbClr val="7F7F7F"/>
                </a:solidFill>
                <a:latin typeface="Calibri" charset="0"/>
              </a:rPr>
              <a:t>5</a:t>
            </a:r>
            <a:endParaRPr lang="en-US" sz="800" b="1" i="0" dirty="0">
              <a:solidFill>
                <a:srgbClr val="7F7F7F"/>
              </a:solidFill>
              <a:latin typeface="Calibri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9703" y="6324178"/>
            <a:ext cx="8360541" cy="0"/>
          </a:xfrm>
          <a:prstGeom prst="line">
            <a:avLst/>
          </a:prstGeom>
          <a:ln w="127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sollers-15-years-logo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30119" r="15027" b="30254"/>
          <a:stretch/>
        </p:blipFill>
        <p:spPr bwMode="auto">
          <a:xfrm>
            <a:off x="5598924" y="2828659"/>
            <a:ext cx="2998838" cy="10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555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 - 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>
            <a:spLocks noChangeArrowheads="1"/>
          </p:cNvSpPr>
          <p:nvPr userDrawn="1"/>
        </p:nvSpPr>
        <p:spPr bwMode="auto">
          <a:xfrm>
            <a:off x="152400" y="6543675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eaLnBrk="0" hangingPunct="0">
              <a:defRPr/>
            </a:pPr>
            <a:r>
              <a:rPr lang="pl-PL" sz="800" i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Prawa do </a:t>
            </a:r>
            <a:r>
              <a:rPr lang="pl-PL" sz="800" i="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wszelkich </a:t>
            </a:r>
            <a:r>
              <a:rPr lang="pl-PL" sz="800" i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użytych zarejestrowanych znaków towarowych lub firmowych należą do ich właścicieli.</a:t>
            </a: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152400" y="6305550"/>
            <a:ext cx="9028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eaLnBrk="0" hangingPunct="0">
              <a:defRPr/>
            </a:pPr>
            <a:r>
              <a:rPr lang="pl-PL" sz="800" i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Niniejszy dokument jest własnością Sollers </a:t>
            </a:r>
            <a:r>
              <a:rPr lang="pl-PL" sz="800" i="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Consulting. Zawarte </a:t>
            </a:r>
            <a:r>
              <a:rPr lang="pl-PL" sz="800" i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 nim informacje, wartości intelektualne i proponowane metodyki prac chronione są prawami autorskimi Sollers Consulting bądź innych podmiotów. Wykorzystanie opracowania i zawartych w nim propozycji lub przekazanie innym podmiotom niż podmiot, do którego jest kierowany, jest możliwe jedynie po uprzedniej pisemnej zgodzie Sollers Consulting.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413" y="2251750"/>
            <a:ext cx="2880000" cy="1296000"/>
          </a:xfrm>
          <a:prstGeom prst="rect">
            <a:avLst/>
          </a:prstGeom>
        </p:spPr>
        <p:txBody>
          <a:bodyPr/>
          <a:lstStyle>
            <a:lvl1pPr>
              <a:def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400" b="0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400" b="1" smtClean="0"/>
            </a:lvl3pPr>
            <a:lvl4pPr>
              <a:defRPr lang="en-US" sz="1400" b="1" smtClean="0"/>
            </a:lvl4pPr>
            <a:lvl5pPr>
              <a:defRPr lang="en-US" sz="1400" b="1"/>
            </a:lvl5pPr>
          </a:lstStyle>
          <a:p>
            <a:pPr marL="0" lvl="0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Imię i nazwisko</a:t>
            </a:r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Stanowisko</a:t>
            </a:r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Tel.: +48 22 542 xx </a:t>
            </a:r>
            <a:r>
              <a:rPr lang="pl-PL" dirty="0" err="1" smtClean="0"/>
              <a:t>xx</a:t>
            </a:r>
            <a:endParaRPr lang="pl-PL" dirty="0" smtClean="0"/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Kom.: +48 50x xxx </a:t>
            </a:r>
            <a:r>
              <a:rPr lang="pl-PL" dirty="0" err="1" smtClean="0"/>
              <a:t>xxx</a:t>
            </a:r>
            <a:endParaRPr lang="pl-PL" dirty="0" smtClean="0"/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imie.nazwisko@sollers.pl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373940" y="3620631"/>
            <a:ext cx="2880000" cy="1296000"/>
          </a:xfrm>
          <a:prstGeom prst="rect">
            <a:avLst/>
          </a:prstGeom>
        </p:spPr>
        <p:txBody>
          <a:bodyPr/>
          <a:lstStyle>
            <a:lvl1pPr>
              <a:def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400" b="0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400" b="1" smtClean="0"/>
            </a:lvl3pPr>
            <a:lvl4pPr>
              <a:defRPr lang="en-US" sz="1400" b="1" smtClean="0"/>
            </a:lvl4pPr>
            <a:lvl5pPr>
              <a:defRPr lang="en-US" sz="1400" b="1"/>
            </a:lvl5pPr>
          </a:lstStyle>
          <a:p>
            <a:pPr marL="0" lvl="0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Imię i nazwisko</a:t>
            </a:r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Stanowisko</a:t>
            </a:r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Tel.: +48 22 542 xx </a:t>
            </a:r>
            <a:r>
              <a:rPr lang="pl-PL" dirty="0" err="1" smtClean="0"/>
              <a:t>xx</a:t>
            </a:r>
            <a:endParaRPr lang="pl-PL" dirty="0" smtClean="0"/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Kom.: +48 50x xxx </a:t>
            </a:r>
            <a:r>
              <a:rPr lang="pl-PL" dirty="0" err="1" smtClean="0"/>
              <a:t>xxx</a:t>
            </a:r>
            <a:endParaRPr lang="pl-PL" dirty="0" smtClean="0"/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imie.nazwisko@sollers.pl</a:t>
            </a:r>
          </a:p>
        </p:txBody>
      </p:sp>
      <p:pic>
        <p:nvPicPr>
          <p:cNvPr id="12" name="Picture 2" descr="sollers-15-years-logo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30119" r="15027" b="30254"/>
          <a:stretch/>
        </p:blipFill>
        <p:spPr bwMode="auto">
          <a:xfrm>
            <a:off x="5598924" y="2828659"/>
            <a:ext cx="2998838" cy="10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ollers-15-years-logo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30119" r="15027" b="30254"/>
          <a:stretch/>
        </p:blipFill>
        <p:spPr bwMode="auto">
          <a:xfrm>
            <a:off x="553187" y="160119"/>
            <a:ext cx="2037381" cy="7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182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C - Tytuł + 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b="15058"/>
          <a:stretch/>
        </p:blipFill>
        <p:spPr>
          <a:xfrm>
            <a:off x="6806386" y="5875864"/>
            <a:ext cx="2166020" cy="787672"/>
          </a:xfrm>
          <a:prstGeom prst="rect">
            <a:avLst/>
          </a:prstGeom>
        </p:spPr>
      </p:pic>
      <p:pic>
        <p:nvPicPr>
          <p:cNvPr id="5" name="Picture 2" descr="sollers-15-years-logo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30119" r="15027" b="30254"/>
          <a:stretch/>
        </p:blipFill>
        <p:spPr bwMode="auto">
          <a:xfrm>
            <a:off x="553187" y="160119"/>
            <a:ext cx="2037381" cy="7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55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 - 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91730" y="850619"/>
            <a:ext cx="8360541" cy="0"/>
          </a:xfrm>
          <a:prstGeom prst="line">
            <a:avLst/>
          </a:prstGeom>
          <a:ln w="127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Placeholder 4"/>
          <p:cNvSpPr txBox="1">
            <a:spLocks/>
          </p:cNvSpPr>
          <p:nvPr userDrawn="1"/>
        </p:nvSpPr>
        <p:spPr>
          <a:xfrm>
            <a:off x="2184400" y="189186"/>
            <a:ext cx="6502400" cy="69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1700" b="1" kern="1200" dirty="0" smtClean="0">
                <a:solidFill>
                  <a:srgbClr val="6EA500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pl-PL" i="0" dirty="0" smtClean="0"/>
              <a:t>Dane kontaktowe</a:t>
            </a:r>
            <a:endParaRPr lang="pl-PL" i="0" dirty="0"/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auto">
          <a:xfrm>
            <a:off x="152400" y="6543675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eaLnBrk="0" hangingPunct="0">
              <a:defRPr/>
            </a:pPr>
            <a:r>
              <a:rPr lang="pl-PL" sz="800" i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Prawa do </a:t>
            </a:r>
            <a:r>
              <a:rPr lang="pl-PL" sz="800" i="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wszelkich </a:t>
            </a:r>
            <a:r>
              <a:rPr lang="pl-PL" sz="800" i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użytych zarejestrowanych znaków towarowych lub firmowych należą do ich właścicieli.</a:t>
            </a: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152400" y="6305550"/>
            <a:ext cx="9028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eaLnBrk="0" hangingPunct="0">
              <a:defRPr/>
            </a:pPr>
            <a:r>
              <a:rPr lang="pl-PL" sz="800" i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Niniejszy dokument jest własnością Sollers </a:t>
            </a:r>
            <a:r>
              <a:rPr lang="pl-PL" sz="800" i="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Consulting. Zawarte </a:t>
            </a:r>
            <a:r>
              <a:rPr lang="pl-PL" sz="800" i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 nim informacje, wartości intelektualne i proponowane metodyki prac chronione są prawami autorskimi Sollers Consulting bądź innych podmiotów. Wykorzystanie opracowania i zawartych w nim propozycji lub przekazanie innym podmiotom niż podmiot, do którego jest kierowany, jest możliwe jedynie po uprzedniej pisemnej zgodzie Sollers Consulting.</a:t>
            </a:r>
          </a:p>
        </p:txBody>
      </p:sp>
      <p:pic>
        <p:nvPicPr>
          <p:cNvPr id="25" name="Picture 24" descr="\\Sc-srv-002\dane\Sollers_Consulting\PR\reorganization_2010-05\logo\!logo_final_files\sollers_logo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15241" r="10840" b="31172"/>
          <a:stretch/>
        </p:blipFill>
        <p:spPr bwMode="auto">
          <a:xfrm>
            <a:off x="578589" y="160119"/>
            <a:ext cx="1472158" cy="55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9412" y="882869"/>
            <a:ext cx="2880000" cy="1296000"/>
          </a:xfrm>
          <a:prstGeom prst="rect">
            <a:avLst/>
          </a:prstGeom>
        </p:spPr>
        <p:txBody>
          <a:bodyPr/>
          <a:lstStyle>
            <a:lvl1pPr marL="0" indent="0" algn="l" defTabSz="457200" rtl="0" eaLnBrk="0" fontAlgn="base" hangingPunct="0">
              <a:spcAft>
                <a:spcPct val="0"/>
              </a:spcAft>
              <a:buClr>
                <a:schemeClr val="tx1"/>
              </a:buClr>
              <a:buNone/>
              <a:tabLst>
                <a:tab pos="542925" algn="l"/>
                <a:tab pos="5489575" algn="l"/>
              </a:tabLst>
              <a:defRPr lang="en-US" sz="1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  <a:lvl2pPr marL="457200" indent="0" algn="l" defTabSz="457200" rtl="0" eaLnBrk="0" fontAlgn="base" hangingPunct="0">
              <a:spcAft>
                <a:spcPct val="0"/>
              </a:spcAft>
              <a:buClr>
                <a:schemeClr val="tx1"/>
              </a:buClr>
              <a:buNone/>
              <a:tabLst>
                <a:tab pos="542925" algn="l"/>
                <a:tab pos="5489575" algn="l"/>
              </a:tabLst>
              <a:defRPr lang="en-US" sz="1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algn="l" defTabSz="457200" rtl="0" eaLnBrk="0" fontAlgn="base" hangingPunct="0">
              <a:spcAft>
                <a:spcPct val="0"/>
              </a:spcAft>
              <a:buClr>
                <a:schemeClr val="tx1"/>
              </a:buClr>
              <a:tabLst>
                <a:tab pos="542925" algn="l"/>
                <a:tab pos="5489575" algn="l"/>
              </a:tabLst>
              <a:defRPr lang="en-US" sz="1400" b="1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l" defTabSz="457200" rtl="0" eaLnBrk="0" fontAlgn="base" hangingPunct="0">
              <a:spcAft>
                <a:spcPct val="0"/>
              </a:spcAft>
              <a:buClr>
                <a:schemeClr val="tx1"/>
              </a:buClr>
              <a:buNone/>
              <a:tabLst>
                <a:tab pos="542925" algn="l"/>
                <a:tab pos="5489575" algn="l"/>
              </a:tabLst>
              <a:defRPr lang="en-US" sz="1400" b="1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algn="l" defTabSz="457200" rtl="0" eaLnBrk="0" fontAlgn="base" hangingPunct="0">
              <a:spcAft>
                <a:spcPct val="0"/>
              </a:spcAft>
              <a:buClr>
                <a:schemeClr val="tx1"/>
              </a:buClr>
              <a:tabLst>
                <a:tab pos="542925" algn="l"/>
                <a:tab pos="5489575" algn="l"/>
              </a:tabLst>
              <a:defRPr lang="en-US" sz="1400" b="1" kern="1200" dirty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pl-PL" dirty="0" smtClean="0"/>
              <a:t>Imię i nazwisko</a:t>
            </a:r>
            <a:endParaRPr lang="en-US" dirty="0" smtClean="0"/>
          </a:p>
          <a:p>
            <a:pPr lvl="1"/>
            <a:r>
              <a:rPr lang="pl-PL" dirty="0" smtClean="0"/>
              <a:t>Stanowisko</a:t>
            </a:r>
          </a:p>
          <a:p>
            <a:pPr lvl="1"/>
            <a:r>
              <a:rPr lang="pl-PL" dirty="0" smtClean="0"/>
              <a:t>Tel.: +48 22 542 xx </a:t>
            </a:r>
            <a:r>
              <a:rPr lang="pl-PL" dirty="0" err="1" smtClean="0"/>
              <a:t>xx</a:t>
            </a:r>
            <a:endParaRPr lang="pl-PL" dirty="0" smtClean="0"/>
          </a:p>
          <a:p>
            <a:pPr lvl="1"/>
            <a:r>
              <a:rPr lang="pl-PL" dirty="0" smtClean="0"/>
              <a:t>Kom.: +48 50x xxx </a:t>
            </a:r>
            <a:r>
              <a:rPr lang="pl-PL" dirty="0" err="1" smtClean="0"/>
              <a:t>xxx</a:t>
            </a:r>
            <a:endParaRPr lang="pl-PL" dirty="0" smtClean="0"/>
          </a:p>
          <a:p>
            <a:pPr lvl="1"/>
            <a:r>
              <a:rPr lang="pl-PL" dirty="0" smtClean="0"/>
              <a:t>imie.nazwisko@sollers.pl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413" y="2251750"/>
            <a:ext cx="2880000" cy="1296000"/>
          </a:xfrm>
          <a:prstGeom prst="rect">
            <a:avLst/>
          </a:prstGeom>
        </p:spPr>
        <p:txBody>
          <a:bodyPr/>
          <a:lstStyle>
            <a:lvl1pPr>
              <a:def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400" b="0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400" b="1" smtClean="0"/>
            </a:lvl3pPr>
            <a:lvl4pPr>
              <a:defRPr lang="en-US" sz="1400" b="1" smtClean="0"/>
            </a:lvl4pPr>
            <a:lvl5pPr>
              <a:defRPr lang="en-US" sz="1400" b="1"/>
            </a:lvl5pPr>
          </a:lstStyle>
          <a:p>
            <a:pPr marL="0" lvl="0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Imię i nazwisko</a:t>
            </a:r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Stanowisko</a:t>
            </a:r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Tel.: +48 22 542 xx </a:t>
            </a:r>
            <a:r>
              <a:rPr lang="pl-PL" dirty="0" err="1" smtClean="0"/>
              <a:t>xx</a:t>
            </a:r>
            <a:endParaRPr lang="pl-PL" dirty="0" smtClean="0"/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Kom.: +48 50x xxx </a:t>
            </a:r>
            <a:r>
              <a:rPr lang="pl-PL" dirty="0" err="1" smtClean="0"/>
              <a:t>xxx</a:t>
            </a:r>
            <a:endParaRPr lang="pl-PL" dirty="0" smtClean="0"/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imie.nazwisko@sollers.pl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373940" y="3620631"/>
            <a:ext cx="2880000" cy="1296000"/>
          </a:xfrm>
          <a:prstGeom prst="rect">
            <a:avLst/>
          </a:prstGeom>
        </p:spPr>
        <p:txBody>
          <a:bodyPr/>
          <a:lstStyle>
            <a:lvl1pPr>
              <a:def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400" b="0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400" b="1" smtClean="0"/>
            </a:lvl3pPr>
            <a:lvl4pPr>
              <a:defRPr lang="en-US" sz="1400" b="1" smtClean="0"/>
            </a:lvl4pPr>
            <a:lvl5pPr>
              <a:defRPr lang="en-US" sz="1400" b="1"/>
            </a:lvl5pPr>
          </a:lstStyle>
          <a:p>
            <a:pPr marL="0" lvl="0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Imię i nazwisko</a:t>
            </a:r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Stanowisko</a:t>
            </a:r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Tel.: +48 22 542 xx </a:t>
            </a:r>
            <a:r>
              <a:rPr lang="pl-PL" dirty="0" err="1" smtClean="0"/>
              <a:t>xx</a:t>
            </a:r>
            <a:endParaRPr lang="pl-PL" dirty="0" smtClean="0"/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Kom.: +48 50x xxx </a:t>
            </a:r>
            <a:r>
              <a:rPr lang="pl-PL" dirty="0" err="1" smtClean="0"/>
              <a:t>xxx</a:t>
            </a:r>
            <a:endParaRPr lang="pl-PL" dirty="0" smtClean="0"/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imie.nazwisko@sollers.pl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74650" y="4989513"/>
            <a:ext cx="2880000" cy="1296000"/>
          </a:xfrm>
          <a:prstGeom prst="rect">
            <a:avLst/>
          </a:prstGeom>
        </p:spPr>
        <p:txBody>
          <a:bodyPr/>
          <a:lstStyle>
            <a:lvl1pPr>
              <a:def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400" b="0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400" b="1" smtClean="0"/>
            </a:lvl3pPr>
            <a:lvl4pPr>
              <a:defRPr lang="en-US" sz="1400" b="1" smtClean="0"/>
            </a:lvl4pPr>
            <a:lvl5pPr>
              <a:defRPr lang="en-US" sz="1400" b="1"/>
            </a:lvl5pPr>
          </a:lstStyle>
          <a:p>
            <a:pPr marL="0" lvl="0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Imię i nazwisko</a:t>
            </a:r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Stanowisko</a:t>
            </a:r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Tel.: +48 22 542 xx </a:t>
            </a:r>
            <a:r>
              <a:rPr lang="pl-PL" dirty="0" err="1" smtClean="0"/>
              <a:t>xx</a:t>
            </a:r>
            <a:endParaRPr lang="pl-PL" dirty="0" smtClean="0"/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Kom.: +48 50x xxx </a:t>
            </a:r>
            <a:r>
              <a:rPr lang="pl-PL" dirty="0" err="1" smtClean="0"/>
              <a:t>xxx</a:t>
            </a:r>
            <a:endParaRPr lang="pl-PL" dirty="0" smtClean="0"/>
          </a:p>
          <a:p>
            <a:pPr marL="400050" lvl="1" indent="0" eaLnBrk="0" hangingPunct="0">
              <a:buClr>
                <a:schemeClr val="tx1"/>
              </a:buClr>
              <a:buNone/>
              <a:tabLst>
                <a:tab pos="542925" algn="l"/>
                <a:tab pos="5489575" algn="l"/>
              </a:tabLst>
            </a:pPr>
            <a:r>
              <a:rPr lang="pl-PL" dirty="0" smtClean="0"/>
              <a:t>imie.nazwisko@sollers.pl</a:t>
            </a:r>
          </a:p>
        </p:txBody>
      </p:sp>
      <p:pic>
        <p:nvPicPr>
          <p:cNvPr id="13" name="Picture 4" descr="K:\Sollers_Consulting\PR\reorganization_2010-05\logo\!logo_final_files\sollers_logo_b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2400" y="2775600"/>
            <a:ext cx="2739000" cy="149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8325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C - Tytuł + 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b="15058"/>
          <a:stretch/>
        </p:blipFill>
        <p:spPr>
          <a:xfrm>
            <a:off x="6806386" y="5875864"/>
            <a:ext cx="2166020" cy="787672"/>
          </a:xfrm>
          <a:prstGeom prst="rect">
            <a:avLst/>
          </a:prstGeom>
        </p:spPr>
      </p:pic>
      <p:pic>
        <p:nvPicPr>
          <p:cNvPr id="5" name="Picture 2" descr="sollers-15-years-logo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30119" r="15027" b="30254"/>
          <a:stretch/>
        </p:blipFill>
        <p:spPr bwMode="auto">
          <a:xfrm>
            <a:off x="553187" y="160119"/>
            <a:ext cx="2037381" cy="7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751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 -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4"/>
          <p:cNvSpPr>
            <a:spLocks noGrp="1"/>
          </p:cNvSpPr>
          <p:nvPr>
            <p:ph type="title"/>
          </p:nvPr>
        </p:nvSpPr>
        <p:spPr>
          <a:xfrm>
            <a:off x="2184400" y="189186"/>
            <a:ext cx="6502400" cy="69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T</a:t>
            </a:r>
            <a:r>
              <a:rPr lang="en-US" dirty="0" err="1" smtClean="0"/>
              <a:t>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68014" y="1734207"/>
            <a:ext cx="8631620" cy="21283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58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 - Spis tre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8014" y="1734207"/>
            <a:ext cx="8631620" cy="21283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Placeholder 4"/>
          <p:cNvSpPr txBox="1">
            <a:spLocks/>
          </p:cNvSpPr>
          <p:nvPr userDrawn="1"/>
        </p:nvSpPr>
        <p:spPr>
          <a:xfrm>
            <a:off x="2184400" y="189186"/>
            <a:ext cx="6502400" cy="69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1700" b="1" kern="1200" dirty="0" smtClean="0">
                <a:solidFill>
                  <a:srgbClr val="6EA500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pl-PL" i="0" dirty="0" smtClean="0"/>
              <a:t>Spis treści</a:t>
            </a:r>
            <a:endParaRPr lang="pl-PL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1591875"/>
            <a:ext cx="8150225" cy="36814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l-PL" dirty="0" smtClean="0"/>
              <a:t>Punkt pierwszy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23469" y="1545789"/>
            <a:ext cx="8629200" cy="489600"/>
          </a:xfrm>
          <a:prstGeom prst="rect">
            <a:avLst/>
          </a:prstGeom>
          <a:noFill/>
          <a:ln w="28575">
            <a:solidFill>
              <a:srgbClr val="174B7C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pl-PL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83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 - Spis treści + podpun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8014" y="1734207"/>
            <a:ext cx="8631620" cy="21283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Placeholder 4"/>
          <p:cNvSpPr txBox="1">
            <a:spLocks/>
          </p:cNvSpPr>
          <p:nvPr userDrawn="1"/>
        </p:nvSpPr>
        <p:spPr>
          <a:xfrm>
            <a:off x="2184400" y="189186"/>
            <a:ext cx="6502400" cy="69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1700" b="1" kern="1200" dirty="0" smtClean="0">
                <a:solidFill>
                  <a:srgbClr val="6EA500"/>
                </a:solidFill>
                <a:latin typeface="Calibri" charset="0"/>
                <a:ea typeface="ＭＳ Ｐゴシック" charset="-128"/>
                <a:cs typeface="+mn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pl-PL" i="0" dirty="0" smtClean="0"/>
              <a:t>Spis treści</a:t>
            </a:r>
            <a:endParaRPr lang="pl-PL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49275" y="1591875"/>
            <a:ext cx="8150225" cy="36814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l-PL" dirty="0" smtClean="0"/>
              <a:t>Punkt pierwszy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23469" y="1545789"/>
            <a:ext cx="8629200" cy="489600"/>
          </a:xfrm>
          <a:prstGeom prst="rect">
            <a:avLst/>
          </a:prstGeom>
          <a:noFill/>
          <a:ln w="28575">
            <a:solidFill>
              <a:srgbClr val="174B7C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0" indent="0">
              <a:buNone/>
              <a:defRPr lang="en-US" sz="200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pl-PL" dirty="0" smtClean="0"/>
              <a:t>   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5025" y="2090465"/>
            <a:ext cx="8116888" cy="302400"/>
          </a:xfrm>
          <a:prstGeom prst="rect">
            <a:avLst/>
          </a:prstGeom>
          <a:noFill/>
          <a:ln w="12700">
            <a:solidFill>
              <a:srgbClr val="174B7C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lang="en-US" sz="2000" baseline="0" dirty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pl-PL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98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 - Tytuł + 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1963" y="909638"/>
            <a:ext cx="8170862" cy="8715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marL="0" indent="0">
              <a:buNone/>
              <a:defRPr lang="en-US" sz="2000" b="1" dirty="0" smtClean="0">
                <a:solidFill>
                  <a:srgbClr val="0062AE"/>
                </a:solidFill>
                <a:latin typeface="Calibri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0062AE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0062AE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0062AE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0062AE"/>
                </a:solidFill>
                <a:latin typeface="Calibri" charset="0"/>
                <a:ea typeface="ＭＳ Ｐゴシック" charset="-128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</a:pPr>
            <a:r>
              <a:rPr lang="pl-PL" dirty="0" err="1" smtClean="0"/>
              <a:t>Subtitle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9683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 - Tytuł + podtytuł + pun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1963" y="909638"/>
            <a:ext cx="8170862" cy="8715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marL="0" indent="0">
              <a:buNone/>
              <a:defRPr lang="en-US" sz="2000" b="1" dirty="0" smtClean="0">
                <a:solidFill>
                  <a:srgbClr val="0062AE"/>
                </a:solidFill>
                <a:latin typeface="Calibri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0062AE"/>
                </a:solidFill>
                <a:latin typeface="Calibri" charset="0"/>
                <a:ea typeface="ＭＳ Ｐゴシック" charset="-128"/>
                <a:cs typeface="+mn-cs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0062AE"/>
                </a:solidFill>
                <a:latin typeface="Calibri" charset="0"/>
                <a:ea typeface="ＭＳ Ｐゴシック" charset="-128"/>
                <a:cs typeface="+mn-cs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0062AE"/>
                </a:solidFill>
                <a:latin typeface="Calibri" charset="0"/>
                <a:ea typeface="ＭＳ Ｐゴシック" charset="-128"/>
                <a:cs typeface="+mn-cs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0062AE"/>
                </a:solidFill>
                <a:latin typeface="Calibri" charset="0"/>
                <a:ea typeface="ＭＳ Ｐゴシック" charset="-128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</a:pPr>
            <a:r>
              <a:rPr lang="pl-PL" dirty="0" err="1" smtClean="0"/>
              <a:t>Subtitle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13944" y="2183524"/>
            <a:ext cx="7472855" cy="39426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4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C -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4"/>
          <p:cNvSpPr>
            <a:spLocks noGrp="1"/>
          </p:cNvSpPr>
          <p:nvPr>
            <p:ph type="title"/>
          </p:nvPr>
        </p:nvSpPr>
        <p:spPr>
          <a:xfrm>
            <a:off x="2184400" y="189186"/>
            <a:ext cx="6502400" cy="69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T</a:t>
            </a:r>
            <a:r>
              <a:rPr lang="en-US" dirty="0" err="1" smtClean="0"/>
              <a:t>itle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68014" y="1734207"/>
            <a:ext cx="8631620" cy="21283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8014" y="1064029"/>
            <a:ext cx="8631620" cy="514557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7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42" r:id="rId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lang="en-US" sz="1700" b="1" kern="1200" dirty="0" smtClean="0">
          <a:solidFill>
            <a:srgbClr val="6EA500"/>
          </a:solidFill>
          <a:latin typeface="Calibri" charset="0"/>
          <a:ea typeface="ＭＳ Ｐゴシック" charset="-128"/>
          <a:cs typeface="+mn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9"/>
          <p:cNvSpPr txBox="1">
            <a:spLocks noChangeArrowheads="1"/>
          </p:cNvSpPr>
          <p:nvPr/>
        </p:nvSpPr>
        <p:spPr bwMode="auto">
          <a:xfrm>
            <a:off x="8543499" y="6447108"/>
            <a:ext cx="6005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B562E56-8B90-44E0-98D3-D32E20D52F11}" type="slidenum">
              <a:rPr lang="en-US" sz="1000" b="1" i="0">
                <a:solidFill>
                  <a:srgbClr val="7F7F7F"/>
                </a:solidFill>
                <a:latin typeface="Calibri" charset="0"/>
              </a:rPr>
              <a:pPr eaLnBrk="1" hangingPunct="1"/>
              <a:t>‹#›</a:t>
            </a:fld>
            <a:r>
              <a:rPr lang="en-US" sz="800" b="1" i="0" dirty="0">
                <a:solidFill>
                  <a:srgbClr val="7F7F7F"/>
                </a:solidFill>
                <a:latin typeface="Calibri" charset="0"/>
              </a:rPr>
              <a:t> </a:t>
            </a:r>
            <a:r>
              <a:rPr lang="pl-PL" sz="800" b="1" i="0" dirty="0">
                <a:solidFill>
                  <a:srgbClr val="7F7F7F"/>
                </a:solidFill>
                <a:latin typeface="Calibri" charset="0"/>
              </a:rPr>
              <a:t> </a:t>
            </a:r>
            <a:endParaRPr lang="en-US" sz="800" b="1" i="0" dirty="0">
              <a:solidFill>
                <a:srgbClr val="7F7F7F"/>
              </a:solidFill>
              <a:latin typeface="Calibri" charset="0"/>
            </a:endParaRPr>
          </a:p>
        </p:txBody>
      </p:sp>
      <p:sp>
        <p:nvSpPr>
          <p:cNvPr id="17" name="Title Placeholder 4"/>
          <p:cNvSpPr>
            <a:spLocks noGrp="1"/>
          </p:cNvSpPr>
          <p:nvPr>
            <p:ph type="title"/>
          </p:nvPr>
        </p:nvSpPr>
        <p:spPr>
          <a:xfrm>
            <a:off x="2590568" y="189186"/>
            <a:ext cx="6096232" cy="69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T</a:t>
            </a:r>
            <a:r>
              <a:rPr lang="en-US" dirty="0" err="1" smtClean="0"/>
              <a:t>itle</a:t>
            </a:r>
            <a:endParaRPr lang="en-US" dirty="0"/>
          </a:p>
        </p:txBody>
      </p:sp>
      <p:pic>
        <p:nvPicPr>
          <p:cNvPr id="6" name="Picture 2" descr="sollers-15-years-logo.jp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30119" r="15027" b="30254"/>
          <a:stretch/>
        </p:blipFill>
        <p:spPr bwMode="auto">
          <a:xfrm>
            <a:off x="553187" y="160119"/>
            <a:ext cx="2037381" cy="7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45" r:id="rId6"/>
    <p:sldLayoutId id="2147483846" r:id="rId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lang="en-US" sz="1700" b="1" kern="1200" dirty="0" smtClean="0">
          <a:solidFill>
            <a:srgbClr val="6EA500"/>
          </a:solidFill>
          <a:latin typeface="Calibri" charset="0"/>
          <a:ea typeface="ＭＳ Ｐゴシック" charset="-128"/>
          <a:cs typeface="+mn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37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lang="en-US" sz="1700" b="1" kern="1200" dirty="0" smtClean="0">
          <a:solidFill>
            <a:srgbClr val="6EA500"/>
          </a:solidFill>
          <a:latin typeface="Calibri" charset="0"/>
          <a:ea typeface="ＭＳ Ｐゴシック" charset="-128"/>
          <a:cs typeface="+mn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llersconsulting/codepot201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sollers-15-years-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30119" r="15027" b="30254"/>
          <a:stretch/>
        </p:blipFill>
        <p:spPr bwMode="auto">
          <a:xfrm>
            <a:off x="249307" y="127820"/>
            <a:ext cx="2743929" cy="97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18"/>
          <p:cNvSpPr txBox="1">
            <a:spLocks/>
          </p:cNvSpPr>
          <p:nvPr/>
        </p:nvSpPr>
        <p:spPr>
          <a:xfrm>
            <a:off x="6548285" y="292922"/>
            <a:ext cx="2349908" cy="473997"/>
          </a:xfrm>
          <a:prstGeom prst="rect">
            <a:avLst/>
          </a:prstGeom>
        </p:spPr>
        <p:txBody>
          <a:bodyPr/>
          <a:lstStyle>
            <a:lvl1pPr marL="0" indent="0" algn="r" defTabSz="457200" rtl="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lang="en-US" sz="1000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en-US" sz="1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en-US" sz="1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en-US" sz="1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pl-PL" sz="2000" i="0" dirty="0" smtClean="0">
                <a:solidFill>
                  <a:srgbClr val="294D7A"/>
                </a:solidFill>
                <a:latin typeface="Calibri"/>
              </a:rPr>
              <a:t>29.08.</a:t>
            </a:r>
            <a:r>
              <a:rPr kumimoji="0" lang="pl-PL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294D7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l-PL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294D7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Warszawa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199" y="2308301"/>
            <a:ext cx="5620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add types</a:t>
            </a:r>
          </a:p>
          <a:p>
            <a:pPr algn="l"/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reduce bugs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4247293"/>
            <a:ext cx="5620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i="0" dirty="0">
                <a:solidFill>
                  <a:srgbClr val="2B69AD"/>
                </a:solidFill>
                <a:latin typeface="League Spartan" panose="00000800000000000000" pitchFamily="50" charset="-18"/>
              </a:rPr>
              <a:t>Transition from </a:t>
            </a:r>
            <a:r>
              <a:rPr lang="en-US" sz="3000" i="0" dirty="0" err="1">
                <a:solidFill>
                  <a:srgbClr val="2B69AD"/>
                </a:solidFill>
                <a:latin typeface="League Spartan" panose="00000800000000000000" pitchFamily="50" charset="-18"/>
              </a:rPr>
              <a:t>Javascript</a:t>
            </a:r>
            <a:r>
              <a:rPr lang="en-US" sz="3000" i="0" dirty="0">
                <a:solidFill>
                  <a:srgbClr val="2B69AD"/>
                </a:solidFill>
                <a:latin typeface="League Spartan" panose="00000800000000000000" pitchFamily="50" charset="-18"/>
              </a:rPr>
              <a:t> to </a:t>
            </a:r>
            <a:r>
              <a:rPr lang="en-US" sz="3000" i="0" dirty="0" err="1">
                <a:solidFill>
                  <a:srgbClr val="2B69AD"/>
                </a:solidFill>
                <a:latin typeface="League Spartan" panose="00000800000000000000" pitchFamily="50" charset="-18"/>
              </a:rPr>
              <a:t>TypeScript</a:t>
            </a:r>
            <a:endParaRPr lang="pl-PL" sz="3000" i="0" dirty="0" smtClean="0">
              <a:solidFill>
                <a:srgbClr val="2B69AD"/>
              </a:solidFill>
              <a:latin typeface="League Spartan" panose="000008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9388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Summary</a:t>
            </a:r>
            <a:endParaRPr lang="pl-PL" dirty="0"/>
          </a:p>
        </p:txBody>
      </p:sp>
      <p:grpSp>
        <p:nvGrpSpPr>
          <p:cNvPr id="19" name="Group 18"/>
          <p:cNvGrpSpPr/>
          <p:nvPr/>
        </p:nvGrpSpPr>
        <p:grpSpPr>
          <a:xfrm>
            <a:off x="564523" y="2214654"/>
            <a:ext cx="2669331" cy="2317569"/>
            <a:chOff x="564523" y="2214654"/>
            <a:chExt cx="2669331" cy="2317569"/>
          </a:xfrm>
        </p:grpSpPr>
        <p:sp>
          <p:nvSpPr>
            <p:cNvPr id="4" name="TextBox 3"/>
            <p:cNvSpPr txBox="1"/>
            <p:nvPr/>
          </p:nvSpPr>
          <p:spPr>
            <a:xfrm>
              <a:off x="564523" y="3126446"/>
              <a:ext cx="21233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algn="l">
                <a:defRPr sz="250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defRPr>
              </a:lvl1pPr>
            </a:lstStyle>
            <a:p>
              <a:r>
                <a:rPr lang="pl-PL" sz="2200" dirty="0"/>
                <a:t>early bug detection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4523" y="4101336"/>
              <a:ext cx="26693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22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IDE integration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523" y="2214654"/>
              <a:ext cx="20448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algn="l">
                <a:defRPr sz="250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defRPr>
              </a:lvl1pPr>
            </a:lstStyle>
            <a:p>
              <a:r>
                <a:rPr lang="pl-PL" sz="2200" dirty="0" smtClean="0">
                  <a:solidFill>
                    <a:srgbClr val="7AA01C"/>
                  </a:solidFill>
                </a:rPr>
                <a:t>save time &amp; money</a:t>
              </a:r>
              <a:endParaRPr lang="pl-PL" sz="2200" dirty="0">
                <a:solidFill>
                  <a:srgbClr val="7AA01C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31671" y="2216112"/>
            <a:ext cx="2611208" cy="2649166"/>
            <a:chOff x="3131671" y="2216112"/>
            <a:chExt cx="2611208" cy="2649166"/>
          </a:xfrm>
        </p:grpSpPr>
        <p:sp>
          <p:nvSpPr>
            <p:cNvPr id="7" name="TextBox 6"/>
            <p:cNvSpPr txBox="1"/>
            <p:nvPr/>
          </p:nvSpPr>
          <p:spPr>
            <a:xfrm>
              <a:off x="3367665" y="3127904"/>
              <a:ext cx="23752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22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r</a:t>
              </a:r>
              <a:r>
                <a:rPr lang="pl-PL" sz="22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eliable maintainers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67664" y="4095837"/>
              <a:ext cx="23752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22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l</a:t>
              </a:r>
              <a:r>
                <a:rPr lang="pl-PL" sz="22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ots of </a:t>
              </a:r>
            </a:p>
            <a:p>
              <a:pPr algn="l"/>
              <a:r>
                <a:rPr lang="pl-PL" sz="22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resources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7664" y="2216112"/>
              <a:ext cx="23752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algn="l">
                <a:defRPr sz="250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defRPr>
              </a:lvl1pPr>
            </a:lstStyle>
            <a:p>
              <a:r>
                <a:rPr lang="pl-PL" sz="2200" dirty="0" smtClean="0">
                  <a:solidFill>
                    <a:srgbClr val="7AA01C"/>
                  </a:solidFill>
                </a:rPr>
                <a:t>gain stability</a:t>
              </a:r>
              <a:endParaRPr lang="pl-PL" sz="2200" dirty="0">
                <a:solidFill>
                  <a:srgbClr val="7AA01C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131671" y="3212228"/>
              <a:ext cx="0" cy="131999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742878" y="2216112"/>
            <a:ext cx="2742876" cy="2650624"/>
            <a:chOff x="5742878" y="2216112"/>
            <a:chExt cx="2742876" cy="2650624"/>
          </a:xfrm>
        </p:grpSpPr>
        <p:sp>
          <p:nvSpPr>
            <p:cNvPr id="5" name="TextBox 4"/>
            <p:cNvSpPr txBox="1"/>
            <p:nvPr/>
          </p:nvSpPr>
          <p:spPr>
            <a:xfrm>
              <a:off x="6099329" y="3105120"/>
              <a:ext cx="23864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22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proper project structure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9330" y="4097295"/>
              <a:ext cx="22194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22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AngularJS </a:t>
              </a:r>
            </a:p>
            <a:p>
              <a:pPr algn="l"/>
              <a:r>
                <a:rPr lang="pl-PL" sz="22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support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9329" y="2216112"/>
              <a:ext cx="23864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algn="l">
                <a:defRPr sz="2500" i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defRPr>
              </a:lvl1pPr>
            </a:lstStyle>
            <a:p>
              <a:r>
                <a:rPr lang="pl-PL" sz="2200" dirty="0" smtClean="0">
                  <a:solidFill>
                    <a:srgbClr val="7AA01C"/>
                  </a:solidFill>
                </a:rPr>
                <a:t>scale well</a:t>
              </a:r>
              <a:endParaRPr lang="pl-PL" sz="2200" dirty="0">
                <a:solidFill>
                  <a:srgbClr val="7AA01C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742878" y="3197363"/>
              <a:ext cx="0" cy="131999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0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pl-PL" dirty="0" smtClean="0"/>
              <a:t>introduction</a:t>
            </a:r>
          </a:p>
          <a:p>
            <a:r>
              <a:rPr lang="pl-PL" dirty="0">
                <a:solidFill>
                  <a:srgbClr val="7AA01C"/>
                </a:solidFill>
              </a:rPr>
              <a:t>f</a:t>
            </a:r>
            <a:r>
              <a:rPr lang="pl-PL" dirty="0" smtClean="0">
                <a:solidFill>
                  <a:srgbClr val="7AA01C"/>
                </a:solidFill>
              </a:rPr>
              <a:t>irst lines</a:t>
            </a:r>
          </a:p>
          <a:p>
            <a:r>
              <a:rPr lang="pl-PL" b="0" dirty="0" smtClean="0"/>
              <a:t>break</a:t>
            </a:r>
          </a:p>
          <a:p>
            <a:r>
              <a:rPr lang="pl-PL" dirty="0"/>
              <a:t>a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ngular intro</a:t>
            </a:r>
          </a:p>
          <a:p>
            <a:r>
              <a:rPr lang="pl-PL" dirty="0"/>
              <a:t>a</a:t>
            </a:r>
            <a:r>
              <a:rPr lang="pl-PL" dirty="0" smtClean="0"/>
              <a:t>ngular + typescript</a:t>
            </a:r>
          </a:p>
          <a:p>
            <a:r>
              <a:rPr lang="pl-PL" b="0" dirty="0"/>
              <a:t>b</a:t>
            </a:r>
            <a:r>
              <a:rPr lang="pl-PL" b="0" dirty="0" smtClean="0"/>
              <a:t>reak</a:t>
            </a:r>
          </a:p>
          <a:p>
            <a:r>
              <a:rPr lang="pl-PL" dirty="0"/>
              <a:t>t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ransition to TypeScript</a:t>
            </a:r>
          </a:p>
        </p:txBody>
      </p:sp>
    </p:spTree>
    <p:extLst>
      <p:ext uri="{BB962C8B-B14F-4D97-AF65-F5344CB8AC3E}">
        <p14:creationId xmlns:p14="http://schemas.microsoft.com/office/powerpoint/2010/main" val="2672283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Let’s write a class</a:t>
            </a:r>
            <a:endParaRPr lang="pl-PL" dirty="0"/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1624357" y="2149013"/>
            <a:ext cx="1679818" cy="3968926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6" name="TextBox 5"/>
          <p:cNvSpPr txBox="1"/>
          <p:nvPr/>
        </p:nvSpPr>
        <p:spPr>
          <a:xfrm>
            <a:off x="4047271" y="2929790"/>
            <a:ext cx="27766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algn="l">
              <a:defRPr sz="2500" i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defRPr>
            </a:lvl1pPr>
          </a:lstStyle>
          <a:p>
            <a:r>
              <a:rPr lang="pl-PL" sz="2200" dirty="0" smtClean="0">
                <a:solidFill>
                  <a:srgbClr val="7AA01C"/>
                </a:solidFill>
              </a:rPr>
              <a:t>an insured</a:t>
            </a:r>
          </a:p>
          <a:p>
            <a:endParaRPr lang="pl-PL" sz="2200" dirty="0" smtClean="0"/>
          </a:p>
          <a:p>
            <a:r>
              <a:rPr lang="pl-PL" sz="2200" dirty="0" smtClean="0"/>
              <a:t>has a name</a:t>
            </a:r>
          </a:p>
          <a:p>
            <a:endParaRPr lang="pl-PL" sz="2200" dirty="0" smtClean="0"/>
          </a:p>
          <a:p>
            <a:r>
              <a:rPr lang="pl-PL" sz="2200" dirty="0"/>
              <a:t>h</a:t>
            </a:r>
            <a:r>
              <a:rPr lang="pl-PL" sz="2200" dirty="0" smtClean="0"/>
              <a:t>as some amount of premium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28761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Start with the classics</a:t>
            </a:r>
            <a:endParaRPr lang="pl-PL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3074656"/>
            <a:ext cx="5620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write it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2748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Something new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3022404"/>
            <a:ext cx="5620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6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l</a:t>
            </a:r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et’s try</a:t>
            </a:r>
          </a:p>
          <a:p>
            <a:pPr algn="l"/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6106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Typeity type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3196575"/>
            <a:ext cx="8140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6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w</a:t>
            </a:r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hat’s TypeScript without a type?</a:t>
            </a:r>
          </a:p>
        </p:txBody>
      </p:sp>
    </p:spTree>
    <p:extLst>
      <p:ext uri="{BB962C8B-B14F-4D97-AF65-F5344CB8AC3E}">
        <p14:creationId xmlns:p14="http://schemas.microsoft.com/office/powerpoint/2010/main" val="37975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[object Object]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093125"/>
            <a:ext cx="8140391" cy="176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problem,</a:t>
            </a:r>
          </a:p>
          <a:p>
            <a:pPr algn="l"/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Javascript?</a:t>
            </a:r>
          </a:p>
        </p:txBody>
      </p:sp>
    </p:spTree>
    <p:extLst>
      <p:ext uri="{BB962C8B-B14F-4D97-AF65-F5344CB8AC3E}">
        <p14:creationId xmlns:p14="http://schemas.microsoft.com/office/powerpoint/2010/main" val="13784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compilation error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656645"/>
            <a:ext cx="81403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6000" i="0" dirty="0" smtClean="0">
                <a:solidFill>
                  <a:srgbClr val="7AA01C"/>
                </a:solidFill>
                <a:latin typeface="League Spartan" panose="00000800000000000000" pitchFamily="50" charset="-18"/>
              </a:rPr>
              <a:t>Bang</a:t>
            </a:r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,</a:t>
            </a:r>
          </a:p>
          <a:p>
            <a:pPr algn="l"/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TypeScript has</a:t>
            </a:r>
          </a:p>
          <a:p>
            <a:pPr algn="l"/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a solution</a:t>
            </a:r>
          </a:p>
        </p:txBody>
      </p:sp>
    </p:spTree>
    <p:extLst>
      <p:ext uri="{BB962C8B-B14F-4D97-AF65-F5344CB8AC3E}">
        <p14:creationId xmlns:p14="http://schemas.microsoft.com/office/powerpoint/2010/main" val="111261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1624357" y="2149013"/>
            <a:ext cx="1679818" cy="3968926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5" name="TextBox 4"/>
          <p:cNvSpPr txBox="1"/>
          <p:nvPr/>
        </p:nvSpPr>
        <p:spPr>
          <a:xfrm>
            <a:off x="4047271" y="2929790"/>
            <a:ext cx="27766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algn="l">
              <a:defRPr sz="2500" i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defRPr>
            </a:lvl1pPr>
          </a:lstStyle>
          <a:p>
            <a:r>
              <a:rPr lang="pl-PL" sz="2200" dirty="0" smtClean="0">
                <a:solidFill>
                  <a:srgbClr val="7AA01C"/>
                </a:solidFill>
              </a:rPr>
              <a:t>an insured</a:t>
            </a:r>
          </a:p>
          <a:p>
            <a:endParaRPr lang="pl-PL" sz="2200" dirty="0" smtClean="0"/>
          </a:p>
          <a:p>
            <a:r>
              <a:rPr lang="pl-PL" sz="2200" dirty="0" smtClean="0"/>
              <a:t>has a name</a:t>
            </a:r>
          </a:p>
          <a:p>
            <a:endParaRPr lang="pl-PL" sz="2200" dirty="0" smtClean="0"/>
          </a:p>
          <a:p>
            <a:r>
              <a:rPr lang="pl-PL" sz="2200" dirty="0"/>
              <a:t>h</a:t>
            </a:r>
            <a:r>
              <a:rPr lang="pl-PL" sz="2200" dirty="0" smtClean="0"/>
              <a:t>as some amount of premium</a:t>
            </a:r>
          </a:p>
          <a:p>
            <a:endParaRPr lang="pl-PL" sz="2200" dirty="0"/>
          </a:p>
          <a:p>
            <a:r>
              <a:rPr lang="pl-PL" sz="2200" dirty="0" smtClean="0">
                <a:solidFill>
                  <a:srgbClr val="2B69AD"/>
                </a:solidFill>
              </a:rPr>
              <a:t>has an address</a:t>
            </a:r>
            <a:endParaRPr lang="pl-PL" sz="2200" dirty="0">
              <a:solidFill>
                <a:srgbClr val="2B69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 better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813399"/>
            <a:ext cx="81403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how can we </a:t>
            </a:r>
          </a:p>
          <a:p>
            <a:pPr algn="l"/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do it </a:t>
            </a:r>
            <a:r>
              <a:rPr lang="pl-PL" sz="6000" i="0" dirty="0" smtClean="0">
                <a:solidFill>
                  <a:srgbClr val="2B69AD"/>
                </a:solidFill>
                <a:latin typeface="League Spartan" panose="00000800000000000000" pitchFamily="50" charset="-18"/>
              </a:rPr>
              <a:t>better</a:t>
            </a:r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69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pl-PL" dirty="0" smtClean="0">
                <a:solidFill>
                  <a:srgbClr val="7AA01C"/>
                </a:solidFill>
              </a:rPr>
              <a:t>introduction</a:t>
            </a:r>
          </a:p>
          <a:p>
            <a:r>
              <a:rPr lang="pl-PL" dirty="0"/>
              <a:t>f</a:t>
            </a:r>
            <a:r>
              <a:rPr lang="pl-PL" dirty="0" smtClean="0"/>
              <a:t>irst lines</a:t>
            </a:r>
          </a:p>
          <a:p>
            <a:r>
              <a:rPr lang="pl-PL" b="0" dirty="0" smtClean="0"/>
              <a:t>break</a:t>
            </a:r>
          </a:p>
          <a:p>
            <a:r>
              <a:rPr lang="pl-PL" dirty="0"/>
              <a:t>a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ngular </a:t>
            </a:r>
            <a:r>
              <a:rPr lang="pl-PL" dirty="0" smtClean="0"/>
              <a:t>intro</a:t>
            </a:r>
            <a:endParaRPr lang="pl-PL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l-PL"/>
              <a:t>a</a:t>
            </a:r>
            <a:r>
              <a:rPr lang="pl-PL" smtClean="0"/>
              <a:t>ngular </a:t>
            </a:r>
            <a:r>
              <a:rPr lang="pl-PL" smtClean="0"/>
              <a:t>+ typescript</a:t>
            </a:r>
            <a:endParaRPr lang="pl-PL" dirty="0" smtClean="0"/>
          </a:p>
          <a:p>
            <a:r>
              <a:rPr lang="pl-PL" b="0" dirty="0"/>
              <a:t>b</a:t>
            </a:r>
            <a:r>
              <a:rPr lang="pl-PL" b="0" dirty="0" smtClean="0"/>
              <a:t>reak</a:t>
            </a:r>
          </a:p>
          <a:p>
            <a:r>
              <a:rPr lang="pl-PL" dirty="0"/>
              <a:t>t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ransition to TypeScript</a:t>
            </a:r>
          </a:p>
        </p:txBody>
      </p:sp>
    </p:spTree>
    <p:extLst>
      <p:ext uri="{BB962C8B-B14F-4D97-AF65-F5344CB8AC3E}">
        <p14:creationId xmlns:p14="http://schemas.microsoft.com/office/powerpoint/2010/main" val="710203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1022191" y="2004048"/>
            <a:ext cx="1679818" cy="3968926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6" name="TextBox 5"/>
          <p:cNvSpPr txBox="1"/>
          <p:nvPr/>
        </p:nvSpPr>
        <p:spPr>
          <a:xfrm>
            <a:off x="3334643" y="2506044"/>
            <a:ext cx="27766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algn="l">
              <a:defRPr sz="2500" i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defRPr>
            </a:lvl1pPr>
          </a:lstStyle>
          <a:p>
            <a:r>
              <a:rPr lang="pl-PL" sz="2200" dirty="0" smtClean="0">
                <a:solidFill>
                  <a:srgbClr val="7AA01C"/>
                </a:solidFill>
              </a:rPr>
              <a:t>an insured</a:t>
            </a:r>
          </a:p>
          <a:p>
            <a:endParaRPr lang="pl-PL" sz="2200" dirty="0" smtClean="0"/>
          </a:p>
          <a:p>
            <a:r>
              <a:rPr lang="pl-PL" sz="2200" dirty="0" smtClean="0"/>
              <a:t>has a name</a:t>
            </a:r>
          </a:p>
          <a:p>
            <a:endParaRPr lang="pl-PL" sz="2200" dirty="0" smtClean="0"/>
          </a:p>
          <a:p>
            <a:r>
              <a:rPr lang="pl-PL" sz="2200" dirty="0"/>
              <a:t>h</a:t>
            </a:r>
            <a:r>
              <a:rPr lang="pl-PL" sz="2200" dirty="0" smtClean="0"/>
              <a:t>as some amount of premium</a:t>
            </a:r>
          </a:p>
          <a:p>
            <a:endParaRPr lang="pl-PL" sz="2200" dirty="0"/>
          </a:p>
          <a:p>
            <a:r>
              <a:rPr lang="pl-PL" sz="2200" dirty="0" smtClean="0"/>
              <a:t>has an address</a:t>
            </a:r>
          </a:p>
          <a:p>
            <a:endParaRPr lang="pl-PL" sz="2200" dirty="0"/>
          </a:p>
          <a:p>
            <a:r>
              <a:rPr lang="pl-PL" sz="2200" dirty="0">
                <a:solidFill>
                  <a:srgbClr val="2B69AD"/>
                </a:solidFill>
              </a:rPr>
              <a:t>c</a:t>
            </a:r>
            <a:r>
              <a:rPr lang="pl-PL" sz="2200" dirty="0" smtClean="0">
                <a:solidFill>
                  <a:srgbClr val="2B69AD"/>
                </a:solidFill>
              </a:rPr>
              <a:t>an be a person</a:t>
            </a:r>
          </a:p>
          <a:p>
            <a:r>
              <a:rPr lang="pl-PL" sz="2200" dirty="0" smtClean="0">
                <a:solidFill>
                  <a:srgbClr val="2B69AD"/>
                </a:solidFill>
              </a:rPr>
              <a:t>or a company</a:t>
            </a:r>
            <a:endParaRPr lang="pl-PL" sz="2200" dirty="0">
              <a:solidFill>
                <a:srgbClr val="2B69AD"/>
              </a:solidFill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6743934" y="2008520"/>
            <a:ext cx="1271671" cy="3964454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36851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096428"/>
            <a:ext cx="8140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it’s </a:t>
            </a:r>
            <a:r>
              <a:rPr lang="pl-PL" sz="6000" i="0" dirty="0" smtClean="0">
                <a:solidFill>
                  <a:srgbClr val="7AA01C"/>
                </a:solidFill>
                <a:latin typeface="League Spartan" panose="00000800000000000000" pitchFamily="50" charset="-18"/>
              </a:rPr>
              <a:t>your</a:t>
            </a:r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 turn now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6" y="5545319"/>
            <a:ext cx="325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a simple calculator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3558932"/>
            <a:ext cx="407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classes representing a family of animals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7" y="4524025"/>
            <a:ext cx="3256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a simulation of a bidding auction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0643" y="4524025"/>
            <a:ext cx="325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a scrum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1432" y="5331501"/>
            <a:ext cx="3256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musical instruments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1432" y="3558931"/>
            <a:ext cx="3256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v</a:t>
            </a:r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arious types of vehicles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047888" y="3930531"/>
            <a:ext cx="1464562" cy="2298202"/>
            <a:chOff x="4934796" y="1751013"/>
            <a:chExt cx="2935287" cy="46060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4934796" y="1751013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6"/>
            <p:cNvSpPr>
              <a:spLocks noEditPoints="1"/>
            </p:cNvSpPr>
            <p:nvPr/>
          </p:nvSpPr>
          <p:spPr bwMode="auto">
            <a:xfrm>
              <a:off x="5672983" y="5153763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6953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/>
          <p:cNvSpPr/>
          <p:nvPr/>
        </p:nvSpPr>
        <p:spPr>
          <a:xfrm>
            <a:off x="4739268" y="3150886"/>
            <a:ext cx="17507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25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let’s take </a:t>
            </a:r>
          </a:p>
          <a:p>
            <a:pPr algn="l"/>
            <a:r>
              <a:rPr lang="pl-PL" sz="25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a break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314" y="3184339"/>
            <a:ext cx="616535" cy="347582"/>
            <a:chOff x="3175" y="1588"/>
            <a:chExt cx="2427288" cy="1368425"/>
          </a:xfrm>
          <a:solidFill>
            <a:srgbClr val="7AA01C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175" y="1588"/>
              <a:ext cx="2427288" cy="1368425"/>
            </a:xfrm>
            <a:custGeom>
              <a:avLst/>
              <a:gdLst>
                <a:gd name="T0" fmla="*/ 1434 w 1529"/>
                <a:gd name="T1" fmla="*/ 288 h 862"/>
                <a:gd name="T2" fmla="*/ 1434 w 1529"/>
                <a:gd name="T3" fmla="*/ 0 h 862"/>
                <a:gd name="T4" fmla="*/ 0 w 1529"/>
                <a:gd name="T5" fmla="*/ 0 h 862"/>
                <a:gd name="T6" fmla="*/ 0 w 1529"/>
                <a:gd name="T7" fmla="*/ 862 h 862"/>
                <a:gd name="T8" fmla="*/ 1434 w 1529"/>
                <a:gd name="T9" fmla="*/ 862 h 862"/>
                <a:gd name="T10" fmla="*/ 1434 w 1529"/>
                <a:gd name="T11" fmla="*/ 671 h 862"/>
                <a:gd name="T12" fmla="*/ 1529 w 1529"/>
                <a:gd name="T13" fmla="*/ 671 h 862"/>
                <a:gd name="T14" fmla="*/ 1529 w 1529"/>
                <a:gd name="T15" fmla="*/ 288 h 862"/>
                <a:gd name="T16" fmla="*/ 1434 w 1529"/>
                <a:gd name="T17" fmla="*/ 288 h 862"/>
                <a:gd name="T18" fmla="*/ 1241 w 1529"/>
                <a:gd name="T19" fmla="*/ 671 h 862"/>
                <a:gd name="T20" fmla="*/ 192 w 1529"/>
                <a:gd name="T21" fmla="*/ 671 h 862"/>
                <a:gd name="T22" fmla="*/ 192 w 1529"/>
                <a:gd name="T23" fmla="*/ 190 h 862"/>
                <a:gd name="T24" fmla="*/ 1241 w 1529"/>
                <a:gd name="T25" fmla="*/ 190 h 862"/>
                <a:gd name="T26" fmla="*/ 1241 w 1529"/>
                <a:gd name="T27" fmla="*/ 671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9" h="862">
                  <a:moveTo>
                    <a:pt x="1434" y="288"/>
                  </a:moveTo>
                  <a:lnTo>
                    <a:pt x="1434" y="0"/>
                  </a:lnTo>
                  <a:lnTo>
                    <a:pt x="0" y="0"/>
                  </a:lnTo>
                  <a:lnTo>
                    <a:pt x="0" y="862"/>
                  </a:lnTo>
                  <a:lnTo>
                    <a:pt x="1434" y="862"/>
                  </a:lnTo>
                  <a:lnTo>
                    <a:pt x="1434" y="671"/>
                  </a:lnTo>
                  <a:lnTo>
                    <a:pt x="1529" y="671"/>
                  </a:lnTo>
                  <a:lnTo>
                    <a:pt x="1529" y="288"/>
                  </a:lnTo>
                  <a:lnTo>
                    <a:pt x="1434" y="288"/>
                  </a:lnTo>
                  <a:close/>
                  <a:moveTo>
                    <a:pt x="1241" y="671"/>
                  </a:moveTo>
                  <a:lnTo>
                    <a:pt x="192" y="671"/>
                  </a:lnTo>
                  <a:lnTo>
                    <a:pt x="192" y="190"/>
                  </a:lnTo>
                  <a:lnTo>
                    <a:pt x="1241" y="190"/>
                  </a:lnTo>
                  <a:lnTo>
                    <a:pt x="1241" y="6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>
                <a:solidFill>
                  <a:srgbClr val="7AA01C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58788" y="458788"/>
              <a:ext cx="908050" cy="454025"/>
            </a:xfrm>
            <a:custGeom>
              <a:avLst/>
              <a:gdLst>
                <a:gd name="T0" fmla="*/ 287 w 572"/>
                <a:gd name="T1" fmla="*/ 0 h 286"/>
                <a:gd name="T2" fmla="*/ 0 w 572"/>
                <a:gd name="T3" fmla="*/ 0 h 286"/>
                <a:gd name="T4" fmla="*/ 0 w 572"/>
                <a:gd name="T5" fmla="*/ 286 h 286"/>
                <a:gd name="T6" fmla="*/ 572 w 572"/>
                <a:gd name="T7" fmla="*/ 286 h 286"/>
                <a:gd name="T8" fmla="*/ 287 w 572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" h="286">
                  <a:moveTo>
                    <a:pt x="287" y="0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572" y="286"/>
                  </a:lnTo>
                  <a:lnTo>
                    <a:pt x="2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>
                <a:solidFill>
                  <a:srgbClr val="7AA01C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739268" y="4239988"/>
            <a:ext cx="76943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25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15”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739268" y="3184339"/>
            <a:ext cx="0" cy="13988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Show me what you’ve got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74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pl-PL" dirty="0" smtClean="0"/>
              <a:t>introduction</a:t>
            </a:r>
          </a:p>
          <a:p>
            <a:r>
              <a:rPr lang="pl-PL" dirty="0"/>
              <a:t>f</a:t>
            </a:r>
            <a:r>
              <a:rPr lang="pl-PL" dirty="0" smtClean="0"/>
              <a:t>irst lines</a:t>
            </a:r>
          </a:p>
          <a:p>
            <a:r>
              <a:rPr lang="pl-PL" b="0" dirty="0" smtClean="0"/>
              <a:t>break</a:t>
            </a:r>
          </a:p>
          <a:p>
            <a:r>
              <a:rPr lang="pl-PL" dirty="0">
                <a:solidFill>
                  <a:srgbClr val="7AA01C"/>
                </a:solidFill>
              </a:rPr>
              <a:t>a</a:t>
            </a:r>
            <a:r>
              <a:rPr lang="pl-PL" dirty="0" smtClean="0">
                <a:solidFill>
                  <a:srgbClr val="7AA01C"/>
                </a:solidFill>
              </a:rPr>
              <a:t>ngular intro</a:t>
            </a:r>
          </a:p>
          <a:p>
            <a:r>
              <a:rPr lang="pl-PL" dirty="0"/>
              <a:t>a</a:t>
            </a:r>
            <a:r>
              <a:rPr lang="pl-PL" dirty="0" smtClean="0"/>
              <a:t>ngular + typescript</a:t>
            </a:r>
          </a:p>
          <a:p>
            <a:r>
              <a:rPr lang="pl-PL" b="0" dirty="0"/>
              <a:t>b</a:t>
            </a:r>
            <a:r>
              <a:rPr lang="pl-PL" b="0" dirty="0" smtClean="0"/>
              <a:t>reak</a:t>
            </a:r>
          </a:p>
          <a:p>
            <a:r>
              <a:rPr lang="pl-PL" dirty="0"/>
              <a:t>t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ransition to TypeScript</a:t>
            </a:r>
          </a:p>
        </p:txBody>
      </p:sp>
    </p:spTree>
    <p:extLst>
      <p:ext uri="{BB962C8B-B14F-4D97-AF65-F5344CB8AC3E}">
        <p14:creationId xmlns:p14="http://schemas.microsoft.com/office/powerpoint/2010/main" val="1588037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B4 starting – technology stack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-25878" y="1684115"/>
            <a:ext cx="9196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i="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https://github.com/sollersconsulting/codepot2015</a:t>
            </a:r>
            <a:endParaRPr lang="pl-PL" sz="2400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2" descr="http://vorba.ch/2012/nodejs-n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62" y="2786341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blog.elenakolevska.com/content/images/2013/Dec/grunt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912" y="271014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B4 starting – technology stack</a:t>
            </a:r>
          </a:p>
        </p:txBody>
      </p:sp>
      <p:pic>
        <p:nvPicPr>
          <p:cNvPr id="3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40" y="4544468"/>
            <a:ext cx="2480671" cy="69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vatars1.githubusercontent.com/u/3709251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28" y="1587275"/>
            <a:ext cx="2296093" cy="229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6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library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Controllers = JS constructor function, which is used to manipulates Angular Scope (which is visible on screen)</a:t>
            </a:r>
          </a:p>
          <a:p>
            <a:r>
              <a:rPr lang="pl-PL" dirty="0" smtClean="0"/>
              <a:t>Services = code to be shared across the app (singletons), used with dependency injection</a:t>
            </a:r>
          </a:p>
          <a:p>
            <a:r>
              <a:rPr lang="pl-PL" dirty="0" smtClean="0"/>
              <a:t>Directives = objects, which works on DOM elements</a:t>
            </a:r>
          </a:p>
          <a:p>
            <a:r>
              <a:rPr lang="pl-PL" dirty="0" smtClean="0"/>
              <a:t>Providers, factories = both are about creating objects, providers allows us to configure common things before running an app</a:t>
            </a:r>
          </a:p>
          <a:p>
            <a:r>
              <a:rPr lang="pl-PL" dirty="0" smtClean="0"/>
              <a:t>Others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r>
              <a:rPr lang="pl-PL" dirty="0" smtClean="0">
                <a:sym typeface="Wingdings" panose="05000000000000000000" pitchFamily="2" charset="2"/>
              </a:rPr>
              <a:t>Visit</a:t>
            </a:r>
            <a:r>
              <a:rPr lang="pl-PL" dirty="0">
                <a:sym typeface="Wingdings" panose="05000000000000000000" pitchFamily="2" charset="2"/>
              </a:rPr>
              <a:t>: </a:t>
            </a:r>
            <a:r>
              <a:rPr lang="pl-PL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pl-PL" dirty="0" smtClean="0">
                <a:sym typeface="Wingdings" panose="05000000000000000000" pitchFamily="2" charset="2"/>
                <a:hlinkClick r:id="rId3"/>
              </a:rPr>
              <a:t>docs.angularjs.org/api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590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pl-PL" dirty="0" smtClean="0"/>
              <a:t>introduction</a:t>
            </a:r>
          </a:p>
          <a:p>
            <a:r>
              <a:rPr lang="pl-PL" dirty="0"/>
              <a:t>f</a:t>
            </a:r>
            <a:r>
              <a:rPr lang="pl-PL" dirty="0" smtClean="0"/>
              <a:t>irst lines</a:t>
            </a:r>
          </a:p>
          <a:p>
            <a:r>
              <a:rPr lang="pl-PL" b="0" dirty="0" smtClean="0"/>
              <a:t>break</a:t>
            </a:r>
          </a:p>
          <a:p>
            <a:r>
              <a:rPr lang="pl-PL" dirty="0" smtClean="0"/>
              <a:t>angular intro</a:t>
            </a:r>
          </a:p>
          <a:p>
            <a:r>
              <a:rPr lang="pl-PL" dirty="0">
                <a:solidFill>
                  <a:srgbClr val="7AA01C"/>
                </a:solidFill>
              </a:rPr>
              <a:t>a</a:t>
            </a:r>
            <a:r>
              <a:rPr lang="pl-PL" dirty="0" smtClean="0">
                <a:solidFill>
                  <a:srgbClr val="7AA01C"/>
                </a:solidFill>
              </a:rPr>
              <a:t>ngular + typescript</a:t>
            </a:r>
          </a:p>
          <a:p>
            <a:r>
              <a:rPr lang="pl-PL" b="0" dirty="0"/>
              <a:t>b</a:t>
            </a:r>
            <a:r>
              <a:rPr lang="pl-PL" b="0" dirty="0" smtClean="0"/>
              <a:t>reak</a:t>
            </a:r>
          </a:p>
          <a:p>
            <a:r>
              <a:rPr lang="pl-PL" dirty="0"/>
              <a:t>t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ransition to TypeScript</a:t>
            </a:r>
          </a:p>
        </p:txBody>
      </p:sp>
    </p:spTree>
    <p:extLst>
      <p:ext uri="{BB962C8B-B14F-4D97-AF65-F5344CB8AC3E}">
        <p14:creationId xmlns:p14="http://schemas.microsoft.com/office/powerpoint/2010/main" val="1925362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Where is TS here?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68014" y="3384468"/>
            <a:ext cx="8631620" cy="2825137"/>
          </a:xfrm>
        </p:spPr>
        <p:txBody>
          <a:bodyPr/>
          <a:lstStyle/>
          <a:p>
            <a:r>
              <a:rPr lang="pl-PL" dirty="0" smtClean="0"/>
              <a:t>tsc = TypeScript compiler, hidden in grunt task</a:t>
            </a:r>
          </a:p>
          <a:p>
            <a:r>
              <a:rPr lang="pl-PL" dirty="0" smtClean="0"/>
              <a:t>tsd = TypeScript definition manager for DefinitelyTyped</a:t>
            </a:r>
          </a:p>
          <a:p>
            <a:r>
              <a:rPr lang="pl-PL" dirty="0" smtClean="0"/>
              <a:t>tslint = static analysis linter for TS (tslint.json for settings)</a:t>
            </a:r>
            <a:endParaRPr lang="pl-PL" dirty="0"/>
          </a:p>
        </p:txBody>
      </p:sp>
      <p:pic>
        <p:nvPicPr>
          <p:cNvPr id="2050" name="Picture 2" descr="http://gallery.dpcdn.pl/imgc/UGC/62739/g_-_-x-_-_-_62739x20150501205330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87" y="1233097"/>
            <a:ext cx="2551999" cy="177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027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1356" y="2118828"/>
            <a:ext cx="6882100" cy="4866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Goals of this workshop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4722250" y="1311521"/>
            <a:ext cx="388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Will TypeScript make </a:t>
            </a:r>
            <a:r>
              <a:rPr lang="pl-PL" sz="22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my life </a:t>
            </a:r>
            <a:r>
              <a:rPr lang="pl-PL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better or easier?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2251" y="2567978"/>
            <a:ext cx="38871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2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  <a:ea typeface="ＭＳ Ｐゴシック" charset="-128"/>
              </a:rPr>
              <a:t>How can convince my manager that it really will?</a:t>
            </a:r>
            <a:endParaRPr lang="pl-PL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League Spartan" panose="00000800000000000000" pitchFamily="50" charset="-1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2250" y="3824435"/>
            <a:ext cx="3887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2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  <a:ea typeface="ＭＳ Ｐゴシック" charset="-128"/>
              </a:rPr>
              <a:t>How </a:t>
            </a:r>
            <a:r>
              <a:rPr lang="pl-PL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  <a:ea typeface="ＭＳ Ｐゴシック" charset="-128"/>
              </a:rPr>
              <a:t>do I </a:t>
            </a:r>
            <a:r>
              <a:rPr lang="pl-PL" sz="22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  <a:ea typeface="ＭＳ Ｐゴシック" charset="-128"/>
              </a:rPr>
              <a:t>start using it?</a:t>
            </a:r>
            <a:endParaRPr lang="pl-PL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League Spartan" panose="00000800000000000000" pitchFamily="50" charset="-1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2250" y="4711560"/>
            <a:ext cx="388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2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  <a:ea typeface="ＭＳ Ｐゴシック" charset="-128"/>
              </a:rPr>
              <a:t>How </a:t>
            </a:r>
            <a:r>
              <a:rPr lang="pl-PL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  <a:ea typeface="ＭＳ Ｐゴシック" charset="-128"/>
              </a:rPr>
              <a:t>can I move my app to TypeScript?</a:t>
            </a:r>
            <a:endParaRPr lang="pl-PL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League Spartan" panose="000008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324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Exercise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68014" y="1733797"/>
            <a:ext cx="8631620" cy="4475809"/>
          </a:xfrm>
        </p:spPr>
        <p:txBody>
          <a:bodyPr/>
          <a:lstStyle/>
          <a:p>
            <a:r>
              <a:rPr lang="pl-PL" dirty="0" smtClean="0"/>
              <a:t>angular_directives = pseudo Client-Server app, with one server and many clients, broadcasts used there, foundation added by bower</a:t>
            </a: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angular_directives_2 = text editor app, which uses different types of scopes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9490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4973443" y="315088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l-PL" sz="25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let’s take </a:t>
            </a:r>
          </a:p>
          <a:p>
            <a:pPr algn="l"/>
            <a:r>
              <a:rPr lang="pl-PL" sz="25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a break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3443" y="4239988"/>
            <a:ext cx="76943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25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15”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973443" y="3184339"/>
            <a:ext cx="0" cy="13988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248613" y="3068397"/>
            <a:ext cx="580282" cy="580282"/>
            <a:chOff x="6951663" y="4173538"/>
            <a:chExt cx="887413" cy="887413"/>
          </a:xfrm>
          <a:solidFill>
            <a:srgbClr val="7AA01C"/>
          </a:solidFill>
        </p:grpSpPr>
        <p:sp>
          <p:nvSpPr>
            <p:cNvPr id="12" name="Freeform 65"/>
            <p:cNvSpPr>
              <a:spLocks/>
            </p:cNvSpPr>
            <p:nvPr/>
          </p:nvSpPr>
          <p:spPr bwMode="auto">
            <a:xfrm>
              <a:off x="7597776" y="4640263"/>
              <a:ext cx="77788" cy="114300"/>
            </a:xfrm>
            <a:custGeom>
              <a:avLst/>
              <a:gdLst>
                <a:gd name="T0" fmla="*/ 9 w 27"/>
                <a:gd name="T1" fmla="*/ 0 h 40"/>
                <a:gd name="T2" fmla="*/ 9 w 27"/>
                <a:gd name="T3" fmla="*/ 0 h 40"/>
                <a:gd name="T4" fmla="*/ 0 w 27"/>
                <a:gd name="T5" fmla="*/ 39 h 40"/>
                <a:gd name="T6" fmla="*/ 6 w 27"/>
                <a:gd name="T7" fmla="*/ 40 h 40"/>
                <a:gd name="T8" fmla="*/ 27 w 27"/>
                <a:gd name="T9" fmla="*/ 20 h 40"/>
                <a:gd name="T10" fmla="*/ 9 w 2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4"/>
                    <a:pt x="6" y="27"/>
                    <a:pt x="0" y="39"/>
                  </a:cubicBezTo>
                  <a:cubicBezTo>
                    <a:pt x="2" y="40"/>
                    <a:pt x="4" y="40"/>
                    <a:pt x="6" y="40"/>
                  </a:cubicBezTo>
                  <a:cubicBezTo>
                    <a:pt x="17" y="40"/>
                    <a:pt x="27" y="31"/>
                    <a:pt x="27" y="20"/>
                  </a:cubicBezTo>
                  <a:cubicBezTo>
                    <a:pt x="27" y="10"/>
                    <a:pt x="19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66"/>
            <p:cNvSpPr>
              <a:spLocks noEditPoints="1"/>
            </p:cNvSpPr>
            <p:nvPr/>
          </p:nvSpPr>
          <p:spPr bwMode="auto">
            <a:xfrm>
              <a:off x="6951663" y="4173538"/>
              <a:ext cx="887413" cy="887413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65 w 308"/>
                <a:gd name="T11" fmla="*/ 62 h 308"/>
                <a:gd name="T12" fmla="*/ 174 w 308"/>
                <a:gd name="T13" fmla="*/ 77 h 308"/>
                <a:gd name="T14" fmla="*/ 174 w 308"/>
                <a:gd name="T15" fmla="*/ 90 h 308"/>
                <a:gd name="T16" fmla="*/ 182 w 308"/>
                <a:gd name="T17" fmla="*/ 107 h 308"/>
                <a:gd name="T18" fmla="*/ 169 w 308"/>
                <a:gd name="T19" fmla="*/ 136 h 308"/>
                <a:gd name="T20" fmla="*/ 164 w 308"/>
                <a:gd name="T21" fmla="*/ 120 h 308"/>
                <a:gd name="T22" fmla="*/ 156 w 308"/>
                <a:gd name="T23" fmla="*/ 91 h 308"/>
                <a:gd name="T24" fmla="*/ 165 w 308"/>
                <a:gd name="T25" fmla="*/ 62 h 308"/>
                <a:gd name="T26" fmla="*/ 117 w 308"/>
                <a:gd name="T27" fmla="*/ 62 h 308"/>
                <a:gd name="T28" fmla="*/ 125 w 308"/>
                <a:gd name="T29" fmla="*/ 77 h 308"/>
                <a:gd name="T30" fmla="*/ 126 w 308"/>
                <a:gd name="T31" fmla="*/ 90 h 308"/>
                <a:gd name="T32" fmla="*/ 134 w 308"/>
                <a:gd name="T33" fmla="*/ 107 h 308"/>
                <a:gd name="T34" fmla="*/ 120 w 308"/>
                <a:gd name="T35" fmla="*/ 136 h 308"/>
                <a:gd name="T36" fmla="*/ 116 w 308"/>
                <a:gd name="T37" fmla="*/ 120 h 308"/>
                <a:gd name="T38" fmla="*/ 108 w 308"/>
                <a:gd name="T39" fmla="*/ 91 h 308"/>
                <a:gd name="T40" fmla="*/ 117 w 308"/>
                <a:gd name="T41" fmla="*/ 62 h 308"/>
                <a:gd name="T42" fmla="*/ 230 w 308"/>
                <a:gd name="T43" fmla="*/ 218 h 308"/>
                <a:gd name="T44" fmla="*/ 215 w 308"/>
                <a:gd name="T45" fmla="*/ 215 h 308"/>
                <a:gd name="T46" fmla="*/ 147 w 308"/>
                <a:gd name="T47" fmla="*/ 247 h 308"/>
                <a:gd name="T48" fmla="*/ 62 w 308"/>
                <a:gd name="T49" fmla="*/ 162 h 308"/>
                <a:gd name="T50" fmla="*/ 63 w 308"/>
                <a:gd name="T51" fmla="*/ 146 h 308"/>
                <a:gd name="T52" fmla="*/ 232 w 308"/>
                <a:gd name="T53" fmla="*/ 146 h 308"/>
                <a:gd name="T54" fmla="*/ 232 w 308"/>
                <a:gd name="T55" fmla="*/ 146 h 308"/>
                <a:gd name="T56" fmla="*/ 266 w 308"/>
                <a:gd name="T57" fmla="*/ 182 h 308"/>
                <a:gd name="T58" fmla="*/ 230 w 308"/>
                <a:gd name="T59" fmla="*/ 21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65" y="62"/>
                  </a:moveTo>
                  <a:cubicBezTo>
                    <a:pt x="174" y="56"/>
                    <a:pt x="183" y="71"/>
                    <a:pt x="174" y="77"/>
                  </a:cubicBezTo>
                  <a:cubicBezTo>
                    <a:pt x="169" y="79"/>
                    <a:pt x="172" y="86"/>
                    <a:pt x="174" y="90"/>
                  </a:cubicBezTo>
                  <a:cubicBezTo>
                    <a:pt x="177" y="95"/>
                    <a:pt x="181" y="101"/>
                    <a:pt x="182" y="107"/>
                  </a:cubicBezTo>
                  <a:cubicBezTo>
                    <a:pt x="185" y="119"/>
                    <a:pt x="181" y="132"/>
                    <a:pt x="169" y="136"/>
                  </a:cubicBezTo>
                  <a:cubicBezTo>
                    <a:pt x="158" y="140"/>
                    <a:pt x="153" y="123"/>
                    <a:pt x="164" y="120"/>
                  </a:cubicBezTo>
                  <a:cubicBezTo>
                    <a:pt x="172" y="117"/>
                    <a:pt x="157" y="95"/>
                    <a:pt x="156" y="91"/>
                  </a:cubicBezTo>
                  <a:cubicBezTo>
                    <a:pt x="152" y="80"/>
                    <a:pt x="154" y="68"/>
                    <a:pt x="165" y="62"/>
                  </a:cubicBezTo>
                  <a:close/>
                  <a:moveTo>
                    <a:pt x="117" y="62"/>
                  </a:moveTo>
                  <a:cubicBezTo>
                    <a:pt x="126" y="56"/>
                    <a:pt x="135" y="71"/>
                    <a:pt x="125" y="77"/>
                  </a:cubicBezTo>
                  <a:cubicBezTo>
                    <a:pt x="121" y="79"/>
                    <a:pt x="124" y="86"/>
                    <a:pt x="126" y="90"/>
                  </a:cubicBezTo>
                  <a:cubicBezTo>
                    <a:pt x="129" y="95"/>
                    <a:pt x="133" y="101"/>
                    <a:pt x="134" y="107"/>
                  </a:cubicBezTo>
                  <a:cubicBezTo>
                    <a:pt x="137" y="119"/>
                    <a:pt x="133" y="132"/>
                    <a:pt x="120" y="136"/>
                  </a:cubicBezTo>
                  <a:cubicBezTo>
                    <a:pt x="110" y="140"/>
                    <a:pt x="105" y="123"/>
                    <a:pt x="116" y="120"/>
                  </a:cubicBezTo>
                  <a:cubicBezTo>
                    <a:pt x="124" y="117"/>
                    <a:pt x="109" y="95"/>
                    <a:pt x="108" y="91"/>
                  </a:cubicBezTo>
                  <a:cubicBezTo>
                    <a:pt x="104" y="80"/>
                    <a:pt x="106" y="68"/>
                    <a:pt x="117" y="62"/>
                  </a:cubicBezTo>
                  <a:close/>
                  <a:moveTo>
                    <a:pt x="230" y="218"/>
                  </a:moveTo>
                  <a:cubicBezTo>
                    <a:pt x="225" y="218"/>
                    <a:pt x="219" y="217"/>
                    <a:pt x="215" y="215"/>
                  </a:cubicBezTo>
                  <a:cubicBezTo>
                    <a:pt x="199" y="235"/>
                    <a:pt x="175" y="247"/>
                    <a:pt x="147" y="247"/>
                  </a:cubicBezTo>
                  <a:cubicBezTo>
                    <a:pt x="100" y="247"/>
                    <a:pt x="62" y="209"/>
                    <a:pt x="62" y="162"/>
                  </a:cubicBezTo>
                  <a:cubicBezTo>
                    <a:pt x="62" y="156"/>
                    <a:pt x="62" y="151"/>
                    <a:pt x="6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51" y="147"/>
                    <a:pt x="266" y="162"/>
                    <a:pt x="266" y="182"/>
                  </a:cubicBezTo>
                  <a:cubicBezTo>
                    <a:pt x="266" y="202"/>
                    <a:pt x="250" y="218"/>
                    <a:pt x="230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93692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Show me what you’ve got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71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pl-PL" dirty="0" smtClean="0"/>
              <a:t>introduction</a:t>
            </a:r>
          </a:p>
          <a:p>
            <a:r>
              <a:rPr lang="pl-PL" dirty="0"/>
              <a:t>f</a:t>
            </a:r>
            <a:r>
              <a:rPr lang="pl-PL" dirty="0" smtClean="0"/>
              <a:t>irst lines</a:t>
            </a:r>
          </a:p>
          <a:p>
            <a:r>
              <a:rPr lang="pl-PL" b="0" dirty="0" smtClean="0"/>
              <a:t>break</a:t>
            </a:r>
          </a:p>
          <a:p>
            <a:r>
              <a:rPr lang="pl-PL" dirty="0"/>
              <a:t>a</a:t>
            </a:r>
            <a:r>
              <a:rPr lang="pl-PL" dirty="0" smtClean="0"/>
              <a:t>ngular intro</a:t>
            </a:r>
          </a:p>
          <a:p>
            <a:r>
              <a:rPr lang="pl-PL" dirty="0"/>
              <a:t>a</a:t>
            </a:r>
            <a:r>
              <a:rPr lang="pl-PL" dirty="0" smtClean="0"/>
              <a:t>ngular + typescript</a:t>
            </a:r>
          </a:p>
          <a:p>
            <a:r>
              <a:rPr lang="pl-PL" b="0" dirty="0"/>
              <a:t>b</a:t>
            </a:r>
            <a:r>
              <a:rPr lang="pl-PL" b="0" dirty="0" smtClean="0"/>
              <a:t>reak</a:t>
            </a:r>
          </a:p>
          <a:p>
            <a:r>
              <a:rPr lang="pl-PL" dirty="0">
                <a:solidFill>
                  <a:srgbClr val="7AA01C"/>
                </a:solidFill>
              </a:rPr>
              <a:t>t</a:t>
            </a:r>
            <a:r>
              <a:rPr lang="pl-PL" dirty="0" smtClean="0">
                <a:solidFill>
                  <a:srgbClr val="7AA01C"/>
                </a:solidFill>
              </a:rPr>
              <a:t>ransition to TypeScript</a:t>
            </a:r>
          </a:p>
        </p:txBody>
      </p:sp>
    </p:spTree>
    <p:extLst>
      <p:ext uri="{BB962C8B-B14F-4D97-AF65-F5344CB8AC3E}">
        <p14:creationId xmlns:p14="http://schemas.microsoft.com/office/powerpoint/2010/main" val="2309900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External libraries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751002" y="2538375"/>
            <a:ext cx="7329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1 TS compile error </a:t>
            </a:r>
            <a:endParaRPr lang="pl-PL" sz="3200" i="0" dirty="0" smtClean="0">
              <a:solidFill>
                <a:schemeClr val="tx1">
                  <a:lumMod val="75000"/>
                  <a:lumOff val="25000"/>
                </a:schemeClr>
              </a:solidFill>
              <a:latin typeface="League Spartan" panose="00000800000000000000" pitchFamily="50" charset="-18"/>
            </a:endParaRPr>
          </a:p>
          <a:p>
            <a:r>
              <a:rPr lang="pl-PL" sz="48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=</a:t>
            </a:r>
            <a:r>
              <a:rPr lang="pl-PL" sz="32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 </a:t>
            </a:r>
            <a:endParaRPr lang="pl-PL" sz="3200" i="0" dirty="0" smtClean="0">
              <a:solidFill>
                <a:schemeClr val="tx1">
                  <a:lumMod val="75000"/>
                  <a:lumOff val="25000"/>
                </a:schemeClr>
              </a:solidFill>
              <a:latin typeface="League Spartan" panose="00000800000000000000" pitchFamily="50" charset="-18"/>
            </a:endParaRPr>
          </a:p>
          <a:p>
            <a:r>
              <a:rPr lang="en-US" sz="32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1 </a:t>
            </a:r>
            <a:r>
              <a:rPr lang="en-US" sz="32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potential JS </a:t>
            </a:r>
            <a:r>
              <a:rPr lang="en-US" sz="32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error</a:t>
            </a:r>
            <a:r>
              <a:rPr lang="pl-PL" sz="32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 </a:t>
            </a:r>
            <a:r>
              <a:rPr lang="en-US" sz="32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during </a:t>
            </a:r>
            <a:r>
              <a:rPr lang="en-US" sz="32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execution</a:t>
            </a:r>
            <a:endParaRPr lang="pl-PL" sz="3200" i="0" dirty="0" smtClean="0">
              <a:solidFill>
                <a:schemeClr val="tx1">
                  <a:lumMod val="75000"/>
                  <a:lumOff val="25000"/>
                </a:schemeClr>
              </a:solidFill>
              <a:latin typeface="League Spartan" panose="000008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862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TypeScript out-of-the-box help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81764" y="1503405"/>
            <a:ext cx="8631620" cy="215418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x = 1; // number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var y = x*x; // number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var z = "number" + x; // string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z = 7; // 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91660" y="4071151"/>
            <a:ext cx="8631620" cy="21541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i="0" dirty="0">
                <a:latin typeface="Courier New" panose="02070309020205020404" pitchFamily="49" charset="0"/>
                <a:cs typeface="Courier New" panose="02070309020205020404" pitchFamily="49" charset="0"/>
              </a:rPr>
              <a:t>var x; // type any!!!</a:t>
            </a:r>
          </a:p>
          <a:p>
            <a:pPr marL="0" indent="0">
              <a:buNone/>
            </a:pPr>
            <a:r>
              <a:rPr lang="pl-PL" i="0" dirty="0"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pPr marL="0" indent="0">
              <a:buNone/>
            </a:pPr>
            <a:r>
              <a:rPr lang="pl-PL" i="0" dirty="0">
                <a:latin typeface="Courier New" panose="02070309020205020404" pitchFamily="49" charset="0"/>
                <a:cs typeface="Courier New" panose="02070309020205020404" pitchFamily="49" charset="0"/>
              </a:rPr>
              <a:t>x = "test"; </a:t>
            </a:r>
          </a:p>
        </p:txBody>
      </p:sp>
    </p:spTree>
    <p:extLst>
      <p:ext uri="{BB962C8B-B14F-4D97-AF65-F5344CB8AC3E}">
        <p14:creationId xmlns:p14="http://schemas.microsoft.com/office/powerpoint/2010/main" val="2223160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Transition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657923" y="3110523"/>
            <a:ext cx="2167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rename files to .ts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12497" y="3264411"/>
            <a:ext cx="3206060" cy="523220"/>
            <a:chOff x="3012497" y="3264411"/>
            <a:chExt cx="320606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3830336" y="3264411"/>
              <a:ext cx="2388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add types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012497" y="3324222"/>
              <a:ext cx="756614" cy="366829"/>
            </a:xfrm>
            <a:prstGeom prst="rightArrow">
              <a:avLst>
                <a:gd name="adj1" fmla="val 50000"/>
                <a:gd name="adj2" fmla="val 7830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93921" y="2332981"/>
            <a:ext cx="3684789" cy="2717996"/>
            <a:chOff x="4693921" y="2332981"/>
            <a:chExt cx="3684789" cy="2717996"/>
          </a:xfrm>
        </p:grpSpPr>
        <p:sp>
          <p:nvSpPr>
            <p:cNvPr id="6" name="TextBox 5"/>
            <p:cNvSpPr txBox="1"/>
            <p:nvPr/>
          </p:nvSpPr>
          <p:spPr>
            <a:xfrm>
              <a:off x="6256260" y="3264411"/>
              <a:ext cx="212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fix errors</a:t>
              </a:r>
            </a:p>
          </p:txBody>
        </p:sp>
        <p:sp>
          <p:nvSpPr>
            <p:cNvPr id="10" name="Circular Arrow 9"/>
            <p:cNvSpPr/>
            <p:nvPr/>
          </p:nvSpPr>
          <p:spPr>
            <a:xfrm>
              <a:off x="4693921" y="2332981"/>
              <a:ext cx="2507450" cy="2717996"/>
            </a:xfrm>
            <a:prstGeom prst="circularArrow">
              <a:avLst>
                <a:gd name="adj1" fmla="val 3510"/>
                <a:gd name="adj2" fmla="val 435572"/>
                <a:gd name="adj3" fmla="val 19388917"/>
                <a:gd name="adj4" fmla="val 12575511"/>
                <a:gd name="adj5" fmla="val 4095"/>
              </a:avLst>
            </a:prstGeom>
            <a:solidFill>
              <a:srgbClr val="2B69AD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1" name="Circular Arrow 10"/>
          <p:cNvSpPr/>
          <p:nvPr/>
        </p:nvSpPr>
        <p:spPr>
          <a:xfrm rot="10800000">
            <a:off x="4705529" y="2006403"/>
            <a:ext cx="2507450" cy="2717996"/>
          </a:xfrm>
          <a:prstGeom prst="circularArrow">
            <a:avLst>
              <a:gd name="adj1" fmla="val 3510"/>
              <a:gd name="adj2" fmla="val 435572"/>
              <a:gd name="adj3" fmla="val 19388917"/>
              <a:gd name="adj4" fmla="val 12575511"/>
              <a:gd name="adj5" fmla="val 4095"/>
            </a:avLst>
          </a:prstGeom>
          <a:solidFill>
            <a:srgbClr val="7AA01C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0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341386" y="2244914"/>
            <a:ext cx="507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32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Let your IDE help you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0347" y="3116251"/>
            <a:ext cx="7341538" cy="2092881"/>
            <a:chOff x="356839" y="4500999"/>
            <a:chExt cx="7341538" cy="2092881"/>
          </a:xfrm>
        </p:grpSpPr>
        <p:sp>
          <p:nvSpPr>
            <p:cNvPr id="6" name="TextBox 5"/>
            <p:cNvSpPr txBox="1"/>
            <p:nvPr/>
          </p:nvSpPr>
          <p:spPr>
            <a:xfrm>
              <a:off x="356839" y="4529962"/>
              <a:ext cx="382486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WebStorm/IntelliJ</a:t>
              </a:r>
            </a:p>
            <a:p>
              <a:pPr algn="l"/>
              <a:r>
                <a:rPr lang="pl-PL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Visual Studio</a:t>
              </a:r>
            </a:p>
            <a:p>
              <a:pPr algn="l"/>
              <a:r>
                <a:rPr lang="pl-PL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SublimeText</a:t>
              </a:r>
            </a:p>
            <a:p>
              <a:pPr algn="l"/>
              <a:r>
                <a:rPr lang="pl-PL" sz="24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Atom.io</a:t>
              </a:r>
              <a:endParaRPr lang="pl-PL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99661" y="4500999"/>
              <a:ext cx="4398716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2500" i="0" dirty="0" smtClean="0">
                  <a:solidFill>
                    <a:srgbClr val="2B69AD"/>
                  </a:solidFill>
                  <a:latin typeface="League Spartan" panose="00000800000000000000" pitchFamily="50" charset="-18"/>
                </a:rPr>
                <a:t>tslint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5367"/>
            <a:ext cx="116983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External libraries</a:t>
            </a:r>
            <a:endParaRPr lang="pl-PL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1002" y="2538375"/>
            <a:ext cx="4482789" cy="1631216"/>
            <a:chOff x="846797" y="1850399"/>
            <a:chExt cx="4482789" cy="1631216"/>
          </a:xfrm>
        </p:grpSpPr>
        <p:sp>
          <p:nvSpPr>
            <p:cNvPr id="9" name="TextBox 8"/>
            <p:cNvSpPr txBox="1"/>
            <p:nvPr/>
          </p:nvSpPr>
          <p:spPr>
            <a:xfrm>
              <a:off x="846797" y="1850399"/>
              <a:ext cx="448278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50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What about, </a:t>
              </a:r>
            </a:p>
            <a:p>
              <a:pPr algn="l"/>
              <a:r>
                <a:rPr lang="pl-PL" sz="50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say</a:t>
              </a:r>
            </a:p>
          </p:txBody>
        </p:sp>
        <p:pic>
          <p:nvPicPr>
            <p:cNvPr id="6148" name="Picture 4" descr="524px-JQuery_logo.svg.png (524×128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564" y="2789737"/>
              <a:ext cx="2429121" cy="593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547207" y="2605816"/>
              <a:ext cx="6393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50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2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extBox 3"/>
          <p:cNvSpPr txBox="1"/>
          <p:nvPr/>
        </p:nvSpPr>
        <p:spPr>
          <a:xfrm>
            <a:off x="3005183" y="3625189"/>
            <a:ext cx="43535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Choose from </a:t>
            </a:r>
            <a:r>
              <a:rPr lang="pl-PL" sz="2400" i="0" dirty="0" smtClean="0">
                <a:solidFill>
                  <a:srgbClr val="7AA01C"/>
                </a:solidFill>
                <a:latin typeface="League Spartan" panose="00000800000000000000" pitchFamily="50" charset="-18"/>
              </a:rPr>
              <a:t>1163</a:t>
            </a:r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 type definitions for existing libraries on </a:t>
            </a:r>
            <a:r>
              <a:rPr lang="pl-PL" sz="2400" i="0" dirty="0" smtClean="0">
                <a:solidFill>
                  <a:srgbClr val="2B69AD"/>
                </a:solidFill>
                <a:latin typeface="League Spartan" panose="00000800000000000000" pitchFamily="50" charset="-18"/>
              </a:rPr>
              <a:t>definitelytyped.org</a:t>
            </a:r>
          </a:p>
          <a:p>
            <a:pPr algn="l">
              <a:lnSpc>
                <a:spcPct val="130000"/>
              </a:lnSpc>
            </a:pPr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or contribute yourself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083" y="2629102"/>
            <a:ext cx="500661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l-PL" sz="16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&lt;reference path="jquery/jquery.d.ts" /&gt;</a:t>
            </a:r>
            <a:endParaRPr lang="pl-PL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420" y="1694430"/>
            <a:ext cx="375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What if I t</a:t>
            </a:r>
            <a:r>
              <a:rPr lang="pl-PL" sz="2400" i="0" dirty="0" smtClean="0">
                <a:solidFill>
                  <a:srgbClr val="DD1B16"/>
                </a:solidFill>
                <a:latin typeface="League Spartan" panose="00000800000000000000" pitchFamily="50" charset="-18"/>
              </a:rPr>
              <a:t>o</a:t>
            </a:r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ld y</a:t>
            </a:r>
            <a:r>
              <a:rPr lang="pl-PL" sz="2400" i="0" dirty="0" smtClean="0">
                <a:solidFill>
                  <a:srgbClr val="2B69AD"/>
                </a:solidFill>
                <a:latin typeface="League Spartan" panose="00000800000000000000" pitchFamily="50" charset="-18"/>
              </a:rPr>
              <a:t>o</a:t>
            </a:r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083" y="2094540"/>
            <a:ext cx="638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you can define types in separate files?</a:t>
            </a:r>
          </a:p>
        </p:txBody>
      </p:sp>
      <p:pic>
        <p:nvPicPr>
          <p:cNvPr id="22530" name="Picture 2" descr="morpheus_stencil_by_d_pepper.jpg (761×1047)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36" y="3419326"/>
            <a:ext cx="2499360" cy="343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TypeScript?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3057681" y="4012514"/>
            <a:ext cx="305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static types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176" y="4012516"/>
            <a:ext cx="305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n</a:t>
            </a:r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ice features</a:t>
            </a: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4073426" y="2618943"/>
            <a:ext cx="1130245" cy="1055085"/>
          </a:xfrm>
          <a:custGeom>
            <a:avLst/>
            <a:gdLst>
              <a:gd name="T0" fmla="*/ 381 w 402"/>
              <a:gd name="T1" fmla="*/ 10 h 404"/>
              <a:gd name="T2" fmla="*/ 365 w 402"/>
              <a:gd name="T3" fmla="*/ 3 h 404"/>
              <a:gd name="T4" fmla="*/ 358 w 402"/>
              <a:gd name="T5" fmla="*/ 18 h 404"/>
              <a:gd name="T6" fmla="*/ 312 w 402"/>
              <a:gd name="T7" fmla="*/ 133 h 404"/>
              <a:gd name="T8" fmla="*/ 301 w 402"/>
              <a:gd name="T9" fmla="*/ 116 h 404"/>
              <a:gd name="T10" fmla="*/ 282 w 402"/>
              <a:gd name="T11" fmla="*/ 106 h 404"/>
              <a:gd name="T12" fmla="*/ 219 w 402"/>
              <a:gd name="T13" fmla="*/ 107 h 404"/>
              <a:gd name="T14" fmla="*/ 197 w 402"/>
              <a:gd name="T15" fmla="*/ 113 h 404"/>
              <a:gd name="T16" fmla="*/ 11 w 402"/>
              <a:gd name="T17" fmla="*/ 245 h 404"/>
              <a:gd name="T18" fmla="*/ 6 w 402"/>
              <a:gd name="T19" fmla="*/ 273 h 404"/>
              <a:gd name="T20" fmla="*/ 91 w 402"/>
              <a:gd name="T21" fmla="*/ 395 h 404"/>
              <a:gd name="T22" fmla="*/ 116 w 402"/>
              <a:gd name="T23" fmla="*/ 397 h 404"/>
              <a:gd name="T24" fmla="*/ 302 w 402"/>
              <a:gd name="T25" fmla="*/ 265 h 404"/>
              <a:gd name="T26" fmla="*/ 316 w 402"/>
              <a:gd name="T27" fmla="*/ 247 h 404"/>
              <a:gd name="T28" fmla="*/ 336 w 402"/>
              <a:gd name="T29" fmla="*/ 184 h 404"/>
              <a:gd name="T30" fmla="*/ 333 w 402"/>
              <a:gd name="T31" fmla="*/ 163 h 404"/>
              <a:gd name="T32" fmla="*/ 326 w 402"/>
              <a:gd name="T33" fmla="*/ 153 h 404"/>
              <a:gd name="T34" fmla="*/ 381 w 402"/>
              <a:gd name="T35" fmla="*/ 10 h 404"/>
              <a:gd name="T36" fmla="*/ 294 w 402"/>
              <a:gd name="T37" fmla="*/ 197 h 404"/>
              <a:gd name="T38" fmla="*/ 250 w 402"/>
              <a:gd name="T39" fmla="*/ 189 h 404"/>
              <a:gd name="T40" fmla="*/ 258 w 402"/>
              <a:gd name="T41" fmla="*/ 144 h 404"/>
              <a:gd name="T42" fmla="*/ 295 w 402"/>
              <a:gd name="T43" fmla="*/ 145 h 404"/>
              <a:gd name="T44" fmla="*/ 285 w 402"/>
              <a:gd name="T45" fmla="*/ 150 h 404"/>
              <a:gd name="T46" fmla="*/ 279 w 402"/>
              <a:gd name="T47" fmla="*/ 166 h 404"/>
              <a:gd name="T48" fmla="*/ 290 w 402"/>
              <a:gd name="T49" fmla="*/ 173 h 404"/>
              <a:gd name="T50" fmla="*/ 295 w 402"/>
              <a:gd name="T51" fmla="*/ 172 h 404"/>
              <a:gd name="T52" fmla="*/ 307 w 402"/>
              <a:gd name="T53" fmla="*/ 165 h 404"/>
              <a:gd name="T54" fmla="*/ 294 w 402"/>
              <a:gd name="T55" fmla="*/ 19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2" h="404">
                <a:moveTo>
                  <a:pt x="381" y="10"/>
                </a:moveTo>
                <a:cubicBezTo>
                  <a:pt x="378" y="4"/>
                  <a:pt x="372" y="0"/>
                  <a:pt x="365" y="3"/>
                </a:cubicBezTo>
                <a:cubicBezTo>
                  <a:pt x="359" y="5"/>
                  <a:pt x="356" y="12"/>
                  <a:pt x="358" y="18"/>
                </a:cubicBezTo>
                <a:cubicBezTo>
                  <a:pt x="376" y="71"/>
                  <a:pt x="340" y="111"/>
                  <a:pt x="312" y="133"/>
                </a:cubicBezTo>
                <a:cubicBezTo>
                  <a:pt x="301" y="116"/>
                  <a:pt x="301" y="116"/>
                  <a:pt x="301" y="116"/>
                </a:cubicBezTo>
                <a:cubicBezTo>
                  <a:pt x="297" y="111"/>
                  <a:pt x="289" y="106"/>
                  <a:pt x="282" y="106"/>
                </a:cubicBezTo>
                <a:cubicBezTo>
                  <a:pt x="219" y="107"/>
                  <a:pt x="219" y="107"/>
                  <a:pt x="219" y="107"/>
                </a:cubicBezTo>
                <a:cubicBezTo>
                  <a:pt x="212" y="106"/>
                  <a:pt x="203" y="109"/>
                  <a:pt x="197" y="113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2" y="251"/>
                  <a:pt x="0" y="264"/>
                  <a:pt x="6" y="273"/>
                </a:cubicBezTo>
                <a:cubicBezTo>
                  <a:pt x="91" y="395"/>
                  <a:pt x="91" y="395"/>
                  <a:pt x="91" y="395"/>
                </a:cubicBezTo>
                <a:cubicBezTo>
                  <a:pt x="97" y="404"/>
                  <a:pt x="107" y="403"/>
                  <a:pt x="116" y="397"/>
                </a:cubicBezTo>
                <a:cubicBezTo>
                  <a:pt x="302" y="265"/>
                  <a:pt x="302" y="265"/>
                  <a:pt x="302" y="265"/>
                </a:cubicBezTo>
                <a:cubicBezTo>
                  <a:pt x="308" y="261"/>
                  <a:pt x="314" y="253"/>
                  <a:pt x="316" y="247"/>
                </a:cubicBezTo>
                <a:cubicBezTo>
                  <a:pt x="336" y="184"/>
                  <a:pt x="336" y="184"/>
                  <a:pt x="336" y="184"/>
                </a:cubicBezTo>
                <a:cubicBezTo>
                  <a:pt x="338" y="178"/>
                  <a:pt x="337" y="168"/>
                  <a:pt x="333" y="163"/>
                </a:cubicBezTo>
                <a:cubicBezTo>
                  <a:pt x="326" y="153"/>
                  <a:pt x="326" y="153"/>
                  <a:pt x="326" y="153"/>
                </a:cubicBezTo>
                <a:cubicBezTo>
                  <a:pt x="363" y="124"/>
                  <a:pt x="402" y="73"/>
                  <a:pt x="381" y="10"/>
                </a:cubicBezTo>
                <a:close/>
                <a:moveTo>
                  <a:pt x="294" y="197"/>
                </a:moveTo>
                <a:cubicBezTo>
                  <a:pt x="280" y="207"/>
                  <a:pt x="260" y="204"/>
                  <a:pt x="250" y="189"/>
                </a:cubicBezTo>
                <a:cubicBezTo>
                  <a:pt x="240" y="175"/>
                  <a:pt x="243" y="155"/>
                  <a:pt x="258" y="144"/>
                </a:cubicBezTo>
                <a:cubicBezTo>
                  <a:pt x="269" y="136"/>
                  <a:pt x="284" y="137"/>
                  <a:pt x="295" y="145"/>
                </a:cubicBezTo>
                <a:cubicBezTo>
                  <a:pt x="289" y="148"/>
                  <a:pt x="285" y="150"/>
                  <a:pt x="285" y="150"/>
                </a:cubicBezTo>
                <a:cubicBezTo>
                  <a:pt x="279" y="153"/>
                  <a:pt x="276" y="160"/>
                  <a:pt x="279" y="166"/>
                </a:cubicBezTo>
                <a:cubicBezTo>
                  <a:pt x="281" y="171"/>
                  <a:pt x="285" y="173"/>
                  <a:pt x="290" y="173"/>
                </a:cubicBezTo>
                <a:cubicBezTo>
                  <a:pt x="292" y="173"/>
                  <a:pt x="293" y="173"/>
                  <a:pt x="295" y="172"/>
                </a:cubicBezTo>
                <a:cubicBezTo>
                  <a:pt x="299" y="170"/>
                  <a:pt x="303" y="168"/>
                  <a:pt x="307" y="165"/>
                </a:cubicBezTo>
                <a:cubicBezTo>
                  <a:pt x="309" y="177"/>
                  <a:pt x="304" y="190"/>
                  <a:pt x="294" y="197"/>
                </a:cubicBezTo>
                <a:close/>
              </a:path>
            </a:pathLst>
          </a:custGeom>
          <a:solidFill>
            <a:srgbClr val="7AA0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48576" y="2516006"/>
            <a:ext cx="1382751" cy="1375770"/>
            <a:chOff x="7169151" y="-250825"/>
            <a:chExt cx="2514599" cy="2501900"/>
          </a:xfrm>
          <a:solidFill>
            <a:srgbClr val="7AA01C"/>
          </a:solidFill>
        </p:grpSpPr>
        <p:sp>
          <p:nvSpPr>
            <p:cNvPr id="15" name="Freeform 21"/>
            <p:cNvSpPr>
              <a:spLocks noEditPoints="1"/>
            </p:cNvSpPr>
            <p:nvPr/>
          </p:nvSpPr>
          <p:spPr bwMode="auto">
            <a:xfrm>
              <a:off x="7169151" y="-15875"/>
              <a:ext cx="2292350" cy="2266950"/>
            </a:xfrm>
            <a:custGeom>
              <a:avLst/>
              <a:gdLst>
                <a:gd name="T0" fmla="*/ 432 w 608"/>
                <a:gd name="T1" fmla="*/ 15 h 602"/>
                <a:gd name="T2" fmla="*/ 395 w 608"/>
                <a:gd name="T3" fmla="*/ 0 h 602"/>
                <a:gd name="T4" fmla="*/ 359 w 608"/>
                <a:gd name="T5" fmla="*/ 15 h 602"/>
                <a:gd name="T6" fmla="*/ 329 w 608"/>
                <a:gd name="T7" fmla="*/ 45 h 602"/>
                <a:gd name="T8" fmla="*/ 314 w 608"/>
                <a:gd name="T9" fmla="*/ 81 h 602"/>
                <a:gd name="T10" fmla="*/ 322 w 608"/>
                <a:gd name="T11" fmla="*/ 109 h 602"/>
                <a:gd name="T12" fmla="*/ 40 w 608"/>
                <a:gd name="T13" fmla="*/ 222 h 602"/>
                <a:gd name="T14" fmla="*/ 4 w 608"/>
                <a:gd name="T15" fmla="*/ 267 h 602"/>
                <a:gd name="T16" fmla="*/ 21 w 608"/>
                <a:gd name="T17" fmla="*/ 323 h 602"/>
                <a:gd name="T18" fmla="*/ 285 w 608"/>
                <a:gd name="T19" fmla="*/ 584 h 602"/>
                <a:gd name="T20" fmla="*/ 328 w 608"/>
                <a:gd name="T21" fmla="*/ 602 h 602"/>
                <a:gd name="T22" fmla="*/ 329 w 608"/>
                <a:gd name="T23" fmla="*/ 602 h 602"/>
                <a:gd name="T24" fmla="*/ 342 w 608"/>
                <a:gd name="T25" fmla="*/ 601 h 602"/>
                <a:gd name="T26" fmla="*/ 387 w 608"/>
                <a:gd name="T27" fmla="*/ 563 h 602"/>
                <a:gd name="T28" fmla="*/ 498 w 608"/>
                <a:gd name="T29" fmla="*/ 285 h 602"/>
                <a:gd name="T30" fmla="*/ 526 w 608"/>
                <a:gd name="T31" fmla="*/ 294 h 602"/>
                <a:gd name="T32" fmla="*/ 563 w 608"/>
                <a:gd name="T33" fmla="*/ 278 h 602"/>
                <a:gd name="T34" fmla="*/ 592 w 608"/>
                <a:gd name="T35" fmla="*/ 249 h 602"/>
                <a:gd name="T36" fmla="*/ 608 w 608"/>
                <a:gd name="T37" fmla="*/ 212 h 602"/>
                <a:gd name="T38" fmla="*/ 592 w 608"/>
                <a:gd name="T39" fmla="*/ 176 h 602"/>
                <a:gd name="T40" fmla="*/ 432 w 608"/>
                <a:gd name="T41" fmla="*/ 15 h 602"/>
                <a:gd name="T42" fmla="*/ 349 w 608"/>
                <a:gd name="T43" fmla="*/ 547 h 602"/>
                <a:gd name="T44" fmla="*/ 334 w 608"/>
                <a:gd name="T45" fmla="*/ 560 h 602"/>
                <a:gd name="T46" fmla="*/ 329 w 608"/>
                <a:gd name="T47" fmla="*/ 561 h 602"/>
                <a:gd name="T48" fmla="*/ 315 w 608"/>
                <a:gd name="T49" fmla="*/ 554 h 602"/>
                <a:gd name="T50" fmla="*/ 51 w 608"/>
                <a:gd name="T51" fmla="*/ 293 h 602"/>
                <a:gd name="T52" fmla="*/ 45 w 608"/>
                <a:gd name="T53" fmla="*/ 275 h 602"/>
                <a:gd name="T54" fmla="*/ 57 w 608"/>
                <a:gd name="T55" fmla="*/ 260 h 602"/>
                <a:gd name="T56" fmla="*/ 186 w 608"/>
                <a:gd name="T57" fmla="*/ 208 h 602"/>
                <a:gd name="T58" fmla="*/ 447 w 608"/>
                <a:gd name="T59" fmla="*/ 302 h 602"/>
                <a:gd name="T60" fmla="*/ 349 w 608"/>
                <a:gd name="T61" fmla="*/ 547 h 602"/>
                <a:gd name="T62" fmla="*/ 563 w 608"/>
                <a:gd name="T63" fmla="*/ 220 h 602"/>
                <a:gd name="T64" fmla="*/ 534 w 608"/>
                <a:gd name="T65" fmla="*/ 249 h 602"/>
                <a:gd name="T66" fmla="*/ 519 w 608"/>
                <a:gd name="T67" fmla="*/ 249 h 602"/>
                <a:gd name="T68" fmla="*/ 482 w 608"/>
                <a:gd name="T69" fmla="*/ 212 h 602"/>
                <a:gd name="T70" fmla="*/ 453 w 608"/>
                <a:gd name="T71" fmla="*/ 287 h 602"/>
                <a:gd name="T72" fmla="*/ 455 w 608"/>
                <a:gd name="T73" fmla="*/ 281 h 602"/>
                <a:gd name="T74" fmla="*/ 272 w 608"/>
                <a:gd name="T75" fmla="*/ 203 h 602"/>
                <a:gd name="T76" fmla="*/ 218 w 608"/>
                <a:gd name="T77" fmla="*/ 195 h 602"/>
                <a:gd name="T78" fmla="*/ 394 w 608"/>
                <a:gd name="T79" fmla="*/ 124 h 602"/>
                <a:gd name="T80" fmla="*/ 359 w 608"/>
                <a:gd name="T81" fmla="*/ 89 h 602"/>
                <a:gd name="T82" fmla="*/ 359 w 608"/>
                <a:gd name="T83" fmla="*/ 74 h 602"/>
                <a:gd name="T84" fmla="*/ 388 w 608"/>
                <a:gd name="T85" fmla="*/ 45 h 602"/>
                <a:gd name="T86" fmla="*/ 403 w 608"/>
                <a:gd name="T87" fmla="*/ 45 h 602"/>
                <a:gd name="T88" fmla="*/ 563 w 608"/>
                <a:gd name="T89" fmla="*/ 205 h 602"/>
                <a:gd name="T90" fmla="*/ 563 w 608"/>
                <a:gd name="T91" fmla="*/ 22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8" h="602">
                  <a:moveTo>
                    <a:pt x="432" y="15"/>
                  </a:moveTo>
                  <a:cubicBezTo>
                    <a:pt x="422" y="6"/>
                    <a:pt x="409" y="0"/>
                    <a:pt x="395" y="0"/>
                  </a:cubicBezTo>
                  <a:cubicBezTo>
                    <a:pt x="382" y="0"/>
                    <a:pt x="369" y="6"/>
                    <a:pt x="359" y="15"/>
                  </a:cubicBezTo>
                  <a:cubicBezTo>
                    <a:pt x="329" y="45"/>
                    <a:pt x="329" y="45"/>
                    <a:pt x="329" y="45"/>
                  </a:cubicBezTo>
                  <a:cubicBezTo>
                    <a:pt x="320" y="55"/>
                    <a:pt x="314" y="68"/>
                    <a:pt x="314" y="81"/>
                  </a:cubicBezTo>
                  <a:cubicBezTo>
                    <a:pt x="314" y="91"/>
                    <a:pt x="317" y="101"/>
                    <a:pt x="322" y="109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21" y="230"/>
                    <a:pt x="8" y="247"/>
                    <a:pt x="4" y="267"/>
                  </a:cubicBezTo>
                  <a:cubicBezTo>
                    <a:pt x="0" y="287"/>
                    <a:pt x="7" y="308"/>
                    <a:pt x="21" y="323"/>
                  </a:cubicBezTo>
                  <a:cubicBezTo>
                    <a:pt x="285" y="584"/>
                    <a:pt x="285" y="584"/>
                    <a:pt x="285" y="584"/>
                  </a:cubicBezTo>
                  <a:cubicBezTo>
                    <a:pt x="297" y="595"/>
                    <a:pt x="312" y="602"/>
                    <a:pt x="328" y="602"/>
                  </a:cubicBezTo>
                  <a:cubicBezTo>
                    <a:pt x="328" y="602"/>
                    <a:pt x="329" y="602"/>
                    <a:pt x="329" y="602"/>
                  </a:cubicBezTo>
                  <a:cubicBezTo>
                    <a:pt x="334" y="602"/>
                    <a:pt x="338" y="602"/>
                    <a:pt x="342" y="601"/>
                  </a:cubicBezTo>
                  <a:cubicBezTo>
                    <a:pt x="363" y="596"/>
                    <a:pt x="380" y="582"/>
                    <a:pt x="387" y="563"/>
                  </a:cubicBezTo>
                  <a:cubicBezTo>
                    <a:pt x="498" y="285"/>
                    <a:pt x="498" y="285"/>
                    <a:pt x="498" y="285"/>
                  </a:cubicBezTo>
                  <a:cubicBezTo>
                    <a:pt x="506" y="291"/>
                    <a:pt x="516" y="294"/>
                    <a:pt x="526" y="294"/>
                  </a:cubicBezTo>
                  <a:cubicBezTo>
                    <a:pt x="540" y="294"/>
                    <a:pt x="553" y="288"/>
                    <a:pt x="563" y="278"/>
                  </a:cubicBezTo>
                  <a:cubicBezTo>
                    <a:pt x="592" y="249"/>
                    <a:pt x="592" y="249"/>
                    <a:pt x="592" y="249"/>
                  </a:cubicBezTo>
                  <a:cubicBezTo>
                    <a:pt x="602" y="239"/>
                    <a:pt x="608" y="226"/>
                    <a:pt x="608" y="212"/>
                  </a:cubicBezTo>
                  <a:cubicBezTo>
                    <a:pt x="608" y="199"/>
                    <a:pt x="602" y="185"/>
                    <a:pt x="592" y="176"/>
                  </a:cubicBezTo>
                  <a:lnTo>
                    <a:pt x="432" y="15"/>
                  </a:lnTo>
                  <a:close/>
                  <a:moveTo>
                    <a:pt x="349" y="547"/>
                  </a:moveTo>
                  <a:cubicBezTo>
                    <a:pt x="346" y="554"/>
                    <a:pt x="340" y="559"/>
                    <a:pt x="334" y="560"/>
                  </a:cubicBezTo>
                  <a:cubicBezTo>
                    <a:pt x="332" y="560"/>
                    <a:pt x="330" y="561"/>
                    <a:pt x="329" y="561"/>
                  </a:cubicBezTo>
                  <a:cubicBezTo>
                    <a:pt x="324" y="560"/>
                    <a:pt x="318" y="558"/>
                    <a:pt x="315" y="554"/>
                  </a:cubicBezTo>
                  <a:cubicBezTo>
                    <a:pt x="51" y="293"/>
                    <a:pt x="51" y="293"/>
                    <a:pt x="51" y="293"/>
                  </a:cubicBezTo>
                  <a:cubicBezTo>
                    <a:pt x="46" y="288"/>
                    <a:pt x="44" y="281"/>
                    <a:pt x="45" y="275"/>
                  </a:cubicBezTo>
                  <a:cubicBezTo>
                    <a:pt x="46" y="268"/>
                    <a:pt x="51" y="262"/>
                    <a:pt x="57" y="260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273" y="237"/>
                    <a:pt x="360" y="209"/>
                    <a:pt x="447" y="302"/>
                  </a:cubicBezTo>
                  <a:lnTo>
                    <a:pt x="349" y="547"/>
                  </a:lnTo>
                  <a:close/>
                  <a:moveTo>
                    <a:pt x="563" y="220"/>
                  </a:moveTo>
                  <a:cubicBezTo>
                    <a:pt x="534" y="249"/>
                    <a:pt x="534" y="249"/>
                    <a:pt x="534" y="249"/>
                  </a:cubicBezTo>
                  <a:cubicBezTo>
                    <a:pt x="530" y="253"/>
                    <a:pt x="523" y="253"/>
                    <a:pt x="519" y="249"/>
                  </a:cubicBezTo>
                  <a:cubicBezTo>
                    <a:pt x="482" y="212"/>
                    <a:pt x="482" y="212"/>
                    <a:pt x="482" y="212"/>
                  </a:cubicBezTo>
                  <a:cubicBezTo>
                    <a:pt x="453" y="287"/>
                    <a:pt x="453" y="287"/>
                    <a:pt x="453" y="287"/>
                  </a:cubicBezTo>
                  <a:cubicBezTo>
                    <a:pt x="455" y="281"/>
                    <a:pt x="455" y="281"/>
                    <a:pt x="455" y="281"/>
                  </a:cubicBezTo>
                  <a:cubicBezTo>
                    <a:pt x="393" y="218"/>
                    <a:pt x="329" y="210"/>
                    <a:pt x="272" y="203"/>
                  </a:cubicBezTo>
                  <a:cubicBezTo>
                    <a:pt x="254" y="201"/>
                    <a:pt x="236" y="199"/>
                    <a:pt x="218" y="195"/>
                  </a:cubicBezTo>
                  <a:cubicBezTo>
                    <a:pt x="394" y="124"/>
                    <a:pt x="394" y="124"/>
                    <a:pt x="394" y="124"/>
                  </a:cubicBezTo>
                  <a:cubicBezTo>
                    <a:pt x="359" y="89"/>
                    <a:pt x="359" y="89"/>
                    <a:pt x="359" y="89"/>
                  </a:cubicBezTo>
                  <a:cubicBezTo>
                    <a:pt x="355" y="85"/>
                    <a:pt x="355" y="78"/>
                    <a:pt x="359" y="74"/>
                  </a:cubicBezTo>
                  <a:cubicBezTo>
                    <a:pt x="388" y="45"/>
                    <a:pt x="388" y="45"/>
                    <a:pt x="388" y="45"/>
                  </a:cubicBezTo>
                  <a:cubicBezTo>
                    <a:pt x="392" y="41"/>
                    <a:pt x="399" y="41"/>
                    <a:pt x="403" y="45"/>
                  </a:cubicBezTo>
                  <a:cubicBezTo>
                    <a:pt x="563" y="205"/>
                    <a:pt x="563" y="205"/>
                    <a:pt x="563" y="205"/>
                  </a:cubicBezTo>
                  <a:cubicBezTo>
                    <a:pt x="567" y="209"/>
                    <a:pt x="567" y="216"/>
                    <a:pt x="563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8277225" y="1000125"/>
              <a:ext cx="388937" cy="392113"/>
            </a:xfrm>
            <a:custGeom>
              <a:avLst/>
              <a:gdLst>
                <a:gd name="T0" fmla="*/ 51 w 103"/>
                <a:gd name="T1" fmla="*/ 104 h 104"/>
                <a:gd name="T2" fmla="*/ 103 w 103"/>
                <a:gd name="T3" fmla="*/ 52 h 104"/>
                <a:gd name="T4" fmla="*/ 51 w 103"/>
                <a:gd name="T5" fmla="*/ 0 h 104"/>
                <a:gd name="T6" fmla="*/ 0 w 103"/>
                <a:gd name="T7" fmla="*/ 52 h 104"/>
                <a:gd name="T8" fmla="*/ 51 w 103"/>
                <a:gd name="T9" fmla="*/ 104 h 104"/>
                <a:gd name="T10" fmla="*/ 51 w 103"/>
                <a:gd name="T11" fmla="*/ 21 h 104"/>
                <a:gd name="T12" fmla="*/ 83 w 103"/>
                <a:gd name="T13" fmla="*/ 52 h 104"/>
                <a:gd name="T14" fmla="*/ 51 w 103"/>
                <a:gd name="T15" fmla="*/ 83 h 104"/>
                <a:gd name="T16" fmla="*/ 20 w 103"/>
                <a:gd name="T17" fmla="*/ 52 h 104"/>
                <a:gd name="T18" fmla="*/ 51 w 103"/>
                <a:gd name="T19" fmla="*/ 2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80" y="104"/>
                    <a:pt x="103" y="80"/>
                    <a:pt x="103" y="52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4"/>
                    <a:pt x="51" y="104"/>
                  </a:cubicBezTo>
                  <a:close/>
                  <a:moveTo>
                    <a:pt x="51" y="21"/>
                  </a:moveTo>
                  <a:cubicBezTo>
                    <a:pt x="69" y="21"/>
                    <a:pt x="83" y="35"/>
                    <a:pt x="83" y="52"/>
                  </a:cubicBezTo>
                  <a:cubicBezTo>
                    <a:pt x="83" y="69"/>
                    <a:pt x="69" y="83"/>
                    <a:pt x="51" y="83"/>
                  </a:cubicBezTo>
                  <a:cubicBezTo>
                    <a:pt x="34" y="83"/>
                    <a:pt x="20" y="69"/>
                    <a:pt x="20" y="52"/>
                  </a:cubicBezTo>
                  <a:cubicBezTo>
                    <a:pt x="20" y="35"/>
                    <a:pt x="34" y="21"/>
                    <a:pt x="5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9291638" y="-250825"/>
              <a:ext cx="392112" cy="392113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83 h 104"/>
                <a:gd name="T12" fmla="*/ 21 w 104"/>
                <a:gd name="T13" fmla="*/ 52 h 104"/>
                <a:gd name="T14" fmla="*/ 52 w 104"/>
                <a:gd name="T15" fmla="*/ 21 h 104"/>
                <a:gd name="T16" fmla="*/ 83 w 104"/>
                <a:gd name="T17" fmla="*/ 52 h 104"/>
                <a:gd name="T18" fmla="*/ 52 w 104"/>
                <a:gd name="T19" fmla="*/ 8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4" y="0"/>
                    <a:pt x="0" y="23"/>
                    <a:pt x="0" y="52"/>
                  </a:cubicBezTo>
                  <a:cubicBezTo>
                    <a:pt x="0" y="80"/>
                    <a:pt x="24" y="104"/>
                    <a:pt x="52" y="104"/>
                  </a:cubicBezTo>
                  <a:cubicBezTo>
                    <a:pt x="81" y="104"/>
                    <a:pt x="104" y="80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83"/>
                  </a:moveTo>
                  <a:cubicBezTo>
                    <a:pt x="35" y="83"/>
                    <a:pt x="21" y="69"/>
                    <a:pt x="21" y="52"/>
                  </a:cubicBezTo>
                  <a:cubicBezTo>
                    <a:pt x="21" y="35"/>
                    <a:pt x="35" y="21"/>
                    <a:pt x="52" y="21"/>
                  </a:cubicBezTo>
                  <a:cubicBezTo>
                    <a:pt x="69" y="21"/>
                    <a:pt x="83" y="35"/>
                    <a:pt x="83" y="52"/>
                  </a:cubicBezTo>
                  <a:cubicBezTo>
                    <a:pt x="83" y="69"/>
                    <a:pt x="69" y="83"/>
                    <a:pt x="5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4"/>
            <p:cNvSpPr>
              <a:spLocks noEditPoints="1"/>
            </p:cNvSpPr>
            <p:nvPr/>
          </p:nvSpPr>
          <p:spPr bwMode="auto">
            <a:xfrm>
              <a:off x="7805738" y="920750"/>
              <a:ext cx="312737" cy="312738"/>
            </a:xfrm>
            <a:custGeom>
              <a:avLst/>
              <a:gdLst>
                <a:gd name="T0" fmla="*/ 0 w 83"/>
                <a:gd name="T1" fmla="*/ 42 h 83"/>
                <a:gd name="T2" fmla="*/ 42 w 83"/>
                <a:gd name="T3" fmla="*/ 83 h 83"/>
                <a:gd name="T4" fmla="*/ 83 w 83"/>
                <a:gd name="T5" fmla="*/ 42 h 83"/>
                <a:gd name="T6" fmla="*/ 42 w 83"/>
                <a:gd name="T7" fmla="*/ 0 h 83"/>
                <a:gd name="T8" fmla="*/ 0 w 83"/>
                <a:gd name="T9" fmla="*/ 42 h 83"/>
                <a:gd name="T10" fmla="*/ 42 w 83"/>
                <a:gd name="T11" fmla="*/ 21 h 83"/>
                <a:gd name="T12" fmla="*/ 62 w 83"/>
                <a:gd name="T13" fmla="*/ 42 h 83"/>
                <a:gd name="T14" fmla="*/ 42 w 83"/>
                <a:gd name="T15" fmla="*/ 63 h 83"/>
                <a:gd name="T16" fmla="*/ 21 w 83"/>
                <a:gd name="T17" fmla="*/ 42 h 83"/>
                <a:gd name="T18" fmla="*/ 42 w 83"/>
                <a:gd name="T19" fmla="*/ 2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0" y="42"/>
                  </a:moveTo>
                  <a:cubicBezTo>
                    <a:pt x="0" y="65"/>
                    <a:pt x="19" y="83"/>
                    <a:pt x="42" y="83"/>
                  </a:cubicBezTo>
                  <a:cubicBezTo>
                    <a:pt x="64" y="83"/>
                    <a:pt x="83" y="65"/>
                    <a:pt x="83" y="42"/>
                  </a:cubicBezTo>
                  <a:cubicBezTo>
                    <a:pt x="83" y="19"/>
                    <a:pt x="64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lose/>
                  <a:moveTo>
                    <a:pt x="42" y="21"/>
                  </a:moveTo>
                  <a:cubicBezTo>
                    <a:pt x="53" y="21"/>
                    <a:pt x="62" y="30"/>
                    <a:pt x="62" y="42"/>
                  </a:cubicBezTo>
                  <a:cubicBezTo>
                    <a:pt x="62" y="53"/>
                    <a:pt x="53" y="63"/>
                    <a:pt x="42" y="63"/>
                  </a:cubicBezTo>
                  <a:cubicBezTo>
                    <a:pt x="30" y="63"/>
                    <a:pt x="21" y="53"/>
                    <a:pt x="21" y="42"/>
                  </a:cubicBezTo>
                  <a:cubicBezTo>
                    <a:pt x="21" y="30"/>
                    <a:pt x="30" y="21"/>
                    <a:pt x="4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8118475" y="1471613"/>
              <a:ext cx="158750" cy="153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9371013" y="295275"/>
              <a:ext cx="157162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5566205" y="2847539"/>
            <a:ext cx="1265114" cy="841900"/>
          </a:xfrm>
          <a:prstGeom prst="rightArrow">
            <a:avLst>
              <a:gd name="adj1" fmla="val 50000"/>
              <a:gd name="adj2" fmla="val 783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1713554" y="2536000"/>
            <a:ext cx="3055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+</a:t>
            </a:r>
          </a:p>
        </p:txBody>
      </p:sp>
      <p:pic>
        <p:nvPicPr>
          <p:cNvPr id="2050" name="Picture 2" descr="javascript_logo_without_title.png (344×39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853" y="2631318"/>
            <a:ext cx="1343053" cy="152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pl-PL" dirty="0" smtClean="0"/>
              <a:t>introduction</a:t>
            </a:r>
          </a:p>
          <a:p>
            <a:r>
              <a:rPr lang="pl-PL" dirty="0"/>
              <a:t>f</a:t>
            </a:r>
            <a:r>
              <a:rPr lang="pl-PL" dirty="0" smtClean="0"/>
              <a:t>irst lines</a:t>
            </a:r>
          </a:p>
          <a:p>
            <a:r>
              <a:rPr lang="pl-PL" b="0" dirty="0" smtClean="0"/>
              <a:t>break</a:t>
            </a:r>
          </a:p>
          <a:p>
            <a:r>
              <a:rPr lang="pl-PL" dirty="0"/>
              <a:t>a</a:t>
            </a:r>
            <a:r>
              <a:rPr lang="pl-PL" dirty="0" smtClean="0"/>
              <a:t>ngular intro</a:t>
            </a:r>
          </a:p>
          <a:p>
            <a:r>
              <a:rPr lang="pl-PL" dirty="0"/>
              <a:t>a</a:t>
            </a:r>
            <a:r>
              <a:rPr lang="pl-PL" dirty="0" smtClean="0"/>
              <a:t>ngular + typescript</a:t>
            </a:r>
          </a:p>
          <a:p>
            <a:r>
              <a:rPr lang="pl-PL" b="0" dirty="0"/>
              <a:t>b</a:t>
            </a:r>
            <a:r>
              <a:rPr lang="pl-PL" b="0" dirty="0" smtClean="0"/>
              <a:t>reak</a:t>
            </a:r>
          </a:p>
          <a:p>
            <a:r>
              <a:rPr lang="pl-PL" dirty="0"/>
              <a:t>t</a:t>
            </a:r>
            <a:r>
              <a:rPr lang="pl-PL" dirty="0" smtClean="0"/>
              <a:t>ransition to TypeScript</a:t>
            </a:r>
          </a:p>
        </p:txBody>
      </p:sp>
    </p:spTree>
    <p:extLst>
      <p:ext uri="{BB962C8B-B14F-4D97-AF65-F5344CB8AC3E}">
        <p14:creationId xmlns:p14="http://schemas.microsoft.com/office/powerpoint/2010/main" val="3516618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extBox 3"/>
          <p:cNvSpPr txBox="1"/>
          <p:nvPr/>
        </p:nvSpPr>
        <p:spPr>
          <a:xfrm>
            <a:off x="345687" y="2921618"/>
            <a:ext cx="5620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6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48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Who made it?</a:t>
            </a:r>
            <a:endParaRPr lang="pl-PL" dirty="0"/>
          </a:p>
        </p:txBody>
      </p:sp>
      <p:pic>
        <p:nvPicPr>
          <p:cNvPr id="3074" name="Picture 2" descr="2000px-Microsoft_logo_(2012).svg.png (2000×427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90" y="1758629"/>
            <a:ext cx="3940084" cy="84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280px-Logo_Google_2013_Official.svg.png (1280×44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030" y="4266774"/>
            <a:ext cx="4049803" cy="139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34"/>
          <p:cNvSpPr>
            <a:spLocks noEditPoints="1"/>
          </p:cNvSpPr>
          <p:nvPr/>
        </p:nvSpPr>
        <p:spPr bwMode="auto">
          <a:xfrm>
            <a:off x="4015340" y="3090585"/>
            <a:ext cx="1013860" cy="874532"/>
          </a:xfrm>
          <a:custGeom>
            <a:avLst/>
            <a:gdLst>
              <a:gd name="T0" fmla="*/ 1096 w 1232"/>
              <a:gd name="T1" fmla="*/ 134 h 1062"/>
              <a:gd name="T2" fmla="*/ 616 w 1232"/>
              <a:gd name="T3" fmla="*/ 123 h 1062"/>
              <a:gd name="T4" fmla="*/ 136 w 1232"/>
              <a:gd name="T5" fmla="*/ 134 h 1062"/>
              <a:gd name="T6" fmla="*/ 136 w 1232"/>
              <a:gd name="T7" fmla="*/ 622 h 1062"/>
              <a:gd name="T8" fmla="*/ 538 w 1232"/>
              <a:gd name="T9" fmla="*/ 1020 h 1062"/>
              <a:gd name="T10" fmla="*/ 694 w 1232"/>
              <a:gd name="T11" fmla="*/ 1020 h 1062"/>
              <a:gd name="T12" fmla="*/ 1096 w 1232"/>
              <a:gd name="T13" fmla="*/ 622 h 1062"/>
              <a:gd name="T14" fmla="*/ 1096 w 1232"/>
              <a:gd name="T15" fmla="*/ 134 h 1062"/>
              <a:gd name="T16" fmla="*/ 1044 w 1232"/>
              <a:gd name="T17" fmla="*/ 570 h 1062"/>
              <a:gd name="T18" fmla="*/ 642 w 1232"/>
              <a:gd name="T19" fmla="*/ 968 h 1062"/>
              <a:gd name="T20" fmla="*/ 590 w 1232"/>
              <a:gd name="T21" fmla="*/ 968 h 1062"/>
              <a:gd name="T22" fmla="*/ 188 w 1232"/>
              <a:gd name="T23" fmla="*/ 570 h 1062"/>
              <a:gd name="T24" fmla="*/ 188 w 1232"/>
              <a:gd name="T25" fmla="*/ 185 h 1062"/>
              <a:gd name="T26" fmla="*/ 567 w 1232"/>
              <a:gd name="T27" fmla="*/ 177 h 1062"/>
              <a:gd name="T28" fmla="*/ 616 w 1232"/>
              <a:gd name="T29" fmla="*/ 221 h 1062"/>
              <a:gd name="T30" fmla="*/ 665 w 1232"/>
              <a:gd name="T31" fmla="*/ 177 h 1062"/>
              <a:gd name="T32" fmla="*/ 1044 w 1232"/>
              <a:gd name="T33" fmla="*/ 185 h 1062"/>
              <a:gd name="T34" fmla="*/ 1044 w 1232"/>
              <a:gd name="T35" fmla="*/ 570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32" h="1062">
                <a:moveTo>
                  <a:pt x="1096" y="134"/>
                </a:moveTo>
                <a:cubicBezTo>
                  <a:pt x="964" y="3"/>
                  <a:pt x="753" y="0"/>
                  <a:pt x="616" y="123"/>
                </a:cubicBezTo>
                <a:cubicBezTo>
                  <a:pt x="479" y="0"/>
                  <a:pt x="268" y="3"/>
                  <a:pt x="136" y="134"/>
                </a:cubicBezTo>
                <a:cubicBezTo>
                  <a:pt x="0" y="268"/>
                  <a:pt x="0" y="487"/>
                  <a:pt x="136" y="622"/>
                </a:cubicBezTo>
                <a:cubicBezTo>
                  <a:pt x="175" y="660"/>
                  <a:pt x="538" y="1020"/>
                  <a:pt x="538" y="1020"/>
                </a:cubicBezTo>
                <a:cubicBezTo>
                  <a:pt x="581" y="1062"/>
                  <a:pt x="651" y="1062"/>
                  <a:pt x="694" y="1020"/>
                </a:cubicBezTo>
                <a:cubicBezTo>
                  <a:pt x="694" y="1020"/>
                  <a:pt x="1092" y="626"/>
                  <a:pt x="1096" y="622"/>
                </a:cubicBezTo>
                <a:cubicBezTo>
                  <a:pt x="1232" y="487"/>
                  <a:pt x="1232" y="268"/>
                  <a:pt x="1096" y="134"/>
                </a:cubicBezTo>
                <a:close/>
                <a:moveTo>
                  <a:pt x="1044" y="570"/>
                </a:moveTo>
                <a:cubicBezTo>
                  <a:pt x="642" y="968"/>
                  <a:pt x="642" y="968"/>
                  <a:pt x="642" y="968"/>
                </a:cubicBezTo>
                <a:cubicBezTo>
                  <a:pt x="628" y="982"/>
                  <a:pt x="604" y="982"/>
                  <a:pt x="590" y="968"/>
                </a:cubicBezTo>
                <a:cubicBezTo>
                  <a:pt x="188" y="570"/>
                  <a:pt x="188" y="570"/>
                  <a:pt x="188" y="570"/>
                </a:cubicBezTo>
                <a:cubicBezTo>
                  <a:pt x="81" y="464"/>
                  <a:pt x="81" y="291"/>
                  <a:pt x="188" y="185"/>
                </a:cubicBezTo>
                <a:cubicBezTo>
                  <a:pt x="291" y="82"/>
                  <a:pt x="458" y="79"/>
                  <a:pt x="567" y="177"/>
                </a:cubicBezTo>
                <a:cubicBezTo>
                  <a:pt x="616" y="221"/>
                  <a:pt x="616" y="221"/>
                  <a:pt x="616" y="221"/>
                </a:cubicBezTo>
                <a:cubicBezTo>
                  <a:pt x="665" y="177"/>
                  <a:pt x="665" y="177"/>
                  <a:pt x="665" y="177"/>
                </a:cubicBezTo>
                <a:cubicBezTo>
                  <a:pt x="774" y="79"/>
                  <a:pt x="941" y="82"/>
                  <a:pt x="1044" y="185"/>
                </a:cubicBezTo>
                <a:cubicBezTo>
                  <a:pt x="1151" y="291"/>
                  <a:pt x="1151" y="464"/>
                  <a:pt x="1044" y="57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73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Why should I use it?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951431" y="1663431"/>
            <a:ext cx="2876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b</a:t>
            </a:r>
            <a:r>
              <a:rPr lang="pl-PL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ugs </a:t>
            </a:r>
            <a:r>
              <a:rPr lang="pl-PL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found </a:t>
            </a:r>
            <a:r>
              <a:rPr lang="pl-PL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during compilation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9662" y="2300271"/>
            <a:ext cx="246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i="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no </a:t>
            </a:r>
            <a:r>
              <a:rPr lang="pl-PL" sz="1800" i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time waste on testing and debugging</a:t>
            </a:r>
            <a:endParaRPr lang="pl-PL" sz="1800" i="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388281" y="1663431"/>
            <a:ext cx="2869196" cy="1283171"/>
            <a:chOff x="5388281" y="1663431"/>
            <a:chExt cx="2869196" cy="1283171"/>
          </a:xfrm>
        </p:grpSpPr>
        <p:sp>
          <p:nvSpPr>
            <p:cNvPr id="5" name="TextBox 4"/>
            <p:cNvSpPr txBox="1"/>
            <p:nvPr/>
          </p:nvSpPr>
          <p:spPr>
            <a:xfrm>
              <a:off x="5449613" y="1663431"/>
              <a:ext cx="27465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0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p</a:t>
              </a:r>
              <a:r>
                <a:rPr lang="pl-PL" sz="20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roper project structure</a:t>
              </a:r>
              <a:endParaRPr lang="pl-PL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8281" y="2300271"/>
              <a:ext cx="2869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800" i="0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easier extension and refactoring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24753" y="2855899"/>
            <a:ext cx="4677853" cy="1122587"/>
            <a:chOff x="2224753" y="2855899"/>
            <a:chExt cx="4677853" cy="1122587"/>
          </a:xfrm>
        </p:grpSpPr>
        <p:grpSp>
          <p:nvGrpSpPr>
            <p:cNvPr id="13" name="Group 12"/>
            <p:cNvGrpSpPr/>
            <p:nvPr/>
          </p:nvGrpSpPr>
          <p:grpSpPr>
            <a:xfrm>
              <a:off x="4264563" y="2855899"/>
              <a:ext cx="765952" cy="1122587"/>
              <a:chOff x="1559893" y="2241774"/>
              <a:chExt cx="174947" cy="256404"/>
            </a:xfrm>
            <a:solidFill>
              <a:srgbClr val="7AA01C"/>
            </a:solidFill>
          </p:grpSpPr>
          <p:sp>
            <p:nvSpPr>
              <p:cNvPr id="14" name="Oval 49"/>
              <p:cNvSpPr>
                <a:spLocks noChangeArrowheads="1"/>
              </p:cNvSpPr>
              <p:nvPr/>
            </p:nvSpPr>
            <p:spPr bwMode="auto">
              <a:xfrm>
                <a:off x="1630705" y="2313975"/>
                <a:ext cx="16662" cy="166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Oval 50"/>
              <p:cNvSpPr>
                <a:spLocks noChangeArrowheads="1"/>
              </p:cNvSpPr>
              <p:nvPr/>
            </p:nvSpPr>
            <p:spPr bwMode="auto">
              <a:xfrm>
                <a:off x="1630705" y="2410242"/>
                <a:ext cx="16662" cy="1527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Oval 51"/>
              <p:cNvSpPr>
                <a:spLocks noChangeArrowheads="1"/>
              </p:cNvSpPr>
              <p:nvPr/>
            </p:nvSpPr>
            <p:spPr bwMode="auto">
              <a:xfrm>
                <a:off x="1583960" y="2362108"/>
                <a:ext cx="15273" cy="1527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Oval 52"/>
              <p:cNvSpPr>
                <a:spLocks noChangeArrowheads="1"/>
              </p:cNvSpPr>
              <p:nvPr/>
            </p:nvSpPr>
            <p:spPr bwMode="auto">
              <a:xfrm>
                <a:off x="1679301" y="2362108"/>
                <a:ext cx="16199" cy="1527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53"/>
              <p:cNvSpPr>
                <a:spLocks/>
              </p:cNvSpPr>
              <p:nvPr/>
            </p:nvSpPr>
            <p:spPr bwMode="auto">
              <a:xfrm>
                <a:off x="1596919" y="2394969"/>
                <a:ext cx="17587" cy="17587"/>
              </a:xfrm>
              <a:custGeom>
                <a:avLst/>
                <a:gdLst>
                  <a:gd name="T0" fmla="*/ 3 w 16"/>
                  <a:gd name="T1" fmla="*/ 3 h 16"/>
                  <a:gd name="T2" fmla="*/ 3 w 16"/>
                  <a:gd name="T3" fmla="*/ 13 h 16"/>
                  <a:gd name="T4" fmla="*/ 13 w 16"/>
                  <a:gd name="T5" fmla="*/ 13 h 16"/>
                  <a:gd name="T6" fmla="*/ 13 w 16"/>
                  <a:gd name="T7" fmla="*/ 3 h 16"/>
                  <a:gd name="T8" fmla="*/ 3 w 16"/>
                  <a:gd name="T9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3" y="3"/>
                    </a:moveTo>
                    <a:cubicBezTo>
                      <a:pt x="0" y="6"/>
                      <a:pt x="0" y="10"/>
                      <a:pt x="3" y="13"/>
                    </a:cubicBezTo>
                    <a:cubicBezTo>
                      <a:pt x="5" y="16"/>
                      <a:pt x="10" y="16"/>
                      <a:pt x="13" y="13"/>
                    </a:cubicBezTo>
                    <a:cubicBezTo>
                      <a:pt x="16" y="10"/>
                      <a:pt x="16" y="6"/>
                      <a:pt x="13" y="3"/>
                    </a:cubicBezTo>
                    <a:cubicBezTo>
                      <a:pt x="10" y="0"/>
                      <a:pt x="5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54"/>
              <p:cNvSpPr>
                <a:spLocks/>
              </p:cNvSpPr>
              <p:nvPr/>
            </p:nvSpPr>
            <p:spPr bwMode="auto">
              <a:xfrm>
                <a:off x="1596919" y="2326934"/>
                <a:ext cx="17587" cy="17587"/>
              </a:xfrm>
              <a:custGeom>
                <a:avLst/>
                <a:gdLst>
                  <a:gd name="T0" fmla="*/ 3 w 16"/>
                  <a:gd name="T1" fmla="*/ 3 h 16"/>
                  <a:gd name="T2" fmla="*/ 3 w 16"/>
                  <a:gd name="T3" fmla="*/ 13 h 16"/>
                  <a:gd name="T4" fmla="*/ 13 w 16"/>
                  <a:gd name="T5" fmla="*/ 13 h 16"/>
                  <a:gd name="T6" fmla="*/ 13 w 16"/>
                  <a:gd name="T7" fmla="*/ 3 h 16"/>
                  <a:gd name="T8" fmla="*/ 3 w 16"/>
                  <a:gd name="T9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3" y="3"/>
                    </a:moveTo>
                    <a:cubicBezTo>
                      <a:pt x="0" y="6"/>
                      <a:pt x="0" y="10"/>
                      <a:pt x="3" y="13"/>
                    </a:cubicBezTo>
                    <a:cubicBezTo>
                      <a:pt x="5" y="16"/>
                      <a:pt x="10" y="16"/>
                      <a:pt x="13" y="13"/>
                    </a:cubicBezTo>
                    <a:cubicBezTo>
                      <a:pt x="16" y="10"/>
                      <a:pt x="16" y="6"/>
                      <a:pt x="13" y="3"/>
                    </a:cubicBezTo>
                    <a:cubicBezTo>
                      <a:pt x="10" y="0"/>
                      <a:pt x="5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55"/>
              <p:cNvSpPr>
                <a:spLocks/>
              </p:cNvSpPr>
              <p:nvPr/>
            </p:nvSpPr>
            <p:spPr bwMode="auto">
              <a:xfrm>
                <a:off x="1664953" y="2394969"/>
                <a:ext cx="17587" cy="17587"/>
              </a:xfrm>
              <a:custGeom>
                <a:avLst/>
                <a:gdLst>
                  <a:gd name="T0" fmla="*/ 3 w 16"/>
                  <a:gd name="T1" fmla="*/ 3 h 16"/>
                  <a:gd name="T2" fmla="*/ 3 w 16"/>
                  <a:gd name="T3" fmla="*/ 13 h 16"/>
                  <a:gd name="T4" fmla="*/ 13 w 16"/>
                  <a:gd name="T5" fmla="*/ 13 h 16"/>
                  <a:gd name="T6" fmla="*/ 13 w 16"/>
                  <a:gd name="T7" fmla="*/ 3 h 16"/>
                  <a:gd name="T8" fmla="*/ 3 w 16"/>
                  <a:gd name="T9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3" y="3"/>
                    </a:moveTo>
                    <a:cubicBezTo>
                      <a:pt x="0" y="6"/>
                      <a:pt x="0" y="10"/>
                      <a:pt x="3" y="13"/>
                    </a:cubicBezTo>
                    <a:cubicBezTo>
                      <a:pt x="5" y="16"/>
                      <a:pt x="10" y="16"/>
                      <a:pt x="13" y="13"/>
                    </a:cubicBezTo>
                    <a:cubicBezTo>
                      <a:pt x="16" y="10"/>
                      <a:pt x="16" y="6"/>
                      <a:pt x="13" y="3"/>
                    </a:cubicBezTo>
                    <a:cubicBezTo>
                      <a:pt x="10" y="0"/>
                      <a:pt x="5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56"/>
              <p:cNvSpPr>
                <a:spLocks noEditPoints="1"/>
              </p:cNvSpPr>
              <p:nvPr/>
            </p:nvSpPr>
            <p:spPr bwMode="auto">
              <a:xfrm>
                <a:off x="1559893" y="2241774"/>
                <a:ext cx="174947" cy="256404"/>
              </a:xfrm>
              <a:custGeom>
                <a:avLst/>
                <a:gdLst>
                  <a:gd name="T0" fmla="*/ 146 w 160"/>
                  <a:gd name="T1" fmla="*/ 103 h 234"/>
                  <a:gd name="T2" fmla="*/ 144 w 160"/>
                  <a:gd name="T3" fmla="*/ 103 h 234"/>
                  <a:gd name="T4" fmla="*/ 128 w 160"/>
                  <a:gd name="T5" fmla="*/ 69 h 234"/>
                  <a:gd name="T6" fmla="*/ 117 w 160"/>
                  <a:gd name="T7" fmla="*/ 12 h 234"/>
                  <a:gd name="T8" fmla="*/ 103 w 160"/>
                  <a:gd name="T9" fmla="*/ 0 h 234"/>
                  <a:gd name="T10" fmla="*/ 44 w 160"/>
                  <a:gd name="T11" fmla="*/ 0 h 234"/>
                  <a:gd name="T12" fmla="*/ 30 w 160"/>
                  <a:gd name="T13" fmla="*/ 12 h 234"/>
                  <a:gd name="T14" fmla="*/ 20 w 160"/>
                  <a:gd name="T15" fmla="*/ 67 h 234"/>
                  <a:gd name="T16" fmla="*/ 0 w 160"/>
                  <a:gd name="T17" fmla="*/ 117 h 234"/>
                  <a:gd name="T18" fmla="*/ 19 w 160"/>
                  <a:gd name="T19" fmla="*/ 166 h 234"/>
                  <a:gd name="T20" fmla="*/ 29 w 160"/>
                  <a:gd name="T21" fmla="*/ 222 h 234"/>
                  <a:gd name="T22" fmla="*/ 44 w 160"/>
                  <a:gd name="T23" fmla="*/ 234 h 234"/>
                  <a:gd name="T24" fmla="*/ 102 w 160"/>
                  <a:gd name="T25" fmla="*/ 234 h 234"/>
                  <a:gd name="T26" fmla="*/ 116 w 160"/>
                  <a:gd name="T27" fmla="*/ 222 h 234"/>
                  <a:gd name="T28" fmla="*/ 127 w 160"/>
                  <a:gd name="T29" fmla="*/ 166 h 234"/>
                  <a:gd name="T30" fmla="*/ 144 w 160"/>
                  <a:gd name="T31" fmla="*/ 131 h 234"/>
                  <a:gd name="T32" fmla="*/ 146 w 160"/>
                  <a:gd name="T33" fmla="*/ 132 h 234"/>
                  <a:gd name="T34" fmla="*/ 160 w 160"/>
                  <a:gd name="T35" fmla="*/ 117 h 234"/>
                  <a:gd name="T36" fmla="*/ 146 w 160"/>
                  <a:gd name="T37" fmla="*/ 103 h 234"/>
                  <a:gd name="T38" fmla="*/ 44 w 160"/>
                  <a:gd name="T39" fmla="*/ 15 h 234"/>
                  <a:gd name="T40" fmla="*/ 103 w 160"/>
                  <a:gd name="T41" fmla="*/ 15 h 234"/>
                  <a:gd name="T42" fmla="*/ 110 w 160"/>
                  <a:gd name="T43" fmla="*/ 54 h 234"/>
                  <a:gd name="T44" fmla="*/ 73 w 160"/>
                  <a:gd name="T45" fmla="*/ 44 h 234"/>
                  <a:gd name="T46" fmla="*/ 37 w 160"/>
                  <a:gd name="T47" fmla="*/ 54 h 234"/>
                  <a:gd name="T48" fmla="*/ 44 w 160"/>
                  <a:gd name="T49" fmla="*/ 15 h 234"/>
                  <a:gd name="T50" fmla="*/ 102 w 160"/>
                  <a:gd name="T51" fmla="*/ 219 h 234"/>
                  <a:gd name="T52" fmla="*/ 44 w 160"/>
                  <a:gd name="T53" fmla="*/ 219 h 234"/>
                  <a:gd name="T54" fmla="*/ 36 w 160"/>
                  <a:gd name="T55" fmla="*/ 180 h 234"/>
                  <a:gd name="T56" fmla="*/ 73 w 160"/>
                  <a:gd name="T57" fmla="*/ 190 h 234"/>
                  <a:gd name="T58" fmla="*/ 109 w 160"/>
                  <a:gd name="T59" fmla="*/ 180 h 234"/>
                  <a:gd name="T60" fmla="*/ 102 w 160"/>
                  <a:gd name="T61" fmla="*/ 219 h 234"/>
                  <a:gd name="T62" fmla="*/ 73 w 160"/>
                  <a:gd name="T63" fmla="*/ 176 h 234"/>
                  <a:gd name="T64" fmla="*/ 14 w 160"/>
                  <a:gd name="T65" fmla="*/ 117 h 234"/>
                  <a:gd name="T66" fmla="*/ 73 w 160"/>
                  <a:gd name="T67" fmla="*/ 59 h 234"/>
                  <a:gd name="T68" fmla="*/ 131 w 160"/>
                  <a:gd name="T69" fmla="*/ 117 h 234"/>
                  <a:gd name="T70" fmla="*/ 73 w 160"/>
                  <a:gd name="T71" fmla="*/ 17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234">
                    <a:moveTo>
                      <a:pt x="146" y="103"/>
                    </a:moveTo>
                    <a:cubicBezTo>
                      <a:pt x="145" y="103"/>
                      <a:pt x="145" y="103"/>
                      <a:pt x="144" y="103"/>
                    </a:cubicBezTo>
                    <a:cubicBezTo>
                      <a:pt x="142" y="90"/>
                      <a:pt x="136" y="79"/>
                      <a:pt x="128" y="69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6" y="5"/>
                      <a:pt x="110" y="0"/>
                      <a:pt x="103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7" y="0"/>
                      <a:pt x="31" y="5"/>
                      <a:pt x="30" y="12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7" y="80"/>
                      <a:pt x="0" y="98"/>
                      <a:pt x="0" y="117"/>
                    </a:cubicBezTo>
                    <a:cubicBezTo>
                      <a:pt x="0" y="136"/>
                      <a:pt x="7" y="153"/>
                      <a:pt x="19" y="166"/>
                    </a:cubicBezTo>
                    <a:cubicBezTo>
                      <a:pt x="29" y="222"/>
                      <a:pt x="29" y="222"/>
                      <a:pt x="29" y="222"/>
                    </a:cubicBezTo>
                    <a:cubicBezTo>
                      <a:pt x="30" y="229"/>
                      <a:pt x="36" y="234"/>
                      <a:pt x="44" y="234"/>
                    </a:cubicBezTo>
                    <a:cubicBezTo>
                      <a:pt x="102" y="234"/>
                      <a:pt x="102" y="234"/>
                      <a:pt x="102" y="234"/>
                    </a:cubicBezTo>
                    <a:cubicBezTo>
                      <a:pt x="109" y="234"/>
                      <a:pt x="115" y="229"/>
                      <a:pt x="116" y="222"/>
                    </a:cubicBezTo>
                    <a:cubicBezTo>
                      <a:pt x="127" y="166"/>
                      <a:pt x="127" y="166"/>
                      <a:pt x="127" y="166"/>
                    </a:cubicBezTo>
                    <a:cubicBezTo>
                      <a:pt x="135" y="156"/>
                      <a:pt x="142" y="145"/>
                      <a:pt x="144" y="131"/>
                    </a:cubicBezTo>
                    <a:cubicBezTo>
                      <a:pt x="145" y="132"/>
                      <a:pt x="145" y="132"/>
                      <a:pt x="146" y="132"/>
                    </a:cubicBezTo>
                    <a:cubicBezTo>
                      <a:pt x="154" y="132"/>
                      <a:pt x="160" y="125"/>
                      <a:pt x="160" y="117"/>
                    </a:cubicBezTo>
                    <a:cubicBezTo>
                      <a:pt x="160" y="109"/>
                      <a:pt x="154" y="103"/>
                      <a:pt x="146" y="103"/>
                    </a:cubicBezTo>
                    <a:close/>
                    <a:moveTo>
                      <a:pt x="44" y="15"/>
                    </a:moveTo>
                    <a:cubicBezTo>
                      <a:pt x="103" y="15"/>
                      <a:pt x="103" y="15"/>
                      <a:pt x="103" y="15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99" y="48"/>
                      <a:pt x="87" y="44"/>
                      <a:pt x="73" y="44"/>
                    </a:cubicBezTo>
                    <a:cubicBezTo>
                      <a:pt x="60" y="44"/>
                      <a:pt x="48" y="48"/>
                      <a:pt x="37" y="54"/>
                    </a:cubicBezTo>
                    <a:lnTo>
                      <a:pt x="44" y="15"/>
                    </a:lnTo>
                    <a:close/>
                    <a:moveTo>
                      <a:pt x="102" y="219"/>
                    </a:moveTo>
                    <a:cubicBezTo>
                      <a:pt x="44" y="219"/>
                      <a:pt x="44" y="219"/>
                      <a:pt x="44" y="219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47" y="186"/>
                      <a:pt x="59" y="190"/>
                      <a:pt x="73" y="190"/>
                    </a:cubicBezTo>
                    <a:cubicBezTo>
                      <a:pt x="86" y="190"/>
                      <a:pt x="98" y="186"/>
                      <a:pt x="109" y="180"/>
                    </a:cubicBezTo>
                    <a:lnTo>
                      <a:pt x="102" y="219"/>
                    </a:lnTo>
                    <a:close/>
                    <a:moveTo>
                      <a:pt x="73" y="176"/>
                    </a:moveTo>
                    <a:cubicBezTo>
                      <a:pt x="40" y="176"/>
                      <a:pt x="14" y="149"/>
                      <a:pt x="14" y="117"/>
                    </a:cubicBezTo>
                    <a:cubicBezTo>
                      <a:pt x="14" y="85"/>
                      <a:pt x="40" y="59"/>
                      <a:pt x="73" y="59"/>
                    </a:cubicBezTo>
                    <a:cubicBezTo>
                      <a:pt x="105" y="59"/>
                      <a:pt x="131" y="85"/>
                      <a:pt x="131" y="117"/>
                    </a:cubicBezTo>
                    <a:cubicBezTo>
                      <a:pt x="131" y="149"/>
                      <a:pt x="105" y="176"/>
                      <a:pt x="73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57"/>
              <p:cNvSpPr>
                <a:spLocks/>
              </p:cNvSpPr>
              <p:nvPr/>
            </p:nvSpPr>
            <p:spPr bwMode="auto">
              <a:xfrm>
                <a:off x="1630705" y="2329248"/>
                <a:ext cx="49522" cy="48134"/>
              </a:xfrm>
              <a:custGeom>
                <a:avLst/>
                <a:gdLst>
                  <a:gd name="T0" fmla="*/ 44 w 45"/>
                  <a:gd name="T1" fmla="*/ 1 h 44"/>
                  <a:gd name="T2" fmla="*/ 40 w 45"/>
                  <a:gd name="T3" fmla="*/ 1 h 44"/>
                  <a:gd name="T4" fmla="*/ 3 w 45"/>
                  <a:gd name="T5" fmla="*/ 32 h 44"/>
                  <a:gd name="T6" fmla="*/ 0 w 45"/>
                  <a:gd name="T7" fmla="*/ 37 h 44"/>
                  <a:gd name="T8" fmla="*/ 3 w 45"/>
                  <a:gd name="T9" fmla="*/ 42 h 44"/>
                  <a:gd name="T10" fmla="*/ 8 w 45"/>
                  <a:gd name="T11" fmla="*/ 44 h 44"/>
                  <a:gd name="T12" fmla="*/ 13 w 45"/>
                  <a:gd name="T13" fmla="*/ 42 h 44"/>
                  <a:gd name="T14" fmla="*/ 26 w 45"/>
                  <a:gd name="T15" fmla="*/ 26 h 44"/>
                  <a:gd name="T16" fmla="*/ 44 w 45"/>
                  <a:gd name="T17" fmla="*/ 4 h 44"/>
                  <a:gd name="T18" fmla="*/ 44 w 45"/>
                  <a:gd name="T1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4">
                    <a:moveTo>
                      <a:pt x="44" y="1"/>
                    </a:moveTo>
                    <a:cubicBezTo>
                      <a:pt x="43" y="0"/>
                      <a:pt x="41" y="0"/>
                      <a:pt x="40" y="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1" y="33"/>
                      <a:pt x="0" y="35"/>
                      <a:pt x="0" y="37"/>
                    </a:cubicBezTo>
                    <a:cubicBezTo>
                      <a:pt x="0" y="39"/>
                      <a:pt x="1" y="41"/>
                      <a:pt x="3" y="42"/>
                    </a:cubicBezTo>
                    <a:cubicBezTo>
                      <a:pt x="4" y="44"/>
                      <a:pt x="6" y="44"/>
                      <a:pt x="8" y="44"/>
                    </a:cubicBezTo>
                    <a:cubicBezTo>
                      <a:pt x="10" y="44"/>
                      <a:pt x="11" y="44"/>
                      <a:pt x="13" y="42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5" y="3"/>
                      <a:pt x="45" y="2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2224753" y="3012673"/>
              <a:ext cx="1585506" cy="447963"/>
            </a:xfrm>
            <a:prstGeom prst="bentConnector3">
              <a:avLst>
                <a:gd name="adj1" fmla="val 64"/>
              </a:avLst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3"/>
            <p:cNvCxnSpPr/>
            <p:nvPr/>
          </p:nvCxnSpPr>
          <p:spPr>
            <a:xfrm rot="10800000" flipV="1">
              <a:off x="5340545" y="3008156"/>
              <a:ext cx="1562061" cy="452480"/>
            </a:xfrm>
            <a:prstGeom prst="bentConnector3">
              <a:avLst>
                <a:gd name="adj1" fmla="val -685"/>
              </a:avLst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056659" y="4281448"/>
            <a:ext cx="1167727" cy="2033349"/>
            <a:chOff x="4056659" y="4281448"/>
            <a:chExt cx="1167727" cy="2033349"/>
          </a:xfrm>
        </p:grpSpPr>
        <p:grpSp>
          <p:nvGrpSpPr>
            <p:cNvPr id="12" name="Group 11"/>
            <p:cNvGrpSpPr/>
            <p:nvPr/>
          </p:nvGrpSpPr>
          <p:grpSpPr>
            <a:xfrm>
              <a:off x="4056659" y="5162235"/>
              <a:ext cx="1167727" cy="1152562"/>
              <a:chOff x="7938848" y="2945769"/>
              <a:chExt cx="671512" cy="662791"/>
            </a:xfrm>
          </p:grpSpPr>
          <p:sp>
            <p:nvSpPr>
              <p:cNvPr id="8" name="Freeform 53"/>
              <p:cNvSpPr>
                <a:spLocks noEditPoints="1"/>
              </p:cNvSpPr>
              <p:nvPr/>
            </p:nvSpPr>
            <p:spPr bwMode="auto">
              <a:xfrm>
                <a:off x="7938848" y="2945769"/>
                <a:ext cx="671512" cy="662791"/>
              </a:xfrm>
              <a:custGeom>
                <a:avLst/>
                <a:gdLst>
                  <a:gd name="T0" fmla="*/ 127 w 130"/>
                  <a:gd name="T1" fmla="*/ 42 h 128"/>
                  <a:gd name="T2" fmla="*/ 87 w 130"/>
                  <a:gd name="T3" fmla="*/ 2 h 128"/>
                  <a:gd name="T4" fmla="*/ 79 w 130"/>
                  <a:gd name="T5" fmla="*/ 0 h 128"/>
                  <a:gd name="T6" fmla="*/ 75 w 130"/>
                  <a:gd name="T7" fmla="*/ 2 h 128"/>
                  <a:gd name="T8" fmla="*/ 73 w 130"/>
                  <a:gd name="T9" fmla="*/ 6 h 128"/>
                  <a:gd name="T10" fmla="*/ 64 w 130"/>
                  <a:gd name="T11" fmla="*/ 21 h 128"/>
                  <a:gd name="T12" fmla="*/ 41 w 130"/>
                  <a:gd name="T13" fmla="*/ 37 h 128"/>
                  <a:gd name="T14" fmla="*/ 15 w 130"/>
                  <a:gd name="T15" fmla="*/ 55 h 128"/>
                  <a:gd name="T16" fmla="*/ 1 w 130"/>
                  <a:gd name="T17" fmla="*/ 78 h 128"/>
                  <a:gd name="T18" fmla="*/ 3 w 130"/>
                  <a:gd name="T19" fmla="*/ 86 h 128"/>
                  <a:gd name="T20" fmla="*/ 43 w 130"/>
                  <a:gd name="T21" fmla="*/ 126 h 128"/>
                  <a:gd name="T22" fmla="*/ 51 w 130"/>
                  <a:gd name="T23" fmla="*/ 128 h 128"/>
                  <a:gd name="T24" fmla="*/ 55 w 130"/>
                  <a:gd name="T25" fmla="*/ 126 h 128"/>
                  <a:gd name="T26" fmla="*/ 57 w 130"/>
                  <a:gd name="T27" fmla="*/ 122 h 128"/>
                  <a:gd name="T28" fmla="*/ 66 w 130"/>
                  <a:gd name="T29" fmla="*/ 107 h 128"/>
                  <a:gd name="T30" fmla="*/ 89 w 130"/>
                  <a:gd name="T31" fmla="*/ 91 h 128"/>
                  <a:gd name="T32" fmla="*/ 115 w 130"/>
                  <a:gd name="T33" fmla="*/ 73 h 128"/>
                  <a:gd name="T34" fmla="*/ 129 w 130"/>
                  <a:gd name="T35" fmla="*/ 50 h 128"/>
                  <a:gd name="T36" fmla="*/ 127 w 130"/>
                  <a:gd name="T37" fmla="*/ 42 h 128"/>
                  <a:gd name="T38" fmla="*/ 49 w 130"/>
                  <a:gd name="T39" fmla="*/ 120 h 128"/>
                  <a:gd name="T40" fmla="*/ 9 w 130"/>
                  <a:gd name="T41" fmla="*/ 80 h 128"/>
                  <a:gd name="T42" fmla="*/ 81 w 130"/>
                  <a:gd name="T43" fmla="*/ 8 h 128"/>
                  <a:gd name="T44" fmla="*/ 121 w 130"/>
                  <a:gd name="T45" fmla="*/ 48 h 128"/>
                  <a:gd name="T46" fmla="*/ 49 w 130"/>
                  <a:gd name="T4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0" h="128">
                    <a:moveTo>
                      <a:pt x="127" y="42"/>
                    </a:moveTo>
                    <a:cubicBezTo>
                      <a:pt x="87" y="2"/>
                      <a:pt x="87" y="2"/>
                      <a:pt x="87" y="2"/>
                    </a:cubicBezTo>
                    <a:cubicBezTo>
                      <a:pt x="85" y="0"/>
                      <a:pt x="82" y="0"/>
                      <a:pt x="79" y="0"/>
                    </a:cubicBezTo>
                    <a:cubicBezTo>
                      <a:pt x="78" y="1"/>
                      <a:pt x="76" y="1"/>
                      <a:pt x="75" y="2"/>
                    </a:cubicBezTo>
                    <a:cubicBezTo>
                      <a:pt x="74" y="3"/>
                      <a:pt x="74" y="4"/>
                      <a:pt x="73" y="6"/>
                    </a:cubicBezTo>
                    <a:cubicBezTo>
                      <a:pt x="72" y="12"/>
                      <a:pt x="68" y="17"/>
                      <a:pt x="64" y="21"/>
                    </a:cubicBezTo>
                    <a:cubicBezTo>
                      <a:pt x="58" y="27"/>
                      <a:pt x="50" y="32"/>
                      <a:pt x="41" y="37"/>
                    </a:cubicBezTo>
                    <a:cubicBezTo>
                      <a:pt x="32" y="42"/>
                      <a:pt x="23" y="48"/>
                      <a:pt x="15" y="55"/>
                    </a:cubicBezTo>
                    <a:cubicBezTo>
                      <a:pt x="8" y="62"/>
                      <a:pt x="4" y="69"/>
                      <a:pt x="1" y="78"/>
                    </a:cubicBezTo>
                    <a:cubicBezTo>
                      <a:pt x="0" y="80"/>
                      <a:pt x="1" y="84"/>
                      <a:pt x="3" y="8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5" y="128"/>
                      <a:pt x="48" y="128"/>
                      <a:pt x="51" y="128"/>
                    </a:cubicBezTo>
                    <a:cubicBezTo>
                      <a:pt x="52" y="127"/>
                      <a:pt x="54" y="127"/>
                      <a:pt x="55" y="126"/>
                    </a:cubicBezTo>
                    <a:cubicBezTo>
                      <a:pt x="56" y="125"/>
                      <a:pt x="56" y="124"/>
                      <a:pt x="57" y="122"/>
                    </a:cubicBezTo>
                    <a:cubicBezTo>
                      <a:pt x="58" y="116"/>
                      <a:pt x="62" y="111"/>
                      <a:pt x="66" y="107"/>
                    </a:cubicBezTo>
                    <a:cubicBezTo>
                      <a:pt x="72" y="101"/>
                      <a:pt x="80" y="96"/>
                      <a:pt x="89" y="91"/>
                    </a:cubicBezTo>
                    <a:cubicBezTo>
                      <a:pt x="98" y="86"/>
                      <a:pt x="107" y="80"/>
                      <a:pt x="115" y="73"/>
                    </a:cubicBezTo>
                    <a:cubicBezTo>
                      <a:pt x="122" y="66"/>
                      <a:pt x="126" y="59"/>
                      <a:pt x="129" y="50"/>
                    </a:cubicBezTo>
                    <a:cubicBezTo>
                      <a:pt x="130" y="48"/>
                      <a:pt x="129" y="44"/>
                      <a:pt x="127" y="42"/>
                    </a:cubicBezTo>
                    <a:close/>
                    <a:moveTo>
                      <a:pt x="49" y="120"/>
                    </a:moveTo>
                    <a:cubicBezTo>
                      <a:pt x="36" y="107"/>
                      <a:pt x="22" y="93"/>
                      <a:pt x="9" y="80"/>
                    </a:cubicBezTo>
                    <a:cubicBezTo>
                      <a:pt x="20" y="43"/>
                      <a:pt x="70" y="45"/>
                      <a:pt x="81" y="8"/>
                    </a:cubicBezTo>
                    <a:cubicBezTo>
                      <a:pt x="94" y="21"/>
                      <a:pt x="108" y="35"/>
                      <a:pt x="121" y="48"/>
                    </a:cubicBezTo>
                    <a:cubicBezTo>
                      <a:pt x="110" y="85"/>
                      <a:pt x="60" y="83"/>
                      <a:pt x="49" y="120"/>
                    </a:cubicBezTo>
                    <a:close/>
                  </a:path>
                </a:pathLst>
              </a:custGeom>
              <a:solidFill>
                <a:srgbClr val="7AA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54"/>
              <p:cNvSpPr>
                <a:spLocks noEditPoints="1"/>
              </p:cNvSpPr>
              <p:nvPr/>
            </p:nvSpPr>
            <p:spPr bwMode="auto">
              <a:xfrm>
                <a:off x="8180853" y="3179054"/>
                <a:ext cx="180959" cy="185321"/>
              </a:xfrm>
              <a:custGeom>
                <a:avLst/>
                <a:gdLst>
                  <a:gd name="T0" fmla="*/ 28 w 35"/>
                  <a:gd name="T1" fmla="*/ 12 h 36"/>
                  <a:gd name="T2" fmla="*/ 20 w 35"/>
                  <a:gd name="T3" fmla="*/ 13 h 36"/>
                  <a:gd name="T4" fmla="*/ 10 w 35"/>
                  <a:gd name="T5" fmla="*/ 7 h 36"/>
                  <a:gd name="T6" fmla="*/ 15 w 35"/>
                  <a:gd name="T7" fmla="*/ 6 h 36"/>
                  <a:gd name="T8" fmla="*/ 19 w 35"/>
                  <a:gd name="T9" fmla="*/ 6 h 36"/>
                  <a:gd name="T10" fmla="*/ 20 w 35"/>
                  <a:gd name="T11" fmla="*/ 2 h 36"/>
                  <a:gd name="T12" fmla="*/ 13 w 35"/>
                  <a:gd name="T13" fmla="*/ 1 h 36"/>
                  <a:gd name="T14" fmla="*/ 6 w 35"/>
                  <a:gd name="T15" fmla="*/ 4 h 36"/>
                  <a:gd name="T16" fmla="*/ 5 w 35"/>
                  <a:gd name="T17" fmla="*/ 3 h 36"/>
                  <a:gd name="T18" fmla="*/ 3 w 35"/>
                  <a:gd name="T19" fmla="*/ 5 h 36"/>
                  <a:gd name="T20" fmla="*/ 4 w 35"/>
                  <a:gd name="T21" fmla="*/ 6 h 36"/>
                  <a:gd name="T22" fmla="*/ 1 w 35"/>
                  <a:gd name="T23" fmla="*/ 15 h 36"/>
                  <a:gd name="T24" fmla="*/ 3 w 35"/>
                  <a:gd name="T25" fmla="*/ 22 h 36"/>
                  <a:gd name="T26" fmla="*/ 18 w 35"/>
                  <a:gd name="T27" fmla="*/ 21 h 36"/>
                  <a:gd name="T28" fmla="*/ 23 w 35"/>
                  <a:gd name="T29" fmla="*/ 31 h 36"/>
                  <a:gd name="T30" fmla="*/ 19 w 35"/>
                  <a:gd name="T31" fmla="*/ 30 h 36"/>
                  <a:gd name="T32" fmla="*/ 16 w 35"/>
                  <a:gd name="T33" fmla="*/ 28 h 36"/>
                  <a:gd name="T34" fmla="*/ 13 w 35"/>
                  <a:gd name="T35" fmla="*/ 31 h 36"/>
                  <a:gd name="T36" fmla="*/ 17 w 35"/>
                  <a:gd name="T37" fmla="*/ 35 h 36"/>
                  <a:gd name="T38" fmla="*/ 25 w 35"/>
                  <a:gd name="T39" fmla="*/ 36 h 36"/>
                  <a:gd name="T40" fmla="*/ 31 w 35"/>
                  <a:gd name="T41" fmla="*/ 35 h 36"/>
                  <a:gd name="T42" fmla="*/ 33 w 35"/>
                  <a:gd name="T43" fmla="*/ 34 h 36"/>
                  <a:gd name="T44" fmla="*/ 33 w 35"/>
                  <a:gd name="T45" fmla="*/ 32 h 36"/>
                  <a:gd name="T46" fmla="*/ 34 w 35"/>
                  <a:gd name="T47" fmla="*/ 26 h 36"/>
                  <a:gd name="T48" fmla="*/ 35 w 35"/>
                  <a:gd name="T49" fmla="*/ 18 h 36"/>
                  <a:gd name="T50" fmla="*/ 10 w 35"/>
                  <a:gd name="T51" fmla="*/ 17 h 36"/>
                  <a:gd name="T52" fmla="*/ 6 w 35"/>
                  <a:gd name="T53" fmla="*/ 15 h 36"/>
                  <a:gd name="T54" fmla="*/ 7 w 35"/>
                  <a:gd name="T55" fmla="*/ 11 h 36"/>
                  <a:gd name="T56" fmla="*/ 14 w 35"/>
                  <a:gd name="T57" fmla="*/ 16 h 36"/>
                  <a:gd name="T58" fmla="*/ 29 w 35"/>
                  <a:gd name="T59" fmla="*/ 25 h 36"/>
                  <a:gd name="T60" fmla="*/ 21 w 35"/>
                  <a:gd name="T61" fmla="*/ 20 h 36"/>
                  <a:gd name="T62" fmla="*/ 25 w 35"/>
                  <a:gd name="T63" fmla="*/ 18 h 36"/>
                  <a:gd name="T64" fmla="*/ 28 w 35"/>
                  <a:gd name="T65" fmla="*/ 20 h 36"/>
                  <a:gd name="T66" fmla="*/ 29 w 35"/>
                  <a:gd name="T67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" h="36">
                    <a:moveTo>
                      <a:pt x="32" y="15"/>
                    </a:moveTo>
                    <a:cubicBezTo>
                      <a:pt x="31" y="14"/>
                      <a:pt x="30" y="13"/>
                      <a:pt x="28" y="12"/>
                    </a:cubicBezTo>
                    <a:cubicBezTo>
                      <a:pt x="27" y="12"/>
                      <a:pt x="26" y="12"/>
                      <a:pt x="24" y="12"/>
                    </a:cubicBezTo>
                    <a:cubicBezTo>
                      <a:pt x="23" y="12"/>
                      <a:pt x="22" y="12"/>
                      <a:pt x="20" y="13"/>
                    </a:cubicBezTo>
                    <a:cubicBezTo>
                      <a:pt x="19" y="13"/>
                      <a:pt x="18" y="14"/>
                      <a:pt x="16" y="15"/>
                    </a:cubicBezTo>
                    <a:cubicBezTo>
                      <a:pt x="14" y="12"/>
                      <a:pt x="12" y="10"/>
                      <a:pt x="10" y="7"/>
                    </a:cubicBezTo>
                    <a:cubicBezTo>
                      <a:pt x="11" y="7"/>
                      <a:pt x="12" y="6"/>
                      <a:pt x="13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6" y="7"/>
                      <a:pt x="17" y="7"/>
                      <a:pt x="18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4"/>
                      <a:pt x="20" y="3"/>
                      <a:pt x="20" y="2"/>
                    </a:cubicBezTo>
                    <a:cubicBezTo>
                      <a:pt x="19" y="1"/>
                      <a:pt x="18" y="1"/>
                      <a:pt x="16" y="0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1" y="1"/>
                      <a:pt x="10" y="1"/>
                      <a:pt x="9" y="2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9"/>
                      <a:pt x="2" y="10"/>
                    </a:cubicBezTo>
                    <a:cubicBezTo>
                      <a:pt x="1" y="12"/>
                      <a:pt x="1" y="13"/>
                      <a:pt x="1" y="15"/>
                    </a:cubicBezTo>
                    <a:cubicBezTo>
                      <a:pt x="0" y="16"/>
                      <a:pt x="1" y="17"/>
                      <a:pt x="1" y="18"/>
                    </a:cubicBezTo>
                    <a:cubicBezTo>
                      <a:pt x="1" y="20"/>
                      <a:pt x="2" y="21"/>
                      <a:pt x="3" y="22"/>
                    </a:cubicBezTo>
                    <a:cubicBezTo>
                      <a:pt x="5" y="23"/>
                      <a:pt x="8" y="24"/>
                      <a:pt x="10" y="24"/>
                    </a:cubicBezTo>
                    <a:cubicBezTo>
                      <a:pt x="13" y="23"/>
                      <a:pt x="15" y="23"/>
                      <a:pt x="18" y="21"/>
                    </a:cubicBezTo>
                    <a:cubicBezTo>
                      <a:pt x="21" y="24"/>
                      <a:pt x="23" y="27"/>
                      <a:pt x="25" y="29"/>
                    </a:cubicBezTo>
                    <a:cubicBezTo>
                      <a:pt x="24" y="30"/>
                      <a:pt x="24" y="30"/>
                      <a:pt x="23" y="31"/>
                    </a:cubicBezTo>
                    <a:cubicBezTo>
                      <a:pt x="22" y="31"/>
                      <a:pt x="21" y="31"/>
                      <a:pt x="21" y="31"/>
                    </a:cubicBezTo>
                    <a:cubicBezTo>
                      <a:pt x="20" y="30"/>
                      <a:pt x="20" y="30"/>
                      <a:pt x="19" y="30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5" y="28"/>
                      <a:pt x="15" y="29"/>
                      <a:pt x="14" y="29"/>
                    </a:cubicBezTo>
                    <a:cubicBezTo>
                      <a:pt x="13" y="30"/>
                      <a:pt x="13" y="30"/>
                      <a:pt x="13" y="31"/>
                    </a:cubicBezTo>
                    <a:cubicBezTo>
                      <a:pt x="13" y="32"/>
                      <a:pt x="13" y="33"/>
                      <a:pt x="14" y="33"/>
                    </a:cubicBezTo>
                    <a:cubicBezTo>
                      <a:pt x="15" y="34"/>
                      <a:pt x="16" y="35"/>
                      <a:pt x="17" y="35"/>
                    </a:cubicBezTo>
                    <a:cubicBezTo>
                      <a:pt x="18" y="36"/>
                      <a:pt x="19" y="36"/>
                      <a:pt x="20" y="36"/>
                    </a:cubicBezTo>
                    <a:cubicBezTo>
                      <a:pt x="22" y="36"/>
                      <a:pt x="23" y="36"/>
                      <a:pt x="25" y="36"/>
                    </a:cubicBezTo>
                    <a:cubicBezTo>
                      <a:pt x="26" y="35"/>
                      <a:pt x="27" y="34"/>
                      <a:pt x="29" y="33"/>
                    </a:cubicBezTo>
                    <a:cubicBezTo>
                      <a:pt x="30" y="33"/>
                      <a:pt x="30" y="34"/>
                      <a:pt x="31" y="35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3" y="34"/>
                      <a:pt x="34" y="34"/>
                      <a:pt x="34" y="33"/>
                    </a:cubicBezTo>
                    <a:cubicBezTo>
                      <a:pt x="34" y="33"/>
                      <a:pt x="33" y="32"/>
                      <a:pt x="33" y="32"/>
                    </a:cubicBezTo>
                    <a:cubicBezTo>
                      <a:pt x="32" y="32"/>
                      <a:pt x="32" y="31"/>
                      <a:pt x="31" y="30"/>
                    </a:cubicBezTo>
                    <a:cubicBezTo>
                      <a:pt x="32" y="29"/>
                      <a:pt x="33" y="27"/>
                      <a:pt x="34" y="26"/>
                    </a:cubicBezTo>
                    <a:cubicBezTo>
                      <a:pt x="35" y="24"/>
                      <a:pt x="35" y="23"/>
                      <a:pt x="35" y="21"/>
                    </a:cubicBezTo>
                    <a:cubicBezTo>
                      <a:pt x="35" y="20"/>
                      <a:pt x="35" y="19"/>
                      <a:pt x="35" y="18"/>
                    </a:cubicBezTo>
                    <a:cubicBezTo>
                      <a:pt x="34" y="17"/>
                      <a:pt x="33" y="16"/>
                      <a:pt x="32" y="15"/>
                    </a:cubicBezTo>
                    <a:close/>
                    <a:moveTo>
                      <a:pt x="10" y="17"/>
                    </a:moveTo>
                    <a:cubicBezTo>
                      <a:pt x="9" y="17"/>
                      <a:pt x="8" y="17"/>
                      <a:pt x="7" y="16"/>
                    </a:cubicBezTo>
                    <a:cubicBezTo>
                      <a:pt x="7" y="16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6" y="13"/>
                      <a:pt x="6" y="12"/>
                      <a:pt x="7" y="11"/>
                    </a:cubicBezTo>
                    <a:cubicBezTo>
                      <a:pt x="7" y="11"/>
                      <a:pt x="7" y="10"/>
                      <a:pt x="8" y="9"/>
                    </a:cubicBezTo>
                    <a:cubicBezTo>
                      <a:pt x="10" y="11"/>
                      <a:pt x="12" y="14"/>
                      <a:pt x="14" y="16"/>
                    </a:cubicBezTo>
                    <a:cubicBezTo>
                      <a:pt x="12" y="17"/>
                      <a:pt x="11" y="17"/>
                      <a:pt x="10" y="17"/>
                    </a:cubicBezTo>
                    <a:close/>
                    <a:moveTo>
                      <a:pt x="29" y="25"/>
                    </a:moveTo>
                    <a:cubicBezTo>
                      <a:pt x="28" y="26"/>
                      <a:pt x="28" y="27"/>
                      <a:pt x="27" y="27"/>
                    </a:cubicBezTo>
                    <a:cubicBezTo>
                      <a:pt x="25" y="25"/>
                      <a:pt x="23" y="22"/>
                      <a:pt x="21" y="20"/>
                    </a:cubicBezTo>
                    <a:cubicBezTo>
                      <a:pt x="21" y="20"/>
                      <a:pt x="22" y="19"/>
                      <a:pt x="23" y="19"/>
                    </a:cubicBezTo>
                    <a:cubicBezTo>
                      <a:pt x="23" y="19"/>
                      <a:pt x="24" y="19"/>
                      <a:pt x="25" y="18"/>
                    </a:cubicBezTo>
                    <a:cubicBezTo>
                      <a:pt x="25" y="18"/>
                      <a:pt x="26" y="18"/>
                      <a:pt x="27" y="19"/>
                    </a:cubicBezTo>
                    <a:cubicBezTo>
                      <a:pt x="27" y="19"/>
                      <a:pt x="28" y="19"/>
                      <a:pt x="28" y="20"/>
                    </a:cubicBezTo>
                    <a:cubicBezTo>
                      <a:pt x="29" y="20"/>
                      <a:pt x="29" y="21"/>
                      <a:pt x="29" y="21"/>
                    </a:cubicBezTo>
                    <a:cubicBezTo>
                      <a:pt x="30" y="22"/>
                      <a:pt x="30" y="23"/>
                      <a:pt x="29" y="23"/>
                    </a:cubicBezTo>
                    <a:cubicBezTo>
                      <a:pt x="29" y="24"/>
                      <a:pt x="29" y="25"/>
                      <a:pt x="29" y="25"/>
                    </a:cubicBezTo>
                    <a:close/>
                  </a:path>
                </a:pathLst>
              </a:custGeom>
              <a:solidFill>
                <a:srgbClr val="7AA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Freeform 55"/>
              <p:cNvSpPr>
                <a:spLocks/>
              </p:cNvSpPr>
              <p:nvPr/>
            </p:nvSpPr>
            <p:spPr bwMode="auto">
              <a:xfrm>
                <a:off x="8165592" y="3401438"/>
                <a:ext cx="98110" cy="109012"/>
              </a:xfrm>
              <a:custGeom>
                <a:avLst/>
                <a:gdLst>
                  <a:gd name="T0" fmla="*/ 16 w 19"/>
                  <a:gd name="T1" fmla="*/ 1 h 21"/>
                  <a:gd name="T2" fmla="*/ 16 w 19"/>
                  <a:gd name="T3" fmla="*/ 1 h 21"/>
                  <a:gd name="T4" fmla="*/ 9 w 19"/>
                  <a:gd name="T5" fmla="*/ 7 h 21"/>
                  <a:gd name="T6" fmla="*/ 3 w 19"/>
                  <a:gd name="T7" fmla="*/ 14 h 21"/>
                  <a:gd name="T8" fmla="*/ 0 w 19"/>
                  <a:gd name="T9" fmla="*/ 17 h 21"/>
                  <a:gd name="T10" fmla="*/ 0 w 19"/>
                  <a:gd name="T11" fmla="*/ 17 h 21"/>
                  <a:gd name="T12" fmla="*/ 0 w 19"/>
                  <a:gd name="T13" fmla="*/ 20 h 21"/>
                  <a:gd name="T14" fmla="*/ 3 w 19"/>
                  <a:gd name="T15" fmla="*/ 20 h 21"/>
                  <a:gd name="T16" fmla="*/ 3 w 19"/>
                  <a:gd name="T17" fmla="*/ 20 h 21"/>
                  <a:gd name="T18" fmla="*/ 6 w 19"/>
                  <a:gd name="T19" fmla="*/ 16 h 21"/>
                  <a:gd name="T20" fmla="*/ 11 w 19"/>
                  <a:gd name="T21" fmla="*/ 10 h 21"/>
                  <a:gd name="T22" fmla="*/ 18 w 19"/>
                  <a:gd name="T23" fmla="*/ 4 h 21"/>
                  <a:gd name="T24" fmla="*/ 18 w 19"/>
                  <a:gd name="T25" fmla="*/ 4 h 21"/>
                  <a:gd name="T26" fmla="*/ 19 w 19"/>
                  <a:gd name="T27" fmla="*/ 4 h 21"/>
                  <a:gd name="T28" fmla="*/ 19 w 19"/>
                  <a:gd name="T29" fmla="*/ 1 h 21"/>
                  <a:gd name="T30" fmla="*/ 16 w 19"/>
                  <a:gd name="T3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1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1" y="5"/>
                      <a:pt x="9" y="7"/>
                    </a:cubicBezTo>
                    <a:cubicBezTo>
                      <a:pt x="6" y="9"/>
                      <a:pt x="5" y="11"/>
                      <a:pt x="3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8" y="14"/>
                      <a:pt x="9" y="12"/>
                      <a:pt x="11" y="10"/>
                    </a:cubicBezTo>
                    <a:cubicBezTo>
                      <a:pt x="14" y="8"/>
                      <a:pt x="16" y="6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1"/>
                    </a:cubicBezTo>
                    <a:close/>
                  </a:path>
                </a:pathLst>
              </a:custGeom>
              <a:solidFill>
                <a:srgbClr val="7AA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56"/>
              <p:cNvSpPr>
                <a:spLocks/>
              </p:cNvSpPr>
              <p:nvPr/>
            </p:nvSpPr>
            <p:spPr bwMode="auto">
              <a:xfrm>
                <a:off x="8283325" y="3050421"/>
                <a:ext cx="104651" cy="106832"/>
              </a:xfrm>
              <a:custGeom>
                <a:avLst/>
                <a:gdLst>
                  <a:gd name="T0" fmla="*/ 8 w 20"/>
                  <a:gd name="T1" fmla="*/ 11 h 21"/>
                  <a:gd name="T2" fmla="*/ 1 w 20"/>
                  <a:gd name="T3" fmla="*/ 17 h 21"/>
                  <a:gd name="T4" fmla="*/ 0 w 20"/>
                  <a:gd name="T5" fmla="*/ 17 h 21"/>
                  <a:gd name="T6" fmla="*/ 0 w 20"/>
                  <a:gd name="T7" fmla="*/ 20 h 21"/>
                  <a:gd name="T8" fmla="*/ 3 w 20"/>
                  <a:gd name="T9" fmla="*/ 20 h 21"/>
                  <a:gd name="T10" fmla="*/ 3 w 20"/>
                  <a:gd name="T11" fmla="*/ 20 h 21"/>
                  <a:gd name="T12" fmla="*/ 10 w 20"/>
                  <a:gd name="T13" fmla="*/ 14 h 21"/>
                  <a:gd name="T14" fmla="*/ 16 w 20"/>
                  <a:gd name="T15" fmla="*/ 7 h 21"/>
                  <a:gd name="T16" fmla="*/ 19 w 20"/>
                  <a:gd name="T17" fmla="*/ 3 h 21"/>
                  <a:gd name="T18" fmla="*/ 19 w 20"/>
                  <a:gd name="T19" fmla="*/ 3 h 21"/>
                  <a:gd name="T20" fmla="*/ 19 w 20"/>
                  <a:gd name="T21" fmla="*/ 0 h 21"/>
                  <a:gd name="T22" fmla="*/ 16 w 20"/>
                  <a:gd name="T23" fmla="*/ 0 h 21"/>
                  <a:gd name="T24" fmla="*/ 16 w 20"/>
                  <a:gd name="T25" fmla="*/ 1 h 21"/>
                  <a:gd name="T26" fmla="*/ 13 w 20"/>
                  <a:gd name="T27" fmla="*/ 5 h 21"/>
                  <a:gd name="T28" fmla="*/ 8 w 20"/>
                  <a:gd name="T2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1">
                    <a:moveTo>
                      <a:pt x="8" y="11"/>
                    </a:moveTo>
                    <a:cubicBezTo>
                      <a:pt x="5" y="13"/>
                      <a:pt x="3" y="15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8"/>
                      <a:pt x="8" y="16"/>
                      <a:pt x="10" y="14"/>
                    </a:cubicBezTo>
                    <a:cubicBezTo>
                      <a:pt x="13" y="12"/>
                      <a:pt x="14" y="9"/>
                      <a:pt x="16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10" y="9"/>
                      <a:pt x="8" y="11"/>
                    </a:cubicBezTo>
                    <a:close/>
                  </a:path>
                </a:pathLst>
              </a:custGeom>
              <a:solidFill>
                <a:srgbClr val="7AA0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6" name="Right Arrow 35"/>
            <p:cNvSpPr/>
            <p:nvPr/>
          </p:nvSpPr>
          <p:spPr>
            <a:xfrm rot="5400000">
              <a:off x="4276774" y="4415610"/>
              <a:ext cx="703830" cy="435505"/>
            </a:xfrm>
            <a:prstGeom prst="rightArrow">
              <a:avLst>
                <a:gd name="adj1" fmla="val 50000"/>
                <a:gd name="adj2" fmla="val 7830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0781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Is TypeScript unique?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1622503" y="2311027"/>
            <a:ext cx="5809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Is TypeScript a unique</a:t>
            </a:r>
          </a:p>
          <a:p>
            <a:r>
              <a:rPr lang="pl-PL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solution to all your JS problems?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2503" y="4262860"/>
            <a:ext cx="58097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0" i="0" dirty="0" smtClean="0">
                <a:solidFill>
                  <a:srgbClr val="7AA01C"/>
                </a:solidFill>
                <a:latin typeface="League Spartan" panose="00000800000000000000" pitchFamily="50" charset="-18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145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952191" y="2633293"/>
            <a:ext cx="3055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Alternatives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5706195" y="2641844"/>
            <a:ext cx="11151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636" y="3324954"/>
            <a:ext cx="274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4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babel.js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76185" y="2263677"/>
            <a:ext cx="925551" cy="920878"/>
            <a:chOff x="7169151" y="-250825"/>
            <a:chExt cx="2514599" cy="2501900"/>
          </a:xfrm>
          <a:solidFill>
            <a:srgbClr val="7AA01C"/>
          </a:solidFill>
        </p:grpSpPr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7169151" y="-15875"/>
              <a:ext cx="2292350" cy="2266950"/>
            </a:xfrm>
            <a:custGeom>
              <a:avLst/>
              <a:gdLst>
                <a:gd name="T0" fmla="*/ 432 w 608"/>
                <a:gd name="T1" fmla="*/ 15 h 602"/>
                <a:gd name="T2" fmla="*/ 395 w 608"/>
                <a:gd name="T3" fmla="*/ 0 h 602"/>
                <a:gd name="T4" fmla="*/ 359 w 608"/>
                <a:gd name="T5" fmla="*/ 15 h 602"/>
                <a:gd name="T6" fmla="*/ 329 w 608"/>
                <a:gd name="T7" fmla="*/ 45 h 602"/>
                <a:gd name="T8" fmla="*/ 314 w 608"/>
                <a:gd name="T9" fmla="*/ 81 h 602"/>
                <a:gd name="T10" fmla="*/ 322 w 608"/>
                <a:gd name="T11" fmla="*/ 109 h 602"/>
                <a:gd name="T12" fmla="*/ 40 w 608"/>
                <a:gd name="T13" fmla="*/ 222 h 602"/>
                <a:gd name="T14" fmla="*/ 4 w 608"/>
                <a:gd name="T15" fmla="*/ 267 h 602"/>
                <a:gd name="T16" fmla="*/ 21 w 608"/>
                <a:gd name="T17" fmla="*/ 323 h 602"/>
                <a:gd name="T18" fmla="*/ 285 w 608"/>
                <a:gd name="T19" fmla="*/ 584 h 602"/>
                <a:gd name="T20" fmla="*/ 328 w 608"/>
                <a:gd name="T21" fmla="*/ 602 h 602"/>
                <a:gd name="T22" fmla="*/ 329 w 608"/>
                <a:gd name="T23" fmla="*/ 602 h 602"/>
                <a:gd name="T24" fmla="*/ 342 w 608"/>
                <a:gd name="T25" fmla="*/ 601 h 602"/>
                <a:gd name="T26" fmla="*/ 387 w 608"/>
                <a:gd name="T27" fmla="*/ 563 h 602"/>
                <a:gd name="T28" fmla="*/ 498 w 608"/>
                <a:gd name="T29" fmla="*/ 285 h 602"/>
                <a:gd name="T30" fmla="*/ 526 w 608"/>
                <a:gd name="T31" fmla="*/ 294 h 602"/>
                <a:gd name="T32" fmla="*/ 563 w 608"/>
                <a:gd name="T33" fmla="*/ 278 h 602"/>
                <a:gd name="T34" fmla="*/ 592 w 608"/>
                <a:gd name="T35" fmla="*/ 249 h 602"/>
                <a:gd name="T36" fmla="*/ 608 w 608"/>
                <a:gd name="T37" fmla="*/ 212 h 602"/>
                <a:gd name="T38" fmla="*/ 592 w 608"/>
                <a:gd name="T39" fmla="*/ 176 h 602"/>
                <a:gd name="T40" fmla="*/ 432 w 608"/>
                <a:gd name="T41" fmla="*/ 15 h 602"/>
                <a:gd name="T42" fmla="*/ 349 w 608"/>
                <a:gd name="T43" fmla="*/ 547 h 602"/>
                <a:gd name="T44" fmla="*/ 334 w 608"/>
                <a:gd name="T45" fmla="*/ 560 h 602"/>
                <a:gd name="T46" fmla="*/ 329 w 608"/>
                <a:gd name="T47" fmla="*/ 561 h 602"/>
                <a:gd name="T48" fmla="*/ 315 w 608"/>
                <a:gd name="T49" fmla="*/ 554 h 602"/>
                <a:gd name="T50" fmla="*/ 51 w 608"/>
                <a:gd name="T51" fmla="*/ 293 h 602"/>
                <a:gd name="T52" fmla="*/ 45 w 608"/>
                <a:gd name="T53" fmla="*/ 275 h 602"/>
                <a:gd name="T54" fmla="*/ 57 w 608"/>
                <a:gd name="T55" fmla="*/ 260 h 602"/>
                <a:gd name="T56" fmla="*/ 186 w 608"/>
                <a:gd name="T57" fmla="*/ 208 h 602"/>
                <a:gd name="T58" fmla="*/ 447 w 608"/>
                <a:gd name="T59" fmla="*/ 302 h 602"/>
                <a:gd name="T60" fmla="*/ 349 w 608"/>
                <a:gd name="T61" fmla="*/ 547 h 602"/>
                <a:gd name="T62" fmla="*/ 563 w 608"/>
                <a:gd name="T63" fmla="*/ 220 h 602"/>
                <a:gd name="T64" fmla="*/ 534 w 608"/>
                <a:gd name="T65" fmla="*/ 249 h 602"/>
                <a:gd name="T66" fmla="*/ 519 w 608"/>
                <a:gd name="T67" fmla="*/ 249 h 602"/>
                <a:gd name="T68" fmla="*/ 482 w 608"/>
                <a:gd name="T69" fmla="*/ 212 h 602"/>
                <a:gd name="T70" fmla="*/ 453 w 608"/>
                <a:gd name="T71" fmla="*/ 287 h 602"/>
                <a:gd name="T72" fmla="*/ 455 w 608"/>
                <a:gd name="T73" fmla="*/ 281 h 602"/>
                <a:gd name="T74" fmla="*/ 272 w 608"/>
                <a:gd name="T75" fmla="*/ 203 h 602"/>
                <a:gd name="T76" fmla="*/ 218 w 608"/>
                <a:gd name="T77" fmla="*/ 195 h 602"/>
                <a:gd name="T78" fmla="*/ 394 w 608"/>
                <a:gd name="T79" fmla="*/ 124 h 602"/>
                <a:gd name="T80" fmla="*/ 359 w 608"/>
                <a:gd name="T81" fmla="*/ 89 h 602"/>
                <a:gd name="T82" fmla="*/ 359 w 608"/>
                <a:gd name="T83" fmla="*/ 74 h 602"/>
                <a:gd name="T84" fmla="*/ 388 w 608"/>
                <a:gd name="T85" fmla="*/ 45 h 602"/>
                <a:gd name="T86" fmla="*/ 403 w 608"/>
                <a:gd name="T87" fmla="*/ 45 h 602"/>
                <a:gd name="T88" fmla="*/ 563 w 608"/>
                <a:gd name="T89" fmla="*/ 205 h 602"/>
                <a:gd name="T90" fmla="*/ 563 w 608"/>
                <a:gd name="T91" fmla="*/ 22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8" h="602">
                  <a:moveTo>
                    <a:pt x="432" y="15"/>
                  </a:moveTo>
                  <a:cubicBezTo>
                    <a:pt x="422" y="6"/>
                    <a:pt x="409" y="0"/>
                    <a:pt x="395" y="0"/>
                  </a:cubicBezTo>
                  <a:cubicBezTo>
                    <a:pt x="382" y="0"/>
                    <a:pt x="369" y="6"/>
                    <a:pt x="359" y="15"/>
                  </a:cubicBezTo>
                  <a:cubicBezTo>
                    <a:pt x="329" y="45"/>
                    <a:pt x="329" y="45"/>
                    <a:pt x="329" y="45"/>
                  </a:cubicBezTo>
                  <a:cubicBezTo>
                    <a:pt x="320" y="55"/>
                    <a:pt x="314" y="68"/>
                    <a:pt x="314" y="81"/>
                  </a:cubicBezTo>
                  <a:cubicBezTo>
                    <a:pt x="314" y="91"/>
                    <a:pt x="317" y="101"/>
                    <a:pt x="322" y="109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21" y="230"/>
                    <a:pt x="8" y="247"/>
                    <a:pt x="4" y="267"/>
                  </a:cubicBezTo>
                  <a:cubicBezTo>
                    <a:pt x="0" y="287"/>
                    <a:pt x="7" y="308"/>
                    <a:pt x="21" y="323"/>
                  </a:cubicBezTo>
                  <a:cubicBezTo>
                    <a:pt x="285" y="584"/>
                    <a:pt x="285" y="584"/>
                    <a:pt x="285" y="584"/>
                  </a:cubicBezTo>
                  <a:cubicBezTo>
                    <a:pt x="297" y="595"/>
                    <a:pt x="312" y="602"/>
                    <a:pt x="328" y="602"/>
                  </a:cubicBezTo>
                  <a:cubicBezTo>
                    <a:pt x="328" y="602"/>
                    <a:pt x="329" y="602"/>
                    <a:pt x="329" y="602"/>
                  </a:cubicBezTo>
                  <a:cubicBezTo>
                    <a:pt x="334" y="602"/>
                    <a:pt x="338" y="602"/>
                    <a:pt x="342" y="601"/>
                  </a:cubicBezTo>
                  <a:cubicBezTo>
                    <a:pt x="363" y="596"/>
                    <a:pt x="380" y="582"/>
                    <a:pt x="387" y="563"/>
                  </a:cubicBezTo>
                  <a:cubicBezTo>
                    <a:pt x="498" y="285"/>
                    <a:pt x="498" y="285"/>
                    <a:pt x="498" y="285"/>
                  </a:cubicBezTo>
                  <a:cubicBezTo>
                    <a:pt x="506" y="291"/>
                    <a:pt x="516" y="294"/>
                    <a:pt x="526" y="294"/>
                  </a:cubicBezTo>
                  <a:cubicBezTo>
                    <a:pt x="540" y="294"/>
                    <a:pt x="553" y="288"/>
                    <a:pt x="563" y="278"/>
                  </a:cubicBezTo>
                  <a:cubicBezTo>
                    <a:pt x="592" y="249"/>
                    <a:pt x="592" y="249"/>
                    <a:pt x="592" y="249"/>
                  </a:cubicBezTo>
                  <a:cubicBezTo>
                    <a:pt x="602" y="239"/>
                    <a:pt x="608" y="226"/>
                    <a:pt x="608" y="212"/>
                  </a:cubicBezTo>
                  <a:cubicBezTo>
                    <a:pt x="608" y="199"/>
                    <a:pt x="602" y="185"/>
                    <a:pt x="592" y="176"/>
                  </a:cubicBezTo>
                  <a:lnTo>
                    <a:pt x="432" y="15"/>
                  </a:lnTo>
                  <a:close/>
                  <a:moveTo>
                    <a:pt x="349" y="547"/>
                  </a:moveTo>
                  <a:cubicBezTo>
                    <a:pt x="346" y="554"/>
                    <a:pt x="340" y="559"/>
                    <a:pt x="334" y="560"/>
                  </a:cubicBezTo>
                  <a:cubicBezTo>
                    <a:pt x="332" y="560"/>
                    <a:pt x="330" y="561"/>
                    <a:pt x="329" y="561"/>
                  </a:cubicBezTo>
                  <a:cubicBezTo>
                    <a:pt x="324" y="560"/>
                    <a:pt x="318" y="558"/>
                    <a:pt x="315" y="554"/>
                  </a:cubicBezTo>
                  <a:cubicBezTo>
                    <a:pt x="51" y="293"/>
                    <a:pt x="51" y="293"/>
                    <a:pt x="51" y="293"/>
                  </a:cubicBezTo>
                  <a:cubicBezTo>
                    <a:pt x="46" y="288"/>
                    <a:pt x="44" y="281"/>
                    <a:pt x="45" y="275"/>
                  </a:cubicBezTo>
                  <a:cubicBezTo>
                    <a:pt x="46" y="268"/>
                    <a:pt x="51" y="262"/>
                    <a:pt x="57" y="260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273" y="237"/>
                    <a:pt x="360" y="209"/>
                    <a:pt x="447" y="302"/>
                  </a:cubicBezTo>
                  <a:lnTo>
                    <a:pt x="349" y="547"/>
                  </a:lnTo>
                  <a:close/>
                  <a:moveTo>
                    <a:pt x="563" y="220"/>
                  </a:moveTo>
                  <a:cubicBezTo>
                    <a:pt x="534" y="249"/>
                    <a:pt x="534" y="249"/>
                    <a:pt x="534" y="249"/>
                  </a:cubicBezTo>
                  <a:cubicBezTo>
                    <a:pt x="530" y="253"/>
                    <a:pt x="523" y="253"/>
                    <a:pt x="519" y="249"/>
                  </a:cubicBezTo>
                  <a:cubicBezTo>
                    <a:pt x="482" y="212"/>
                    <a:pt x="482" y="212"/>
                    <a:pt x="482" y="212"/>
                  </a:cubicBezTo>
                  <a:cubicBezTo>
                    <a:pt x="453" y="287"/>
                    <a:pt x="453" y="287"/>
                    <a:pt x="453" y="287"/>
                  </a:cubicBezTo>
                  <a:cubicBezTo>
                    <a:pt x="455" y="281"/>
                    <a:pt x="455" y="281"/>
                    <a:pt x="455" y="281"/>
                  </a:cubicBezTo>
                  <a:cubicBezTo>
                    <a:pt x="393" y="218"/>
                    <a:pt x="329" y="210"/>
                    <a:pt x="272" y="203"/>
                  </a:cubicBezTo>
                  <a:cubicBezTo>
                    <a:pt x="254" y="201"/>
                    <a:pt x="236" y="199"/>
                    <a:pt x="218" y="195"/>
                  </a:cubicBezTo>
                  <a:cubicBezTo>
                    <a:pt x="394" y="124"/>
                    <a:pt x="394" y="124"/>
                    <a:pt x="394" y="124"/>
                  </a:cubicBezTo>
                  <a:cubicBezTo>
                    <a:pt x="359" y="89"/>
                    <a:pt x="359" y="89"/>
                    <a:pt x="359" y="89"/>
                  </a:cubicBezTo>
                  <a:cubicBezTo>
                    <a:pt x="355" y="85"/>
                    <a:pt x="355" y="78"/>
                    <a:pt x="359" y="74"/>
                  </a:cubicBezTo>
                  <a:cubicBezTo>
                    <a:pt x="388" y="45"/>
                    <a:pt x="388" y="45"/>
                    <a:pt x="388" y="45"/>
                  </a:cubicBezTo>
                  <a:cubicBezTo>
                    <a:pt x="392" y="41"/>
                    <a:pt x="399" y="41"/>
                    <a:pt x="403" y="45"/>
                  </a:cubicBezTo>
                  <a:cubicBezTo>
                    <a:pt x="563" y="205"/>
                    <a:pt x="563" y="205"/>
                    <a:pt x="563" y="205"/>
                  </a:cubicBezTo>
                  <a:cubicBezTo>
                    <a:pt x="567" y="209"/>
                    <a:pt x="567" y="216"/>
                    <a:pt x="563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8277225" y="1000125"/>
              <a:ext cx="388937" cy="392113"/>
            </a:xfrm>
            <a:custGeom>
              <a:avLst/>
              <a:gdLst>
                <a:gd name="T0" fmla="*/ 51 w 103"/>
                <a:gd name="T1" fmla="*/ 104 h 104"/>
                <a:gd name="T2" fmla="*/ 103 w 103"/>
                <a:gd name="T3" fmla="*/ 52 h 104"/>
                <a:gd name="T4" fmla="*/ 51 w 103"/>
                <a:gd name="T5" fmla="*/ 0 h 104"/>
                <a:gd name="T6" fmla="*/ 0 w 103"/>
                <a:gd name="T7" fmla="*/ 52 h 104"/>
                <a:gd name="T8" fmla="*/ 51 w 103"/>
                <a:gd name="T9" fmla="*/ 104 h 104"/>
                <a:gd name="T10" fmla="*/ 51 w 103"/>
                <a:gd name="T11" fmla="*/ 21 h 104"/>
                <a:gd name="T12" fmla="*/ 83 w 103"/>
                <a:gd name="T13" fmla="*/ 52 h 104"/>
                <a:gd name="T14" fmla="*/ 51 w 103"/>
                <a:gd name="T15" fmla="*/ 83 h 104"/>
                <a:gd name="T16" fmla="*/ 20 w 103"/>
                <a:gd name="T17" fmla="*/ 52 h 104"/>
                <a:gd name="T18" fmla="*/ 51 w 103"/>
                <a:gd name="T19" fmla="*/ 2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80" y="104"/>
                    <a:pt x="103" y="80"/>
                    <a:pt x="103" y="52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4"/>
                    <a:pt x="51" y="104"/>
                  </a:cubicBezTo>
                  <a:close/>
                  <a:moveTo>
                    <a:pt x="51" y="21"/>
                  </a:moveTo>
                  <a:cubicBezTo>
                    <a:pt x="69" y="21"/>
                    <a:pt x="83" y="35"/>
                    <a:pt x="83" y="52"/>
                  </a:cubicBezTo>
                  <a:cubicBezTo>
                    <a:pt x="83" y="69"/>
                    <a:pt x="69" y="83"/>
                    <a:pt x="51" y="83"/>
                  </a:cubicBezTo>
                  <a:cubicBezTo>
                    <a:pt x="34" y="83"/>
                    <a:pt x="20" y="69"/>
                    <a:pt x="20" y="52"/>
                  </a:cubicBezTo>
                  <a:cubicBezTo>
                    <a:pt x="20" y="35"/>
                    <a:pt x="34" y="21"/>
                    <a:pt x="5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9291638" y="-250825"/>
              <a:ext cx="392112" cy="392113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83 h 104"/>
                <a:gd name="T12" fmla="*/ 21 w 104"/>
                <a:gd name="T13" fmla="*/ 52 h 104"/>
                <a:gd name="T14" fmla="*/ 52 w 104"/>
                <a:gd name="T15" fmla="*/ 21 h 104"/>
                <a:gd name="T16" fmla="*/ 83 w 104"/>
                <a:gd name="T17" fmla="*/ 52 h 104"/>
                <a:gd name="T18" fmla="*/ 52 w 104"/>
                <a:gd name="T19" fmla="*/ 8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4" y="0"/>
                    <a:pt x="0" y="23"/>
                    <a:pt x="0" y="52"/>
                  </a:cubicBezTo>
                  <a:cubicBezTo>
                    <a:pt x="0" y="80"/>
                    <a:pt x="24" y="104"/>
                    <a:pt x="52" y="104"/>
                  </a:cubicBezTo>
                  <a:cubicBezTo>
                    <a:pt x="81" y="104"/>
                    <a:pt x="104" y="80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83"/>
                  </a:moveTo>
                  <a:cubicBezTo>
                    <a:pt x="35" y="83"/>
                    <a:pt x="21" y="69"/>
                    <a:pt x="21" y="52"/>
                  </a:cubicBezTo>
                  <a:cubicBezTo>
                    <a:pt x="21" y="35"/>
                    <a:pt x="35" y="21"/>
                    <a:pt x="52" y="21"/>
                  </a:cubicBezTo>
                  <a:cubicBezTo>
                    <a:pt x="69" y="21"/>
                    <a:pt x="83" y="35"/>
                    <a:pt x="83" y="52"/>
                  </a:cubicBezTo>
                  <a:cubicBezTo>
                    <a:pt x="83" y="69"/>
                    <a:pt x="69" y="83"/>
                    <a:pt x="5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7805738" y="920750"/>
              <a:ext cx="312737" cy="312738"/>
            </a:xfrm>
            <a:custGeom>
              <a:avLst/>
              <a:gdLst>
                <a:gd name="T0" fmla="*/ 0 w 83"/>
                <a:gd name="T1" fmla="*/ 42 h 83"/>
                <a:gd name="T2" fmla="*/ 42 w 83"/>
                <a:gd name="T3" fmla="*/ 83 h 83"/>
                <a:gd name="T4" fmla="*/ 83 w 83"/>
                <a:gd name="T5" fmla="*/ 42 h 83"/>
                <a:gd name="T6" fmla="*/ 42 w 83"/>
                <a:gd name="T7" fmla="*/ 0 h 83"/>
                <a:gd name="T8" fmla="*/ 0 w 83"/>
                <a:gd name="T9" fmla="*/ 42 h 83"/>
                <a:gd name="T10" fmla="*/ 42 w 83"/>
                <a:gd name="T11" fmla="*/ 21 h 83"/>
                <a:gd name="T12" fmla="*/ 62 w 83"/>
                <a:gd name="T13" fmla="*/ 42 h 83"/>
                <a:gd name="T14" fmla="*/ 42 w 83"/>
                <a:gd name="T15" fmla="*/ 63 h 83"/>
                <a:gd name="T16" fmla="*/ 21 w 83"/>
                <a:gd name="T17" fmla="*/ 42 h 83"/>
                <a:gd name="T18" fmla="*/ 42 w 83"/>
                <a:gd name="T19" fmla="*/ 2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0" y="42"/>
                  </a:moveTo>
                  <a:cubicBezTo>
                    <a:pt x="0" y="65"/>
                    <a:pt x="19" y="83"/>
                    <a:pt x="42" y="83"/>
                  </a:cubicBezTo>
                  <a:cubicBezTo>
                    <a:pt x="64" y="83"/>
                    <a:pt x="83" y="65"/>
                    <a:pt x="83" y="42"/>
                  </a:cubicBezTo>
                  <a:cubicBezTo>
                    <a:pt x="83" y="19"/>
                    <a:pt x="64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lose/>
                  <a:moveTo>
                    <a:pt x="42" y="21"/>
                  </a:moveTo>
                  <a:cubicBezTo>
                    <a:pt x="53" y="21"/>
                    <a:pt x="62" y="30"/>
                    <a:pt x="62" y="42"/>
                  </a:cubicBezTo>
                  <a:cubicBezTo>
                    <a:pt x="62" y="53"/>
                    <a:pt x="53" y="63"/>
                    <a:pt x="42" y="63"/>
                  </a:cubicBezTo>
                  <a:cubicBezTo>
                    <a:pt x="30" y="63"/>
                    <a:pt x="21" y="53"/>
                    <a:pt x="21" y="42"/>
                  </a:cubicBezTo>
                  <a:cubicBezTo>
                    <a:pt x="21" y="30"/>
                    <a:pt x="30" y="21"/>
                    <a:pt x="4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Oval 25"/>
            <p:cNvSpPr>
              <a:spLocks noChangeArrowheads="1"/>
            </p:cNvSpPr>
            <p:nvPr/>
          </p:nvSpPr>
          <p:spPr bwMode="auto">
            <a:xfrm>
              <a:off x="8118475" y="1471613"/>
              <a:ext cx="158750" cy="153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26"/>
            <p:cNvSpPr>
              <a:spLocks noChangeArrowheads="1"/>
            </p:cNvSpPr>
            <p:nvPr/>
          </p:nvSpPr>
          <p:spPr bwMode="auto">
            <a:xfrm>
              <a:off x="9371013" y="295275"/>
              <a:ext cx="157162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4502955" y="2296355"/>
            <a:ext cx="939668" cy="877181"/>
          </a:xfrm>
          <a:custGeom>
            <a:avLst/>
            <a:gdLst>
              <a:gd name="T0" fmla="*/ 381 w 402"/>
              <a:gd name="T1" fmla="*/ 10 h 404"/>
              <a:gd name="T2" fmla="*/ 365 w 402"/>
              <a:gd name="T3" fmla="*/ 3 h 404"/>
              <a:gd name="T4" fmla="*/ 358 w 402"/>
              <a:gd name="T5" fmla="*/ 18 h 404"/>
              <a:gd name="T6" fmla="*/ 312 w 402"/>
              <a:gd name="T7" fmla="*/ 133 h 404"/>
              <a:gd name="T8" fmla="*/ 301 w 402"/>
              <a:gd name="T9" fmla="*/ 116 h 404"/>
              <a:gd name="T10" fmla="*/ 282 w 402"/>
              <a:gd name="T11" fmla="*/ 106 h 404"/>
              <a:gd name="T12" fmla="*/ 219 w 402"/>
              <a:gd name="T13" fmla="*/ 107 h 404"/>
              <a:gd name="T14" fmla="*/ 197 w 402"/>
              <a:gd name="T15" fmla="*/ 113 h 404"/>
              <a:gd name="T16" fmla="*/ 11 w 402"/>
              <a:gd name="T17" fmla="*/ 245 h 404"/>
              <a:gd name="T18" fmla="*/ 6 w 402"/>
              <a:gd name="T19" fmla="*/ 273 h 404"/>
              <a:gd name="T20" fmla="*/ 91 w 402"/>
              <a:gd name="T21" fmla="*/ 395 h 404"/>
              <a:gd name="T22" fmla="*/ 116 w 402"/>
              <a:gd name="T23" fmla="*/ 397 h 404"/>
              <a:gd name="T24" fmla="*/ 302 w 402"/>
              <a:gd name="T25" fmla="*/ 265 h 404"/>
              <a:gd name="T26" fmla="*/ 316 w 402"/>
              <a:gd name="T27" fmla="*/ 247 h 404"/>
              <a:gd name="T28" fmla="*/ 336 w 402"/>
              <a:gd name="T29" fmla="*/ 184 h 404"/>
              <a:gd name="T30" fmla="*/ 333 w 402"/>
              <a:gd name="T31" fmla="*/ 163 h 404"/>
              <a:gd name="T32" fmla="*/ 326 w 402"/>
              <a:gd name="T33" fmla="*/ 153 h 404"/>
              <a:gd name="T34" fmla="*/ 381 w 402"/>
              <a:gd name="T35" fmla="*/ 10 h 404"/>
              <a:gd name="T36" fmla="*/ 294 w 402"/>
              <a:gd name="T37" fmla="*/ 197 h 404"/>
              <a:gd name="T38" fmla="*/ 250 w 402"/>
              <a:gd name="T39" fmla="*/ 189 h 404"/>
              <a:gd name="T40" fmla="*/ 258 w 402"/>
              <a:gd name="T41" fmla="*/ 144 h 404"/>
              <a:gd name="T42" fmla="*/ 295 w 402"/>
              <a:gd name="T43" fmla="*/ 145 h 404"/>
              <a:gd name="T44" fmla="*/ 285 w 402"/>
              <a:gd name="T45" fmla="*/ 150 h 404"/>
              <a:gd name="T46" fmla="*/ 279 w 402"/>
              <a:gd name="T47" fmla="*/ 166 h 404"/>
              <a:gd name="T48" fmla="*/ 290 w 402"/>
              <a:gd name="T49" fmla="*/ 173 h 404"/>
              <a:gd name="T50" fmla="*/ 295 w 402"/>
              <a:gd name="T51" fmla="*/ 172 h 404"/>
              <a:gd name="T52" fmla="*/ 307 w 402"/>
              <a:gd name="T53" fmla="*/ 165 h 404"/>
              <a:gd name="T54" fmla="*/ 294 w 402"/>
              <a:gd name="T55" fmla="*/ 19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2" h="404">
                <a:moveTo>
                  <a:pt x="381" y="10"/>
                </a:moveTo>
                <a:cubicBezTo>
                  <a:pt x="378" y="4"/>
                  <a:pt x="372" y="0"/>
                  <a:pt x="365" y="3"/>
                </a:cubicBezTo>
                <a:cubicBezTo>
                  <a:pt x="359" y="5"/>
                  <a:pt x="356" y="12"/>
                  <a:pt x="358" y="18"/>
                </a:cubicBezTo>
                <a:cubicBezTo>
                  <a:pt x="376" y="71"/>
                  <a:pt x="340" y="111"/>
                  <a:pt x="312" y="133"/>
                </a:cubicBezTo>
                <a:cubicBezTo>
                  <a:pt x="301" y="116"/>
                  <a:pt x="301" y="116"/>
                  <a:pt x="301" y="116"/>
                </a:cubicBezTo>
                <a:cubicBezTo>
                  <a:pt x="297" y="111"/>
                  <a:pt x="289" y="106"/>
                  <a:pt x="282" y="106"/>
                </a:cubicBezTo>
                <a:cubicBezTo>
                  <a:pt x="219" y="107"/>
                  <a:pt x="219" y="107"/>
                  <a:pt x="219" y="107"/>
                </a:cubicBezTo>
                <a:cubicBezTo>
                  <a:pt x="212" y="106"/>
                  <a:pt x="203" y="109"/>
                  <a:pt x="197" y="113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2" y="251"/>
                  <a:pt x="0" y="264"/>
                  <a:pt x="6" y="273"/>
                </a:cubicBezTo>
                <a:cubicBezTo>
                  <a:pt x="91" y="395"/>
                  <a:pt x="91" y="395"/>
                  <a:pt x="91" y="395"/>
                </a:cubicBezTo>
                <a:cubicBezTo>
                  <a:pt x="97" y="404"/>
                  <a:pt x="107" y="403"/>
                  <a:pt x="116" y="397"/>
                </a:cubicBezTo>
                <a:cubicBezTo>
                  <a:pt x="302" y="265"/>
                  <a:pt x="302" y="265"/>
                  <a:pt x="302" y="265"/>
                </a:cubicBezTo>
                <a:cubicBezTo>
                  <a:pt x="308" y="261"/>
                  <a:pt x="314" y="253"/>
                  <a:pt x="316" y="247"/>
                </a:cubicBezTo>
                <a:cubicBezTo>
                  <a:pt x="336" y="184"/>
                  <a:pt x="336" y="184"/>
                  <a:pt x="336" y="184"/>
                </a:cubicBezTo>
                <a:cubicBezTo>
                  <a:pt x="338" y="178"/>
                  <a:pt x="337" y="168"/>
                  <a:pt x="333" y="163"/>
                </a:cubicBezTo>
                <a:cubicBezTo>
                  <a:pt x="326" y="153"/>
                  <a:pt x="326" y="153"/>
                  <a:pt x="326" y="153"/>
                </a:cubicBezTo>
                <a:cubicBezTo>
                  <a:pt x="363" y="124"/>
                  <a:pt x="402" y="73"/>
                  <a:pt x="381" y="10"/>
                </a:cubicBezTo>
                <a:close/>
                <a:moveTo>
                  <a:pt x="294" y="197"/>
                </a:moveTo>
                <a:cubicBezTo>
                  <a:pt x="280" y="207"/>
                  <a:pt x="260" y="204"/>
                  <a:pt x="250" y="189"/>
                </a:cubicBezTo>
                <a:cubicBezTo>
                  <a:pt x="240" y="175"/>
                  <a:pt x="243" y="155"/>
                  <a:pt x="258" y="144"/>
                </a:cubicBezTo>
                <a:cubicBezTo>
                  <a:pt x="269" y="136"/>
                  <a:pt x="284" y="137"/>
                  <a:pt x="295" y="145"/>
                </a:cubicBezTo>
                <a:cubicBezTo>
                  <a:pt x="289" y="148"/>
                  <a:pt x="285" y="150"/>
                  <a:pt x="285" y="150"/>
                </a:cubicBezTo>
                <a:cubicBezTo>
                  <a:pt x="279" y="153"/>
                  <a:pt x="276" y="160"/>
                  <a:pt x="279" y="166"/>
                </a:cubicBezTo>
                <a:cubicBezTo>
                  <a:pt x="281" y="171"/>
                  <a:pt x="285" y="173"/>
                  <a:pt x="290" y="173"/>
                </a:cubicBezTo>
                <a:cubicBezTo>
                  <a:pt x="292" y="173"/>
                  <a:pt x="293" y="173"/>
                  <a:pt x="295" y="172"/>
                </a:cubicBezTo>
                <a:cubicBezTo>
                  <a:pt x="299" y="170"/>
                  <a:pt x="303" y="168"/>
                  <a:pt x="307" y="165"/>
                </a:cubicBezTo>
                <a:cubicBezTo>
                  <a:pt x="309" y="177"/>
                  <a:pt x="304" y="190"/>
                  <a:pt x="294" y="197"/>
                </a:cubicBezTo>
                <a:close/>
              </a:path>
            </a:pathLst>
          </a:custGeom>
          <a:solidFill>
            <a:srgbClr val="7AA0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929" y="3347212"/>
            <a:ext cx="1995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4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flow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1420" y="3913287"/>
            <a:ext cx="32022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2500" i="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ES6 compiler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78756" y="3865502"/>
            <a:ext cx="3202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l-PL" sz="3000" i="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b</a:t>
            </a:r>
            <a:r>
              <a:rPr lang="pl-PL" sz="3000" i="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y facebook</a:t>
            </a:r>
          </a:p>
        </p:txBody>
      </p:sp>
      <p:pic>
        <p:nvPicPr>
          <p:cNvPr id="4100" name="Picture 4" descr="87a5a0fdc86455c3f94b0b0eebfdb1b9_400x400.png (400×4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065" y="2544958"/>
            <a:ext cx="1404407" cy="140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101035" y="5938389"/>
            <a:ext cx="68022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 panose="00000800000000000000" pitchFamily="50" charset="-18"/>
              </a:rPr>
              <a:t>*and what about CoffeScript?</a:t>
            </a:r>
          </a:p>
        </p:txBody>
      </p:sp>
    </p:spTree>
    <p:extLst>
      <p:ext uri="{BB962C8B-B14F-4D97-AF65-F5344CB8AC3E}">
        <p14:creationId xmlns:p14="http://schemas.microsoft.com/office/powerpoint/2010/main" val="146087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More advantages</a:t>
            </a:r>
            <a:endParaRPr lang="pl-PL" dirty="0"/>
          </a:p>
        </p:txBody>
      </p:sp>
      <p:grpSp>
        <p:nvGrpSpPr>
          <p:cNvPr id="30" name="Group 29"/>
          <p:cNvGrpSpPr/>
          <p:nvPr/>
        </p:nvGrpSpPr>
        <p:grpSpPr>
          <a:xfrm>
            <a:off x="3860038" y="3950747"/>
            <a:ext cx="3876043" cy="601801"/>
            <a:chOff x="3860038" y="3802701"/>
            <a:chExt cx="3876043" cy="601801"/>
          </a:xfrm>
        </p:grpSpPr>
        <p:sp>
          <p:nvSpPr>
            <p:cNvPr id="6" name="TextBox 5"/>
            <p:cNvSpPr txBox="1"/>
            <p:nvPr/>
          </p:nvSpPr>
          <p:spPr>
            <a:xfrm>
              <a:off x="4719664" y="3875846"/>
              <a:ext cx="301641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25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l</a:t>
              </a:r>
              <a:r>
                <a:rPr lang="pl-PL" sz="25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ots of resources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860038" y="3802701"/>
              <a:ext cx="528431" cy="601801"/>
              <a:chOff x="812800" y="2719388"/>
              <a:chExt cx="1017588" cy="1158875"/>
            </a:xfrm>
            <a:solidFill>
              <a:srgbClr val="7AA01C"/>
            </a:solidFill>
          </p:grpSpPr>
          <p:sp>
            <p:nvSpPr>
              <p:cNvPr id="9" name="Freeform 35"/>
              <p:cNvSpPr>
                <a:spLocks noEditPoints="1"/>
              </p:cNvSpPr>
              <p:nvPr/>
            </p:nvSpPr>
            <p:spPr bwMode="auto">
              <a:xfrm>
                <a:off x="812800" y="2719388"/>
                <a:ext cx="1017588" cy="1158875"/>
              </a:xfrm>
              <a:custGeom>
                <a:avLst/>
                <a:gdLst>
                  <a:gd name="T0" fmla="*/ 56 w 112"/>
                  <a:gd name="T1" fmla="*/ 0 h 128"/>
                  <a:gd name="T2" fmla="*/ 0 w 112"/>
                  <a:gd name="T3" fmla="*/ 26 h 128"/>
                  <a:gd name="T4" fmla="*/ 0 w 112"/>
                  <a:gd name="T5" fmla="*/ 102 h 128"/>
                  <a:gd name="T6" fmla="*/ 56 w 112"/>
                  <a:gd name="T7" fmla="*/ 128 h 128"/>
                  <a:gd name="T8" fmla="*/ 112 w 112"/>
                  <a:gd name="T9" fmla="*/ 102 h 128"/>
                  <a:gd name="T10" fmla="*/ 112 w 112"/>
                  <a:gd name="T11" fmla="*/ 26 h 128"/>
                  <a:gd name="T12" fmla="*/ 56 w 112"/>
                  <a:gd name="T13" fmla="*/ 0 h 128"/>
                  <a:gd name="T14" fmla="*/ 104 w 112"/>
                  <a:gd name="T15" fmla="*/ 102 h 128"/>
                  <a:gd name="T16" fmla="*/ 56 w 112"/>
                  <a:gd name="T17" fmla="*/ 120 h 128"/>
                  <a:gd name="T18" fmla="*/ 8 w 112"/>
                  <a:gd name="T19" fmla="*/ 102 h 128"/>
                  <a:gd name="T20" fmla="*/ 8 w 112"/>
                  <a:gd name="T21" fmla="*/ 87 h 128"/>
                  <a:gd name="T22" fmla="*/ 56 w 112"/>
                  <a:gd name="T23" fmla="*/ 100 h 128"/>
                  <a:gd name="T24" fmla="*/ 104 w 112"/>
                  <a:gd name="T25" fmla="*/ 87 h 128"/>
                  <a:gd name="T26" fmla="*/ 104 w 112"/>
                  <a:gd name="T27" fmla="*/ 102 h 128"/>
                  <a:gd name="T28" fmla="*/ 104 w 112"/>
                  <a:gd name="T29" fmla="*/ 78 h 128"/>
                  <a:gd name="T30" fmla="*/ 104 w 112"/>
                  <a:gd name="T31" fmla="*/ 78 h 128"/>
                  <a:gd name="T32" fmla="*/ 104 w 112"/>
                  <a:gd name="T33" fmla="*/ 78 h 128"/>
                  <a:gd name="T34" fmla="*/ 56 w 112"/>
                  <a:gd name="T35" fmla="*/ 96 h 128"/>
                  <a:gd name="T36" fmla="*/ 8 w 112"/>
                  <a:gd name="T37" fmla="*/ 78 h 128"/>
                  <a:gd name="T38" fmla="*/ 8 w 112"/>
                  <a:gd name="T39" fmla="*/ 78 h 128"/>
                  <a:gd name="T40" fmla="*/ 8 w 112"/>
                  <a:gd name="T41" fmla="*/ 78 h 128"/>
                  <a:gd name="T42" fmla="*/ 8 w 112"/>
                  <a:gd name="T43" fmla="*/ 63 h 128"/>
                  <a:gd name="T44" fmla="*/ 56 w 112"/>
                  <a:gd name="T45" fmla="*/ 76 h 128"/>
                  <a:gd name="T46" fmla="*/ 104 w 112"/>
                  <a:gd name="T47" fmla="*/ 63 h 128"/>
                  <a:gd name="T48" fmla="*/ 104 w 112"/>
                  <a:gd name="T49" fmla="*/ 78 h 128"/>
                  <a:gd name="T50" fmla="*/ 104 w 112"/>
                  <a:gd name="T51" fmla="*/ 54 h 128"/>
                  <a:gd name="T52" fmla="*/ 104 w 112"/>
                  <a:gd name="T53" fmla="*/ 54 h 128"/>
                  <a:gd name="T54" fmla="*/ 104 w 112"/>
                  <a:gd name="T55" fmla="*/ 54 h 128"/>
                  <a:gd name="T56" fmla="*/ 56 w 112"/>
                  <a:gd name="T57" fmla="*/ 72 h 128"/>
                  <a:gd name="T58" fmla="*/ 8 w 112"/>
                  <a:gd name="T59" fmla="*/ 54 h 128"/>
                  <a:gd name="T60" fmla="*/ 8 w 112"/>
                  <a:gd name="T61" fmla="*/ 54 h 128"/>
                  <a:gd name="T62" fmla="*/ 8 w 112"/>
                  <a:gd name="T63" fmla="*/ 54 h 128"/>
                  <a:gd name="T64" fmla="*/ 8 w 112"/>
                  <a:gd name="T65" fmla="*/ 40 h 128"/>
                  <a:gd name="T66" fmla="*/ 56 w 112"/>
                  <a:gd name="T67" fmla="*/ 52 h 128"/>
                  <a:gd name="T68" fmla="*/ 104 w 112"/>
                  <a:gd name="T69" fmla="*/ 40 h 128"/>
                  <a:gd name="T70" fmla="*/ 104 w 112"/>
                  <a:gd name="T71" fmla="*/ 54 h 128"/>
                  <a:gd name="T72" fmla="*/ 56 w 112"/>
                  <a:gd name="T73" fmla="*/ 44 h 128"/>
                  <a:gd name="T74" fmla="*/ 8 w 112"/>
                  <a:gd name="T75" fmla="*/ 26 h 128"/>
                  <a:gd name="T76" fmla="*/ 56 w 112"/>
                  <a:gd name="T77" fmla="*/ 8 h 128"/>
                  <a:gd name="T78" fmla="*/ 104 w 112"/>
                  <a:gd name="T79" fmla="*/ 26 h 128"/>
                  <a:gd name="T80" fmla="*/ 56 w 112"/>
                  <a:gd name="T81" fmla="*/ 4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2" h="128">
                    <a:moveTo>
                      <a:pt x="56" y="0"/>
                    </a:moveTo>
                    <a:cubicBezTo>
                      <a:pt x="29" y="0"/>
                      <a:pt x="0" y="8"/>
                      <a:pt x="0" y="26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20"/>
                      <a:pt x="29" y="128"/>
                      <a:pt x="56" y="128"/>
                    </a:cubicBezTo>
                    <a:cubicBezTo>
                      <a:pt x="83" y="128"/>
                      <a:pt x="112" y="120"/>
                      <a:pt x="112" y="102"/>
                    </a:cubicBezTo>
                    <a:cubicBezTo>
                      <a:pt x="112" y="26"/>
                      <a:pt x="112" y="26"/>
                      <a:pt x="112" y="26"/>
                    </a:cubicBezTo>
                    <a:cubicBezTo>
                      <a:pt x="112" y="8"/>
                      <a:pt x="83" y="0"/>
                      <a:pt x="56" y="0"/>
                    </a:cubicBezTo>
                    <a:close/>
                    <a:moveTo>
                      <a:pt x="104" y="102"/>
                    </a:moveTo>
                    <a:cubicBezTo>
                      <a:pt x="104" y="112"/>
                      <a:pt x="83" y="120"/>
                      <a:pt x="56" y="120"/>
                    </a:cubicBezTo>
                    <a:cubicBezTo>
                      <a:pt x="29" y="120"/>
                      <a:pt x="8" y="112"/>
                      <a:pt x="8" y="102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6" y="96"/>
                      <a:pt x="36" y="100"/>
                      <a:pt x="56" y="100"/>
                    </a:cubicBezTo>
                    <a:cubicBezTo>
                      <a:pt x="76" y="100"/>
                      <a:pt x="96" y="96"/>
                      <a:pt x="104" y="87"/>
                    </a:cubicBezTo>
                    <a:lnTo>
                      <a:pt x="104" y="102"/>
                    </a:lnTo>
                    <a:close/>
                    <a:moveTo>
                      <a:pt x="104" y="78"/>
                    </a:move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88"/>
                      <a:pt x="83" y="96"/>
                      <a:pt x="56" y="96"/>
                    </a:cubicBezTo>
                    <a:cubicBezTo>
                      <a:pt x="29" y="96"/>
                      <a:pt x="8" y="8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6" y="72"/>
                      <a:pt x="36" y="76"/>
                      <a:pt x="56" y="76"/>
                    </a:cubicBezTo>
                    <a:cubicBezTo>
                      <a:pt x="76" y="76"/>
                      <a:pt x="96" y="72"/>
                      <a:pt x="104" y="63"/>
                    </a:cubicBezTo>
                    <a:lnTo>
                      <a:pt x="104" y="78"/>
                    </a:lnTo>
                    <a:close/>
                    <a:moveTo>
                      <a:pt x="104" y="54"/>
                    </a:move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64"/>
                      <a:pt x="83" y="72"/>
                      <a:pt x="56" y="72"/>
                    </a:cubicBezTo>
                    <a:cubicBezTo>
                      <a:pt x="29" y="72"/>
                      <a:pt x="8" y="6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8" y="48"/>
                      <a:pt x="38" y="52"/>
                      <a:pt x="56" y="52"/>
                    </a:cubicBezTo>
                    <a:cubicBezTo>
                      <a:pt x="74" y="52"/>
                      <a:pt x="94" y="48"/>
                      <a:pt x="104" y="40"/>
                    </a:cubicBezTo>
                    <a:lnTo>
                      <a:pt x="104" y="54"/>
                    </a:lnTo>
                    <a:close/>
                    <a:moveTo>
                      <a:pt x="56" y="44"/>
                    </a:moveTo>
                    <a:cubicBezTo>
                      <a:pt x="29" y="44"/>
                      <a:pt x="8" y="36"/>
                      <a:pt x="8" y="26"/>
                    </a:cubicBezTo>
                    <a:cubicBezTo>
                      <a:pt x="8" y="16"/>
                      <a:pt x="29" y="8"/>
                      <a:pt x="56" y="8"/>
                    </a:cubicBezTo>
                    <a:cubicBezTo>
                      <a:pt x="83" y="8"/>
                      <a:pt x="104" y="16"/>
                      <a:pt x="104" y="26"/>
                    </a:cubicBezTo>
                    <a:cubicBezTo>
                      <a:pt x="104" y="36"/>
                      <a:pt x="83" y="44"/>
                      <a:pt x="56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Oval 36"/>
              <p:cNvSpPr>
                <a:spLocks noChangeArrowheads="1"/>
              </p:cNvSpPr>
              <p:nvPr/>
            </p:nvSpPr>
            <p:spPr bwMode="auto">
              <a:xfrm>
                <a:off x="1612900" y="3624263"/>
                <a:ext cx="71438" cy="730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Oval 37"/>
              <p:cNvSpPr>
                <a:spLocks noChangeArrowheads="1"/>
              </p:cNvSpPr>
              <p:nvPr/>
            </p:nvSpPr>
            <p:spPr bwMode="auto">
              <a:xfrm>
                <a:off x="1612900" y="3406776"/>
                <a:ext cx="71438" cy="730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Oval 38"/>
              <p:cNvSpPr>
                <a:spLocks noChangeArrowheads="1"/>
              </p:cNvSpPr>
              <p:nvPr/>
            </p:nvSpPr>
            <p:spPr bwMode="auto">
              <a:xfrm>
                <a:off x="1612900" y="3190876"/>
                <a:ext cx="71438" cy="714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893953" y="2850746"/>
            <a:ext cx="3842128" cy="861774"/>
            <a:chOff x="3893953" y="2702700"/>
            <a:chExt cx="3842128" cy="861774"/>
          </a:xfrm>
        </p:grpSpPr>
        <p:sp>
          <p:nvSpPr>
            <p:cNvPr id="5" name="TextBox 4"/>
            <p:cNvSpPr txBox="1"/>
            <p:nvPr/>
          </p:nvSpPr>
          <p:spPr>
            <a:xfrm>
              <a:off x="4719664" y="2702700"/>
              <a:ext cx="301641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25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r</a:t>
              </a:r>
              <a:r>
                <a:rPr lang="pl-PL" sz="25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eliable maintainers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893953" y="2821841"/>
              <a:ext cx="449328" cy="516439"/>
              <a:chOff x="3733389" y="5247965"/>
              <a:chExt cx="542469" cy="62349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733389" y="5255399"/>
                <a:ext cx="204213" cy="519412"/>
                <a:chOff x="3733389" y="5255399"/>
                <a:chExt cx="204213" cy="519412"/>
              </a:xfrm>
              <a:solidFill>
                <a:srgbClr val="7AA01C"/>
              </a:solidFill>
            </p:grpSpPr>
            <p:sp>
              <p:nvSpPr>
                <p:cNvPr id="14" name="Freeform 12"/>
                <p:cNvSpPr>
                  <a:spLocks/>
                </p:cNvSpPr>
                <p:nvPr/>
              </p:nvSpPr>
              <p:spPr bwMode="auto">
                <a:xfrm>
                  <a:off x="3733389" y="5344187"/>
                  <a:ext cx="204213" cy="430624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Oval 13"/>
                <p:cNvSpPr>
                  <a:spLocks noChangeArrowheads="1"/>
                </p:cNvSpPr>
                <p:nvPr/>
              </p:nvSpPr>
              <p:spPr bwMode="auto">
                <a:xfrm>
                  <a:off x="3795541" y="5255399"/>
                  <a:ext cx="81020" cy="8102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96940" y="5352044"/>
                <a:ext cx="204213" cy="519412"/>
                <a:chOff x="3733389" y="5255399"/>
                <a:chExt cx="204213" cy="519412"/>
              </a:xfrm>
              <a:solidFill>
                <a:srgbClr val="7AA01C"/>
              </a:solidFill>
            </p:grpSpPr>
            <p:sp>
              <p:nvSpPr>
                <p:cNvPr id="18" name="Freeform 12"/>
                <p:cNvSpPr>
                  <a:spLocks/>
                </p:cNvSpPr>
                <p:nvPr/>
              </p:nvSpPr>
              <p:spPr bwMode="auto">
                <a:xfrm>
                  <a:off x="3733389" y="5344187"/>
                  <a:ext cx="204213" cy="430624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Oval 13"/>
                <p:cNvSpPr>
                  <a:spLocks noChangeArrowheads="1"/>
                </p:cNvSpPr>
                <p:nvPr/>
              </p:nvSpPr>
              <p:spPr bwMode="auto">
                <a:xfrm>
                  <a:off x="3795541" y="5255399"/>
                  <a:ext cx="81020" cy="8102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71645" y="5247965"/>
                <a:ext cx="204213" cy="519412"/>
                <a:chOff x="3733389" y="5255399"/>
                <a:chExt cx="204213" cy="519412"/>
              </a:xfrm>
              <a:solidFill>
                <a:srgbClr val="7AA01C"/>
              </a:solidFill>
            </p:grpSpPr>
            <p:sp>
              <p:nvSpPr>
                <p:cNvPr id="21" name="Freeform 12"/>
                <p:cNvSpPr>
                  <a:spLocks/>
                </p:cNvSpPr>
                <p:nvPr/>
              </p:nvSpPr>
              <p:spPr bwMode="auto">
                <a:xfrm>
                  <a:off x="3733389" y="5344187"/>
                  <a:ext cx="204213" cy="430624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" name="Oval 13"/>
                <p:cNvSpPr>
                  <a:spLocks noChangeArrowheads="1"/>
                </p:cNvSpPr>
                <p:nvPr/>
              </p:nvSpPr>
              <p:spPr bwMode="auto">
                <a:xfrm>
                  <a:off x="3795541" y="5255399"/>
                  <a:ext cx="81020" cy="8102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8" name="Group 27"/>
          <p:cNvGrpSpPr/>
          <p:nvPr/>
        </p:nvGrpSpPr>
        <p:grpSpPr>
          <a:xfrm>
            <a:off x="3806649" y="2040046"/>
            <a:ext cx="3929432" cy="522669"/>
            <a:chOff x="3806649" y="1892000"/>
            <a:chExt cx="3929432" cy="522669"/>
          </a:xfrm>
        </p:grpSpPr>
        <p:sp>
          <p:nvSpPr>
            <p:cNvPr id="4" name="TextBox 3"/>
            <p:cNvSpPr txBox="1"/>
            <p:nvPr/>
          </p:nvSpPr>
          <p:spPr>
            <a:xfrm>
              <a:off x="4719664" y="1914274"/>
              <a:ext cx="301641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25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IDE integration</a:t>
              </a:r>
            </a:p>
          </p:txBody>
        </p:sp>
        <p:sp>
          <p:nvSpPr>
            <p:cNvPr id="26" name="Freeform 33"/>
            <p:cNvSpPr>
              <a:spLocks noEditPoints="1"/>
            </p:cNvSpPr>
            <p:nvPr/>
          </p:nvSpPr>
          <p:spPr bwMode="auto">
            <a:xfrm>
              <a:off x="3806649" y="1892000"/>
              <a:ext cx="589296" cy="522669"/>
            </a:xfrm>
            <a:custGeom>
              <a:avLst/>
              <a:gdLst>
                <a:gd name="T0" fmla="*/ 211 w 214"/>
                <a:gd name="T1" fmla="*/ 26 h 189"/>
                <a:gd name="T2" fmla="*/ 193 w 214"/>
                <a:gd name="T3" fmla="*/ 7 h 189"/>
                <a:gd name="T4" fmla="*/ 183 w 214"/>
                <a:gd name="T5" fmla="*/ 7 h 189"/>
                <a:gd name="T6" fmla="*/ 181 w 214"/>
                <a:gd name="T7" fmla="*/ 13 h 189"/>
                <a:gd name="T8" fmla="*/ 177 w 214"/>
                <a:gd name="T9" fmla="*/ 14 h 189"/>
                <a:gd name="T10" fmla="*/ 177 w 214"/>
                <a:gd name="T11" fmla="*/ 14 h 189"/>
                <a:gd name="T12" fmla="*/ 129 w 214"/>
                <a:gd name="T13" fmla="*/ 63 h 189"/>
                <a:gd name="T14" fmla="*/ 126 w 214"/>
                <a:gd name="T15" fmla="*/ 75 h 189"/>
                <a:gd name="T16" fmla="*/ 131 w 214"/>
                <a:gd name="T17" fmla="*/ 80 h 189"/>
                <a:gd name="T18" fmla="*/ 131 w 214"/>
                <a:gd name="T19" fmla="*/ 80 h 189"/>
                <a:gd name="T20" fmla="*/ 131 w 214"/>
                <a:gd name="T21" fmla="*/ 81 h 189"/>
                <a:gd name="T22" fmla="*/ 121 w 214"/>
                <a:gd name="T23" fmla="*/ 92 h 189"/>
                <a:gd name="T24" fmla="*/ 85 w 214"/>
                <a:gd name="T25" fmla="*/ 56 h 189"/>
                <a:gd name="T26" fmla="*/ 74 w 214"/>
                <a:gd name="T27" fmla="*/ 15 h 189"/>
                <a:gd name="T28" fmla="*/ 34 w 214"/>
                <a:gd name="T29" fmla="*/ 4 h 189"/>
                <a:gd name="T30" fmla="*/ 57 w 214"/>
                <a:gd name="T31" fmla="*/ 28 h 189"/>
                <a:gd name="T32" fmla="*/ 51 w 214"/>
                <a:gd name="T33" fmla="*/ 52 h 189"/>
                <a:gd name="T34" fmla="*/ 28 w 214"/>
                <a:gd name="T35" fmla="*/ 58 h 189"/>
                <a:gd name="T36" fmla="*/ 4 w 214"/>
                <a:gd name="T37" fmla="*/ 34 h 189"/>
                <a:gd name="T38" fmla="*/ 15 w 214"/>
                <a:gd name="T39" fmla="*/ 75 h 189"/>
                <a:gd name="T40" fmla="*/ 58 w 214"/>
                <a:gd name="T41" fmla="*/ 85 h 189"/>
                <a:gd name="T42" fmla="*/ 58 w 214"/>
                <a:gd name="T43" fmla="*/ 85 h 189"/>
                <a:gd name="T44" fmla="*/ 92 w 214"/>
                <a:gd name="T45" fmla="*/ 120 h 189"/>
                <a:gd name="T46" fmla="*/ 60 w 214"/>
                <a:gd name="T47" fmla="*/ 153 h 189"/>
                <a:gd name="T48" fmla="*/ 58 w 214"/>
                <a:gd name="T49" fmla="*/ 151 h 189"/>
                <a:gd name="T50" fmla="*/ 49 w 214"/>
                <a:gd name="T51" fmla="*/ 158 h 189"/>
                <a:gd name="T52" fmla="*/ 33 w 214"/>
                <a:gd name="T53" fmla="*/ 183 h 189"/>
                <a:gd name="T54" fmla="*/ 37 w 214"/>
                <a:gd name="T55" fmla="*/ 187 h 189"/>
                <a:gd name="T56" fmla="*/ 61 w 214"/>
                <a:gd name="T57" fmla="*/ 171 h 189"/>
                <a:gd name="T58" fmla="*/ 69 w 214"/>
                <a:gd name="T59" fmla="*/ 162 h 189"/>
                <a:gd name="T60" fmla="*/ 67 w 214"/>
                <a:gd name="T61" fmla="*/ 160 h 189"/>
                <a:gd name="T62" fmla="*/ 100 w 214"/>
                <a:gd name="T63" fmla="*/ 127 h 189"/>
                <a:gd name="T64" fmla="*/ 156 w 214"/>
                <a:gd name="T65" fmla="*/ 184 h 189"/>
                <a:gd name="T66" fmla="*/ 170 w 214"/>
                <a:gd name="T67" fmla="*/ 189 h 189"/>
                <a:gd name="T68" fmla="*/ 184 w 214"/>
                <a:gd name="T69" fmla="*/ 184 h 189"/>
                <a:gd name="T70" fmla="*/ 184 w 214"/>
                <a:gd name="T71" fmla="*/ 155 h 189"/>
                <a:gd name="T72" fmla="*/ 128 w 214"/>
                <a:gd name="T73" fmla="*/ 99 h 189"/>
                <a:gd name="T74" fmla="*/ 139 w 214"/>
                <a:gd name="T75" fmla="*/ 89 h 189"/>
                <a:gd name="T76" fmla="*/ 143 w 214"/>
                <a:gd name="T77" fmla="*/ 93 h 189"/>
                <a:gd name="T78" fmla="*/ 156 w 214"/>
                <a:gd name="T79" fmla="*/ 90 h 189"/>
                <a:gd name="T80" fmla="*/ 204 w 214"/>
                <a:gd name="T81" fmla="*/ 42 h 189"/>
                <a:gd name="T82" fmla="*/ 205 w 214"/>
                <a:gd name="T83" fmla="*/ 41 h 189"/>
                <a:gd name="T84" fmla="*/ 204 w 214"/>
                <a:gd name="T85" fmla="*/ 41 h 189"/>
                <a:gd name="T86" fmla="*/ 206 w 214"/>
                <a:gd name="T87" fmla="*/ 37 h 189"/>
                <a:gd name="T88" fmla="*/ 211 w 214"/>
                <a:gd name="T89" fmla="*/ 36 h 189"/>
                <a:gd name="T90" fmla="*/ 211 w 214"/>
                <a:gd name="T91" fmla="*/ 26 h 189"/>
                <a:gd name="T92" fmla="*/ 172 w 214"/>
                <a:gd name="T93" fmla="*/ 165 h 189"/>
                <a:gd name="T94" fmla="*/ 180 w 214"/>
                <a:gd name="T95" fmla="*/ 173 h 189"/>
                <a:gd name="T96" fmla="*/ 172 w 214"/>
                <a:gd name="T97" fmla="*/ 180 h 189"/>
                <a:gd name="T98" fmla="*/ 164 w 214"/>
                <a:gd name="T99" fmla="*/ 173 h 189"/>
                <a:gd name="T100" fmla="*/ 172 w 214"/>
                <a:gd name="T101" fmla="*/ 165 h 189"/>
                <a:gd name="T102" fmla="*/ 145 w 214"/>
                <a:gd name="T103" fmla="*/ 66 h 189"/>
                <a:gd name="T104" fmla="*/ 142 w 214"/>
                <a:gd name="T105" fmla="*/ 62 h 189"/>
                <a:gd name="T106" fmla="*/ 178 w 214"/>
                <a:gd name="T107" fmla="*/ 26 h 189"/>
                <a:gd name="T108" fmla="*/ 181 w 214"/>
                <a:gd name="T109" fmla="*/ 29 h 189"/>
                <a:gd name="T110" fmla="*/ 145 w 214"/>
                <a:gd name="T111" fmla="*/ 66 h 189"/>
                <a:gd name="T112" fmla="*/ 156 w 214"/>
                <a:gd name="T113" fmla="*/ 77 h 189"/>
                <a:gd name="T114" fmla="*/ 153 w 214"/>
                <a:gd name="T115" fmla="*/ 74 h 189"/>
                <a:gd name="T116" fmla="*/ 189 w 214"/>
                <a:gd name="T117" fmla="*/ 38 h 189"/>
                <a:gd name="T118" fmla="*/ 193 w 214"/>
                <a:gd name="T119" fmla="*/ 41 h 189"/>
                <a:gd name="T120" fmla="*/ 156 w 214"/>
                <a:gd name="T121" fmla="*/ 7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4" h="189">
                  <a:moveTo>
                    <a:pt x="211" y="26"/>
                  </a:moveTo>
                  <a:cubicBezTo>
                    <a:pt x="193" y="7"/>
                    <a:pt x="193" y="7"/>
                    <a:pt x="193" y="7"/>
                  </a:cubicBezTo>
                  <a:cubicBezTo>
                    <a:pt x="190" y="5"/>
                    <a:pt x="186" y="5"/>
                    <a:pt x="183" y="7"/>
                  </a:cubicBezTo>
                  <a:cubicBezTo>
                    <a:pt x="182" y="9"/>
                    <a:pt x="181" y="11"/>
                    <a:pt x="181" y="13"/>
                  </a:cubicBezTo>
                  <a:cubicBezTo>
                    <a:pt x="180" y="13"/>
                    <a:pt x="179" y="13"/>
                    <a:pt x="177" y="14"/>
                  </a:cubicBezTo>
                  <a:cubicBezTo>
                    <a:pt x="177" y="14"/>
                    <a:pt x="177" y="14"/>
                    <a:pt x="177" y="14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29" y="67"/>
                    <a:pt x="128" y="72"/>
                    <a:pt x="126" y="75"/>
                  </a:cubicBezTo>
                  <a:cubicBezTo>
                    <a:pt x="131" y="80"/>
                    <a:pt x="131" y="80"/>
                    <a:pt x="131" y="80"/>
                  </a:cubicBezTo>
                  <a:cubicBezTo>
                    <a:pt x="131" y="80"/>
                    <a:pt x="131" y="80"/>
                    <a:pt x="131" y="80"/>
                  </a:cubicBezTo>
                  <a:cubicBezTo>
                    <a:pt x="131" y="81"/>
                    <a:pt x="131" y="81"/>
                    <a:pt x="131" y="81"/>
                  </a:cubicBezTo>
                  <a:cubicBezTo>
                    <a:pt x="121" y="92"/>
                    <a:pt x="121" y="92"/>
                    <a:pt x="121" y="92"/>
                  </a:cubicBezTo>
                  <a:cubicBezTo>
                    <a:pt x="85" y="56"/>
                    <a:pt x="85" y="56"/>
                    <a:pt x="85" y="56"/>
                  </a:cubicBezTo>
                  <a:cubicBezTo>
                    <a:pt x="89" y="42"/>
                    <a:pt x="86" y="26"/>
                    <a:pt x="74" y="15"/>
                  </a:cubicBezTo>
                  <a:cubicBezTo>
                    <a:pt x="63" y="4"/>
                    <a:pt x="48" y="0"/>
                    <a:pt x="34" y="4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0" y="48"/>
                    <a:pt x="4" y="64"/>
                    <a:pt x="15" y="75"/>
                  </a:cubicBezTo>
                  <a:cubicBezTo>
                    <a:pt x="26" y="86"/>
                    <a:pt x="43" y="90"/>
                    <a:pt x="58" y="85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49" y="158"/>
                    <a:pt x="49" y="158"/>
                    <a:pt x="49" y="158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61" y="171"/>
                    <a:pt x="61" y="171"/>
                    <a:pt x="61" y="171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156" y="184"/>
                    <a:pt x="156" y="184"/>
                    <a:pt x="156" y="184"/>
                  </a:cubicBezTo>
                  <a:cubicBezTo>
                    <a:pt x="160" y="188"/>
                    <a:pt x="165" y="189"/>
                    <a:pt x="170" y="189"/>
                  </a:cubicBezTo>
                  <a:cubicBezTo>
                    <a:pt x="175" y="189"/>
                    <a:pt x="180" y="188"/>
                    <a:pt x="184" y="184"/>
                  </a:cubicBezTo>
                  <a:cubicBezTo>
                    <a:pt x="192" y="176"/>
                    <a:pt x="192" y="163"/>
                    <a:pt x="184" y="155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39" y="89"/>
                    <a:pt x="139" y="89"/>
                    <a:pt x="139" y="89"/>
                  </a:cubicBezTo>
                  <a:cubicBezTo>
                    <a:pt x="143" y="93"/>
                    <a:pt x="143" y="93"/>
                    <a:pt x="143" y="93"/>
                  </a:cubicBezTo>
                  <a:cubicBezTo>
                    <a:pt x="147" y="91"/>
                    <a:pt x="151" y="90"/>
                    <a:pt x="156" y="90"/>
                  </a:cubicBezTo>
                  <a:cubicBezTo>
                    <a:pt x="204" y="42"/>
                    <a:pt x="204" y="42"/>
                    <a:pt x="204" y="42"/>
                  </a:cubicBezTo>
                  <a:cubicBezTo>
                    <a:pt x="205" y="41"/>
                    <a:pt x="205" y="41"/>
                    <a:pt x="205" y="41"/>
                  </a:cubicBezTo>
                  <a:cubicBezTo>
                    <a:pt x="204" y="41"/>
                    <a:pt x="204" y="41"/>
                    <a:pt x="204" y="41"/>
                  </a:cubicBezTo>
                  <a:cubicBezTo>
                    <a:pt x="205" y="40"/>
                    <a:pt x="206" y="39"/>
                    <a:pt x="206" y="37"/>
                  </a:cubicBezTo>
                  <a:cubicBezTo>
                    <a:pt x="208" y="38"/>
                    <a:pt x="210" y="37"/>
                    <a:pt x="211" y="36"/>
                  </a:cubicBezTo>
                  <a:cubicBezTo>
                    <a:pt x="214" y="33"/>
                    <a:pt x="214" y="29"/>
                    <a:pt x="211" y="26"/>
                  </a:cubicBezTo>
                  <a:moveTo>
                    <a:pt x="172" y="165"/>
                  </a:moveTo>
                  <a:cubicBezTo>
                    <a:pt x="176" y="165"/>
                    <a:pt x="180" y="168"/>
                    <a:pt x="180" y="173"/>
                  </a:cubicBezTo>
                  <a:cubicBezTo>
                    <a:pt x="180" y="177"/>
                    <a:pt x="176" y="180"/>
                    <a:pt x="172" y="180"/>
                  </a:cubicBezTo>
                  <a:cubicBezTo>
                    <a:pt x="168" y="180"/>
                    <a:pt x="164" y="177"/>
                    <a:pt x="164" y="173"/>
                  </a:cubicBezTo>
                  <a:cubicBezTo>
                    <a:pt x="164" y="168"/>
                    <a:pt x="168" y="165"/>
                    <a:pt x="172" y="165"/>
                  </a:cubicBezTo>
                  <a:moveTo>
                    <a:pt x="145" y="66"/>
                  </a:moveTo>
                  <a:cubicBezTo>
                    <a:pt x="142" y="62"/>
                    <a:pt x="142" y="62"/>
                    <a:pt x="142" y="62"/>
                  </a:cubicBezTo>
                  <a:cubicBezTo>
                    <a:pt x="178" y="26"/>
                    <a:pt x="178" y="26"/>
                    <a:pt x="178" y="26"/>
                  </a:cubicBezTo>
                  <a:cubicBezTo>
                    <a:pt x="181" y="29"/>
                    <a:pt x="181" y="29"/>
                    <a:pt x="181" y="29"/>
                  </a:cubicBezTo>
                  <a:lnTo>
                    <a:pt x="145" y="66"/>
                  </a:lnTo>
                  <a:close/>
                  <a:moveTo>
                    <a:pt x="156" y="77"/>
                  </a:moveTo>
                  <a:cubicBezTo>
                    <a:pt x="153" y="74"/>
                    <a:pt x="153" y="74"/>
                    <a:pt x="153" y="74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93" y="41"/>
                    <a:pt x="193" y="41"/>
                    <a:pt x="193" y="41"/>
                  </a:cubicBezTo>
                  <a:lnTo>
                    <a:pt x="156" y="77"/>
                  </a:lnTo>
                  <a:close/>
                </a:path>
              </a:pathLst>
            </a:custGeom>
            <a:solidFill>
              <a:srgbClr val="7AA01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05884" y="4812319"/>
            <a:ext cx="3930197" cy="861774"/>
            <a:chOff x="3805884" y="4664273"/>
            <a:chExt cx="3930197" cy="861774"/>
          </a:xfrm>
        </p:grpSpPr>
        <p:sp>
          <p:nvSpPr>
            <p:cNvPr id="7" name="TextBox 6"/>
            <p:cNvSpPr txBox="1"/>
            <p:nvPr/>
          </p:nvSpPr>
          <p:spPr>
            <a:xfrm>
              <a:off x="4719664" y="4664273"/>
              <a:ext cx="301641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2500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eague Spartan" panose="00000800000000000000" pitchFamily="50" charset="-18"/>
                </a:rPr>
                <a:t>AngularJS support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884" y="4753019"/>
              <a:ext cx="684258" cy="68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92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_Prezentacja_2010_POL_v0_12">
  <a:themeElements>
    <a:clrScheme name="Sollers Consulting">
      <a:dk1>
        <a:sysClr val="windowText" lastClr="000000"/>
      </a:dk1>
      <a:lt1>
        <a:sysClr val="window" lastClr="FFFFFF"/>
      </a:lt1>
      <a:dk2>
        <a:srgbClr val="1F497D"/>
      </a:dk2>
      <a:lt2>
        <a:srgbClr val="7AA01C"/>
      </a:lt2>
      <a:accent1>
        <a:srgbClr val="2B69AD"/>
      </a:accent1>
      <a:accent2>
        <a:srgbClr val="7AA01C"/>
      </a:accent2>
      <a:accent3>
        <a:srgbClr val="73AFE5"/>
      </a:accent3>
      <a:accent4>
        <a:srgbClr val="294D7A"/>
      </a:accent4>
      <a:accent5>
        <a:srgbClr val="993300"/>
      </a:accent5>
      <a:accent6>
        <a:srgbClr val="FFC000"/>
      </a:accent6>
      <a:hlink>
        <a:srgbClr val="294D7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Sollers Consulting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A71D5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AA01C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B69AD"/>
        </a:solidFill>
        <a:ln w="38100" cap="flat" cmpd="sng" algn="ctr">
          <a:noFill/>
          <a:prstDash val="soli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sysClr val="window" lastClr="FFFFFF"/>
            </a:solidFill>
            <a:effectLst/>
            <a:uLnTx/>
            <a:uFillTx/>
            <a:latin typeface="Calibri"/>
            <a:ea typeface="+mn-ea"/>
            <a:cs typeface="+mn-cs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SC_Prezentacja_2010_POL_v0_12">
  <a:themeElements>
    <a:clrScheme name="Sollers Consulting">
      <a:dk1>
        <a:sysClr val="windowText" lastClr="000000"/>
      </a:dk1>
      <a:lt1>
        <a:sysClr val="window" lastClr="FFFFFF"/>
      </a:lt1>
      <a:dk2>
        <a:srgbClr val="1F497D"/>
      </a:dk2>
      <a:lt2>
        <a:srgbClr val="7AA01C"/>
      </a:lt2>
      <a:accent1>
        <a:srgbClr val="2B69AD"/>
      </a:accent1>
      <a:accent2>
        <a:srgbClr val="7AA01C"/>
      </a:accent2>
      <a:accent3>
        <a:srgbClr val="73AFE5"/>
      </a:accent3>
      <a:accent4>
        <a:srgbClr val="294D7A"/>
      </a:accent4>
      <a:accent5>
        <a:srgbClr val="993300"/>
      </a:accent5>
      <a:accent6>
        <a:srgbClr val="FFC000"/>
      </a:accent6>
      <a:hlink>
        <a:srgbClr val="294D7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6bfa16d-7166-48b4-87fa-96336cd2e39a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D2DE8E211A5649AAD0F2EE39CEC5A8" ma:contentTypeVersion="10" ma:contentTypeDescription="Create a new document." ma:contentTypeScope="" ma:versionID="7a38601f18a5b81fb2ec82ac55bfb7d1">
  <xsd:schema xmlns:xsd="http://www.w3.org/2001/XMLSchema" xmlns:xs="http://www.w3.org/2001/XMLSchema" xmlns:p="http://schemas.microsoft.com/office/2006/metadata/properties" xmlns:ns2="46bfa16d-7166-48b4-87fa-96336cd2e39a" targetNamespace="http://schemas.microsoft.com/office/2006/metadata/properties" ma:root="true" ma:fieldsID="12b0d076196e9522d2f5126b93f94379" ns2:_="">
    <xsd:import namespace="46bfa16d-7166-48b4-87fa-96336cd2e39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fa16d-7166-48b4-87fa-96336cd2e3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3DB3E1-F650-449C-8511-4998D834BE7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6bfa16d-7166-48b4-87fa-96336cd2e39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D5E79C-B894-4D61-94F7-51ED7A1705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fa16d-7166-48b4-87fa-96336cd2e3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2EE062-CD82-4E83-9956-D2C698E3B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52319</TotalTime>
  <Words>699</Words>
  <Application>Microsoft Office PowerPoint</Application>
  <PresentationFormat>On-screen Show (4:3)</PresentationFormat>
  <Paragraphs>238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ＭＳ Ｐゴシック</vt:lpstr>
      <vt:lpstr>Arial</vt:lpstr>
      <vt:lpstr>Calibri</vt:lpstr>
      <vt:lpstr>Consolas</vt:lpstr>
      <vt:lpstr>Courier New</vt:lpstr>
      <vt:lpstr>League Spartan</vt:lpstr>
      <vt:lpstr>Verdana</vt:lpstr>
      <vt:lpstr>Wingdings</vt:lpstr>
      <vt:lpstr>SC_Prezentacja_2010_POL_v0_12</vt:lpstr>
      <vt:lpstr>2_Sollers Consulting Theme</vt:lpstr>
      <vt:lpstr>1_SC_Prezentacja_2010_POL_v0_12</vt:lpstr>
      <vt:lpstr>PowerPoint Presentation</vt:lpstr>
      <vt:lpstr>PowerPoint Presentation</vt:lpstr>
      <vt:lpstr>Goals of this workshop</vt:lpstr>
      <vt:lpstr>What is TypeScript?</vt:lpstr>
      <vt:lpstr>Who made it?</vt:lpstr>
      <vt:lpstr>Why should I use it?</vt:lpstr>
      <vt:lpstr>Is TypeScript unique?</vt:lpstr>
      <vt:lpstr>Alternatives</vt:lpstr>
      <vt:lpstr>More advantages</vt:lpstr>
      <vt:lpstr>Summary</vt:lpstr>
      <vt:lpstr>PowerPoint Presentation</vt:lpstr>
      <vt:lpstr>Let’s write a class</vt:lpstr>
      <vt:lpstr>Start with the classics</vt:lpstr>
      <vt:lpstr>Something new</vt:lpstr>
      <vt:lpstr>Typeity type</vt:lpstr>
      <vt:lpstr>[object Object]</vt:lpstr>
      <vt:lpstr>compilation error</vt:lpstr>
      <vt:lpstr>PowerPoint Presentation</vt:lpstr>
      <vt:lpstr>even better</vt:lpstr>
      <vt:lpstr>PowerPoint Presentation</vt:lpstr>
      <vt:lpstr>PowerPoint Presentation</vt:lpstr>
      <vt:lpstr>PowerPoint Presentation</vt:lpstr>
      <vt:lpstr>Show me what you’ve got</vt:lpstr>
      <vt:lpstr>PowerPoint Presentation</vt:lpstr>
      <vt:lpstr>B4 starting – technology stack</vt:lpstr>
      <vt:lpstr>B4 starting – technology stack</vt:lpstr>
      <vt:lpstr>Angular library features</vt:lpstr>
      <vt:lpstr>PowerPoint Presentation</vt:lpstr>
      <vt:lpstr>Where is TS here?</vt:lpstr>
      <vt:lpstr>Exercise</vt:lpstr>
      <vt:lpstr>PowerPoint Presentation</vt:lpstr>
      <vt:lpstr>Show me what you’ve got</vt:lpstr>
      <vt:lpstr>PowerPoint Presentation</vt:lpstr>
      <vt:lpstr>External libraries</vt:lpstr>
      <vt:lpstr>TypeScript out-of-the-box help</vt:lpstr>
      <vt:lpstr>Transition</vt:lpstr>
      <vt:lpstr>b</vt:lpstr>
      <vt:lpstr>External libraries</vt:lpstr>
      <vt:lpstr>PowerPoint Presentation</vt:lpstr>
      <vt:lpstr>PowerPoint Presentation</vt:lpstr>
      <vt:lpstr>PowerPoint Presentation</vt:lpstr>
    </vt:vector>
  </TitlesOfParts>
  <Company>Sollers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Chrzonstowski</dc:creator>
  <cp:lastModifiedBy>Jakub Król</cp:lastModifiedBy>
  <cp:revision>3058</cp:revision>
  <cp:lastPrinted>2013-07-11T13:36:24Z</cp:lastPrinted>
  <dcterms:created xsi:type="dcterms:W3CDTF">2004-07-29T06:10:00Z</dcterms:created>
  <dcterms:modified xsi:type="dcterms:W3CDTF">2015-08-29T10:25:26Z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0x010100F5D2DE8E211A5649AAD0F2EE39CEC5A8</vt:lpwstr>
  </property>
</Properties>
</file>