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27"/>
  </p:notesMasterIdLst>
  <p:sldIdLst>
    <p:sldId id="397" r:id="rId7"/>
    <p:sldId id="399" r:id="rId8"/>
    <p:sldId id="400" r:id="rId9"/>
    <p:sldId id="259" r:id="rId10"/>
    <p:sldId id="389" r:id="rId11"/>
    <p:sldId id="407" r:id="rId12"/>
    <p:sldId id="408" r:id="rId13"/>
    <p:sldId id="375" r:id="rId14"/>
    <p:sldId id="419" r:id="rId15"/>
    <p:sldId id="357" r:id="rId16"/>
    <p:sldId id="326" r:id="rId17"/>
    <p:sldId id="2079" r:id="rId18"/>
    <p:sldId id="401" r:id="rId19"/>
    <p:sldId id="402" r:id="rId20"/>
    <p:sldId id="403" r:id="rId21"/>
    <p:sldId id="404" r:id="rId22"/>
    <p:sldId id="333" r:id="rId23"/>
    <p:sldId id="2080" r:id="rId24"/>
    <p:sldId id="336"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37" autoAdjust="0"/>
    <p:restoredTop sz="76871" autoAdjust="0"/>
  </p:normalViewPr>
  <p:slideViewPr>
    <p:cSldViewPr snapToGrid="0">
      <p:cViewPr varScale="1">
        <p:scale>
          <a:sx n="97" d="100"/>
          <a:sy n="97" d="100"/>
        </p:scale>
        <p:origin x="1560" y="184"/>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9/7/22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64277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1305218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19</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861583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the business migration case with Windows Server and SQL Server</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5124278"/>
            <a:ext cx="7171337" cy="1792326"/>
          </a:xfrm>
        </p:spPr>
        <p:txBody>
          <a:bodyPr/>
          <a:lstStyle/>
          <a:p>
            <a:r>
              <a:rPr lang="en-US" dirty="0"/>
              <a:t>September 2022</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1711238"/>
          </a:xfrm>
        </p:spPr>
        <p:txBody>
          <a:bodyPr/>
          <a:lstStyle/>
          <a:p>
            <a:pPr marL="514350" indent="-514350">
              <a:buFont typeface="+mj-lt"/>
              <a:buAutoNum type="arabicPeriod"/>
            </a:pPr>
            <a:r>
              <a:rPr lang="en-US" sz="3200" dirty="0"/>
              <a:t>?</a:t>
            </a:r>
          </a:p>
          <a:p>
            <a:pPr marL="514350" indent="-514350">
              <a:buFont typeface="+mj-lt"/>
              <a:buAutoNum type="arabicPeriod"/>
            </a:pPr>
            <a:r>
              <a:rPr lang="en-US" sz="3200" dirty="0"/>
              <a:t>?</a:t>
            </a:r>
          </a:p>
          <a:p>
            <a:pPr marL="514350" indent="-514350">
              <a:buFont typeface="+mj-lt"/>
              <a:buAutoNum type="arabicPeriod"/>
            </a:pPr>
            <a:r>
              <a:rPr lang="en-US" sz="3200" dirty="0"/>
              <a:t>?</a:t>
            </a:r>
            <a:endParaRPr lang="en-US" dirty="0"/>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spTree>
    <p:extLst>
      <p:ext uri="{BB962C8B-B14F-4D97-AF65-F5344CB8AC3E}">
        <p14:creationId xmlns:p14="http://schemas.microsoft.com/office/powerpoint/2010/main" val="26147454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15308722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1169551"/>
          </a:xfrm>
        </p:spPr>
        <p:txBody>
          <a:bodyPr/>
          <a:lstStyle/>
          <a:p>
            <a:r>
              <a:rPr lang="en-US" sz="3200" dirty="0">
                <a:latin typeface="Segoe UI Semibold" panose="020B0702040204020203" pitchFamily="34" charset="0"/>
                <a:cs typeface="Segoe UI Semibold" panose="020B0702040204020203" pitchFamily="34" charset="0"/>
              </a:rPr>
              <a:t>Kaylee Frye</a:t>
            </a:r>
            <a:r>
              <a:rPr lang="en-US" sz="3200" dirty="0"/>
              <a:t>, CTO</a:t>
            </a:r>
          </a:p>
          <a:p>
            <a:r>
              <a:rPr lang="en-US" sz="3200">
                <a:latin typeface="Segoe UI Semibold" panose="020B0702040204020203" pitchFamily="34" charset="0"/>
                <a:cs typeface="Segoe UI Semibold" panose="020B0702040204020203" pitchFamily="34" charset="0"/>
              </a:rPr>
              <a:t>Technical Architects</a:t>
            </a:r>
            <a:endParaRPr lang="en-US" sz="32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Outcome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1329595"/>
          </a:xfrm>
        </p:spPr>
        <p:txBody>
          <a:bodyPr/>
          <a:lstStyle/>
          <a:p>
            <a:r>
              <a:rPr lang="en-IE" sz="2400" dirty="0"/>
              <a:t>?</a:t>
            </a:r>
          </a:p>
          <a:p>
            <a:r>
              <a:rPr lang="en-IE" sz="2400" dirty="0"/>
              <a:t>?</a:t>
            </a:r>
          </a:p>
          <a:p>
            <a:r>
              <a:rPr lang="en-IE" sz="2400" dirty="0"/>
              <a:t>?</a:t>
            </a: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Outcome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1329595"/>
          </a:xfrm>
        </p:spPr>
        <p:txBody>
          <a:bodyPr/>
          <a:lstStyle/>
          <a:p>
            <a:r>
              <a:rPr lang="en-IE" sz="2400" dirty="0"/>
              <a:t>?</a:t>
            </a:r>
          </a:p>
          <a:p>
            <a:r>
              <a:rPr lang="en-IE" sz="2400" dirty="0"/>
              <a:t>?</a:t>
            </a:r>
          </a:p>
          <a:p>
            <a:r>
              <a:rPr lang="en-IE" sz="2400" dirty="0"/>
              <a:t>?</a:t>
            </a:r>
          </a:p>
        </p:txBody>
      </p:sp>
    </p:spTree>
    <p:extLst>
      <p:ext uri="{BB962C8B-B14F-4D97-AF65-F5344CB8AC3E}">
        <p14:creationId xmlns:p14="http://schemas.microsoft.com/office/powerpoint/2010/main" val="18013708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269766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t>
            </a:r>
          </a:p>
          <a:p>
            <a:pPr marL="342900" indent="-342900">
              <a:buFont typeface="Arial" panose="020B0604020202020204" pitchFamily="34" charset="0"/>
              <a:buChar char="•"/>
            </a:pPr>
            <a:r>
              <a:rPr lang="en-US" sz="2400" dirty="0">
                <a:latin typeface="+mn-lt"/>
              </a:rPr>
              <a:t>?</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2048702"/>
          </a:xfrm>
        </p:spPr>
        <p:txBody>
          <a:bodyPr/>
          <a:lstStyle/>
          <a:p>
            <a:r>
              <a:rPr lang="en-US" sz="2800" i="1" dirty="0"/>
              <a:t>“?”</a:t>
            </a:r>
          </a:p>
          <a:p>
            <a:endParaRPr lang="en-US" sz="2800" i="1" dirty="0"/>
          </a:p>
          <a:p>
            <a:pPr lvl="2"/>
            <a:r>
              <a:rPr lang="en-US" sz="2000" dirty="0"/>
              <a:t>— Kaylee Frye, CTO, Tailspin Toys</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1520416"/>
          </a:xfrm>
        </p:spPr>
        <p:txBody>
          <a:bodyPr/>
          <a:lstStyle/>
          <a:p>
            <a:r>
              <a:rPr lang="en-US" sz="2800" dirty="0"/>
              <a:t>?</a:t>
            </a:r>
          </a:p>
          <a:p>
            <a:r>
              <a:rPr lang="en-US" sz="2800" dirty="0"/>
              <a:t>?</a:t>
            </a:r>
          </a:p>
          <a:p>
            <a:r>
              <a:rPr lang="en-US" sz="2800" dirty="0"/>
              <a:t>?</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continued</a:t>
            </a:r>
          </a:p>
        </p:txBody>
      </p:sp>
      <p:sp>
        <p:nvSpPr>
          <p:cNvPr id="3" name="Content Placeholder 2"/>
          <p:cNvSpPr>
            <a:spLocks noGrp="1"/>
          </p:cNvSpPr>
          <p:nvPr>
            <p:ph type="body" sz="quarter" idx="10"/>
          </p:nvPr>
        </p:nvSpPr>
        <p:spPr>
          <a:xfrm>
            <a:off x="269239" y="1189177"/>
            <a:ext cx="11653523" cy="1520416"/>
          </a:xfrm>
        </p:spPr>
        <p:txBody>
          <a:bodyPr/>
          <a:lstStyle/>
          <a:p>
            <a:r>
              <a:rPr lang="en-US" sz="2800" dirty="0"/>
              <a:t>?</a:t>
            </a:r>
          </a:p>
          <a:p>
            <a:r>
              <a:rPr lang="en-US" sz="2800" dirty="0"/>
              <a:t>?</a:t>
            </a:r>
          </a:p>
          <a:p>
            <a:r>
              <a:rPr lang="en-US" sz="2800" dirty="0"/>
              <a:t>?</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2252924"/>
          </a:xfrm>
        </p:spPr>
        <p:txBody>
          <a:bodyPr/>
          <a:lstStyle/>
          <a:p>
            <a:pPr marL="742950" indent="-742950">
              <a:buFont typeface="+mj-lt"/>
              <a:buAutoNum type="arabicPeriod"/>
            </a:pPr>
            <a:r>
              <a:rPr lang="en-US" sz="3200" dirty="0"/>
              <a:t>?</a:t>
            </a:r>
          </a:p>
          <a:p>
            <a:pPr marL="742950" indent="-742950">
              <a:buFont typeface="+mj-lt"/>
              <a:buAutoNum type="arabicPeriod"/>
            </a:pPr>
            <a:r>
              <a:rPr lang="en-US" sz="3200" dirty="0"/>
              <a:t>?</a:t>
            </a:r>
          </a:p>
          <a:p>
            <a:pPr marL="742950" indent="-742950">
              <a:buFont typeface="+mj-lt"/>
              <a:buAutoNum type="arabicPeriod"/>
            </a:pPr>
            <a:r>
              <a:rPr lang="en-US" sz="3200" dirty="0"/>
              <a:t>?</a:t>
            </a:r>
          </a:p>
          <a:p>
            <a:endParaRPr lang="en-US" sz="3200"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 - continued</a:t>
            </a:r>
          </a:p>
        </p:txBody>
      </p:sp>
      <p:sp>
        <p:nvSpPr>
          <p:cNvPr id="3" name="Content Placeholder 2"/>
          <p:cNvSpPr>
            <a:spLocks noGrp="1"/>
          </p:cNvSpPr>
          <p:nvPr>
            <p:ph type="body" sz="quarter" idx="10"/>
          </p:nvPr>
        </p:nvSpPr>
        <p:spPr>
          <a:xfrm>
            <a:off x="269240" y="1322992"/>
            <a:ext cx="11653523" cy="3237809"/>
          </a:xfrm>
        </p:spPr>
        <p:txBody>
          <a:bodyPr/>
          <a:lstStyle/>
          <a:p>
            <a:pPr marL="742950" indent="-742950">
              <a:buFont typeface="+mj-lt"/>
              <a:buAutoNum type="arabicPeriod" startAt="4"/>
            </a:pPr>
            <a:r>
              <a:rPr lang="en-US" sz="3200" dirty="0"/>
              <a:t>?</a:t>
            </a:r>
          </a:p>
          <a:p>
            <a:pPr marL="742950" indent="-742950">
              <a:buFont typeface="+mj-lt"/>
              <a:buAutoNum type="arabicPeriod" startAt="4"/>
            </a:pPr>
            <a:r>
              <a:rPr lang="en-US" sz="3200" dirty="0"/>
              <a:t>?</a:t>
            </a:r>
          </a:p>
          <a:p>
            <a:pPr marL="742950" indent="-742950">
              <a:buFont typeface="+mj-lt"/>
              <a:buAutoNum type="arabicPeriod" startAt="4"/>
            </a:pPr>
            <a:r>
              <a:rPr lang="en-US" sz="3200" dirty="0"/>
              <a:t>?</a:t>
            </a:r>
          </a:p>
          <a:p>
            <a:pPr marL="742950" indent="-742950">
              <a:buFont typeface="+mj-lt"/>
              <a:buAutoNum type="arabicPeriod" startAt="4"/>
            </a:pPr>
            <a:endParaRPr lang="en-US" sz="3200" dirty="0"/>
          </a:p>
          <a:p>
            <a:pPr marL="0" indent="0">
              <a:buNone/>
            </a:pPr>
            <a:r>
              <a:rPr lang="en-US" sz="3200" dirty="0"/>
              <a:t>Contoso also want to fully understand the costs associated with each of 1 – 6 above.</a:t>
            </a:r>
          </a:p>
        </p:txBody>
      </p:sp>
    </p:spTree>
    <p:extLst>
      <p:ext uri="{BB962C8B-B14F-4D97-AF65-F5344CB8AC3E}">
        <p14:creationId xmlns:p14="http://schemas.microsoft.com/office/powerpoint/2010/main" val="1447668670"/>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623</Words>
  <Application>Microsoft Macintosh PowerPoint</Application>
  <PresentationFormat>Widescreen</PresentationFormat>
  <Paragraphs>128</Paragraphs>
  <Slides>20</Slides>
  <Notes>20</Notes>
  <HiddenSlides>3</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the business migration case with Windows Server and SQL Server</vt:lpstr>
      <vt:lpstr>Abstract and learning objectives</vt:lpstr>
      <vt:lpstr>Step 1: Review the customer case study</vt:lpstr>
      <vt:lpstr>Customer situation</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Common scenarios</vt:lpstr>
      <vt:lpstr>Step 2: Design the solution</vt:lpstr>
      <vt:lpstr>Step 3: Present the solution</vt:lpstr>
      <vt:lpstr>Wrap-up</vt:lpstr>
      <vt:lpstr>Preferred target audience</vt:lpstr>
      <vt:lpstr>Solution Outcome 1</vt:lpstr>
      <vt:lpstr>Solution Outcome 2</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2022-09-07T21:14:20Z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