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theme/themeOverride2.xml" ContentType="application/vnd.openxmlformats-officedocument.themeOverride+xml"/>
  <Override PartName="/ppt/notesSlides/notesSlide18.xml" ContentType="application/vnd.openxmlformats-officedocument.presentationml.notesSlide+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6"/>
  </p:notesMasterIdLst>
  <p:sldIdLst>
    <p:sldId id="397" r:id="rId7"/>
    <p:sldId id="399" r:id="rId8"/>
    <p:sldId id="400" r:id="rId9"/>
    <p:sldId id="259" r:id="rId10"/>
    <p:sldId id="389" r:id="rId11"/>
    <p:sldId id="375" r:id="rId12"/>
    <p:sldId id="357" r:id="rId13"/>
    <p:sldId id="2081" r:id="rId14"/>
    <p:sldId id="326" r:id="rId15"/>
    <p:sldId id="2082" r:id="rId16"/>
    <p:sldId id="401" r:id="rId17"/>
    <p:sldId id="402" r:id="rId18"/>
    <p:sldId id="403" r:id="rId19"/>
    <p:sldId id="374" r:id="rId20"/>
    <p:sldId id="404" r:id="rId21"/>
    <p:sldId id="333" r:id="rId22"/>
    <p:sldId id="2080" r:id="rId23"/>
    <p:sldId id="2088" r:id="rId24"/>
    <p:sldId id="2087" r:id="rId25"/>
    <p:sldId id="2089" r:id="rId26"/>
    <p:sldId id="2091" r:id="rId27"/>
    <p:sldId id="336" r:id="rId28"/>
    <p:sldId id="2086" r:id="rId29"/>
    <p:sldId id="2085" r:id="rId30"/>
    <p:sldId id="2084" r:id="rId31"/>
    <p:sldId id="2092" r:id="rId32"/>
    <p:sldId id="2083" r:id="rId33"/>
    <p:sldId id="2093"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365" autoAdjust="0"/>
    <p:restoredTop sz="76881" autoAdjust="0"/>
  </p:normalViewPr>
  <p:slideViewPr>
    <p:cSldViewPr snapToGrid="0">
      <p:cViewPr varScale="1">
        <p:scale>
          <a:sx n="63" d="100"/>
          <a:sy n="63" d="100"/>
        </p:scale>
        <p:origin x="216" y="2000"/>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9/13/22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Azure Arc simplifies governance and management by delivering a consistent multi-cloud and on-premises management platform. Azure Arc provides a centralized, unified way to manage your entire environment together by projecting your existing on-premises resources into Azure Resource Manager.</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a:t>
            </a:r>
            <a:r>
              <a:rPr lang="en-US" b="0" u="sng" dirty="0" err="1">
                <a:solidFill>
                  <a:srgbClr val="D4D4D4"/>
                </a:solidFill>
                <a:effectLst/>
                <a:latin typeface="Menlo" panose="020B0609030804020204" pitchFamily="49" charset="0"/>
              </a:rPr>
              <a:t>docs.microsoft.com</a:t>
            </a:r>
            <a:r>
              <a:rPr lang="en-US" b="0" u="sng" dirty="0">
                <a:solidFill>
                  <a:srgbClr val="D4D4D4"/>
                </a:solidFill>
                <a:effectLst/>
                <a:latin typeface="Menlo" panose="020B0609030804020204" pitchFamily="49" charset="0"/>
              </a:rPr>
              <a:t>/azure/azure-arc/overview</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8372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130521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1319908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2150156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414605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721195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3679791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1063636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19772730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3221716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15846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 hub virtual network acts as a central point of connectivity to many spoke virtual networks. The hub can also be used as the connectivity point to your on-premises networks. The spoke virtual networks peer with the hub and can be used to isolate workloads.</a:t>
            </a:r>
          </a:p>
          <a:p>
            <a:endParaRPr lang="en-US" b="0" i="0" dirty="0">
              <a:solidFill>
                <a:srgbClr val="E6E6E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sng" dirty="0">
                <a:solidFill>
                  <a:srgbClr val="D4D4D4"/>
                </a:solidFill>
                <a:effectLst/>
                <a:latin typeface="Menlo" panose="020B0609030804020204" pitchFamily="49" charset="0"/>
              </a:rPr>
              <a:t>https://</a:t>
            </a:r>
            <a:r>
              <a:rPr lang="en-US" b="0" u="sng" dirty="0" err="1">
                <a:solidFill>
                  <a:srgbClr val="D4D4D4"/>
                </a:solidFill>
                <a:effectLst/>
                <a:latin typeface="Menlo" panose="020B0609030804020204" pitchFamily="49" charset="0"/>
              </a:rPr>
              <a:t>docs.microsoft.com</a:t>
            </a:r>
            <a:r>
              <a:rPr lang="en-US" b="0" u="sng" dirty="0">
                <a:solidFill>
                  <a:srgbClr val="D4D4D4"/>
                </a:solidFill>
                <a:effectLst/>
                <a:latin typeface="Menlo" panose="020B0609030804020204" pitchFamily="49" charset="0"/>
              </a:rPr>
              <a:t>/azure/architecture/reference-architectures/hybrid-networking/hub-spoke</a:t>
            </a:r>
            <a:endParaRPr lang="en-US"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814882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9.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9.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the business migration case with Windows Server and SQL Server</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5124278"/>
            <a:ext cx="7171337" cy="1792326"/>
          </a:xfrm>
        </p:spPr>
        <p:txBody>
          <a:bodyPr/>
          <a:lstStyle/>
          <a:p>
            <a:r>
              <a:rPr lang="en-US" dirty="0"/>
              <a:t>Presenter Name </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2050" name="Picture 2" descr="Azure Arc simplifies governance and management by delivering a consistent multi-cloud and on-premises management platform. Azure Arc provides a centralized, unified way to manage your entire environment together by projecting your existing on-premises resources into Azure Resource Manager.&#10;">
            <a:extLst>
              <a:ext uri="{FF2B5EF4-FFF2-40B4-BE49-F238E27FC236}">
                <a16:creationId xmlns:a16="http://schemas.microsoft.com/office/drawing/2014/main" id="{FF78414A-8784-4EFA-198B-ACA1AF912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4751"/>
            <a:ext cx="12192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889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Building the business migration case with Windows Server and SQL Server</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1169551"/>
          </a:xfrm>
        </p:spPr>
        <p:txBody>
          <a:bodyPr/>
          <a:lstStyle/>
          <a:p>
            <a:r>
              <a:rPr lang="en-US" sz="3200" dirty="0">
                <a:latin typeface="Segoe UI Semibold" panose="020B0702040204020203" pitchFamily="34" charset="0"/>
                <a:cs typeface="Segoe UI Semibold" panose="020B0702040204020203" pitchFamily="34" charset="0"/>
              </a:rPr>
              <a:t>Kaylee Frye</a:t>
            </a:r>
            <a:r>
              <a:rPr lang="en-US" sz="3200" dirty="0"/>
              <a:t>, CTO</a:t>
            </a:r>
          </a:p>
          <a:p>
            <a:r>
              <a:rPr lang="en-US" sz="3200">
                <a:latin typeface="Segoe UI Semibold" panose="020B0702040204020203" pitchFamily="34" charset="0"/>
                <a:cs typeface="Segoe UI Semibold" panose="020B0702040204020203" pitchFamily="34" charset="0"/>
              </a:rPr>
              <a:t>Technical Architects</a:t>
            </a:r>
            <a:endParaRPr lang="en-US" sz="32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3927229"/>
          </a:xfrm>
        </p:spPr>
        <p:txBody>
          <a:bodyPr/>
          <a:lstStyle/>
          <a:p>
            <a:pPr marL="0" indent="0">
              <a:buNone/>
            </a:pPr>
            <a:r>
              <a:rPr lang="en-IE" sz="3200" dirty="0"/>
              <a:t>How will you migrate the on-premises workloads to Azure?</a:t>
            </a:r>
          </a:p>
          <a:p>
            <a:pPr marL="0" indent="0">
              <a:buNone/>
            </a:pPr>
            <a:endParaRPr lang="en-IE" sz="3200" dirty="0"/>
          </a:p>
          <a:p>
            <a:pPr marL="0" indent="0">
              <a:buNone/>
            </a:pPr>
            <a:r>
              <a:rPr lang="en-US" sz="3200" dirty="0"/>
              <a:t>Since it is recommended to upgrade the version of Windows Server from 2012 to 2022, it will be necessary to create new servers. In this case, Azure Migrate won't be able to be used to lift and shift the on-premises VMs into Azure. For this reason, the Azure VMs will be created new and the application workloads will be installed and configured on the new VMs.</a:t>
            </a: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Solution-#2</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906232"/>
          </a:xfrm>
        </p:spPr>
        <p:txBody>
          <a:bodyPr/>
          <a:lstStyle/>
          <a:p>
            <a:pPr marL="0" indent="0">
              <a:buNone/>
            </a:pPr>
            <a:r>
              <a:rPr lang="en-IE" sz="3200" dirty="0"/>
              <a:t>How will you migrate the SQL Server workloads to Azure?</a:t>
            </a:r>
          </a:p>
          <a:p>
            <a:pPr marL="0" indent="0">
              <a:buNone/>
            </a:pPr>
            <a:endParaRPr lang="en-IE" sz="800" dirty="0"/>
          </a:p>
          <a:p>
            <a:pPr marL="0" indent="0">
              <a:buNone/>
            </a:pPr>
            <a:r>
              <a:rPr lang="en-IE" sz="3200" dirty="0"/>
              <a:t>For the SQL Server databases, Tailspin should use the Microsoft Data Migration Assistant (DMA) to assess database migration readiness. Using DMA to examine the existing on-premises databases will report any compatibility issues ahead of attempting the migration. Typically, SQL Server databases can be migrated to Azure SQL Database or Azure SQL Database Managed Instances. Also, Azure SQL Managed Instances offers greater compatibility with the on-premises SQL Server. SQL Server in Azure VMs could be used, however this will negate the advantages of using a managed service that eliminates the requirement for ongoing VM maintenance.</a:t>
            </a:r>
            <a:endParaRPr lang="en-IE" sz="2400" dirty="0"/>
          </a:p>
        </p:txBody>
      </p:sp>
    </p:spTree>
    <p:extLst>
      <p:ext uri="{BB962C8B-B14F-4D97-AF65-F5344CB8AC3E}">
        <p14:creationId xmlns:p14="http://schemas.microsoft.com/office/powerpoint/2010/main" val="1801370842"/>
      </p:ext>
    </p:extLst>
  </p:cSld>
  <p:clrMapOvr>
    <a:overrideClrMapping bg1="dk1" tx1="lt1" bg2="dk2" tx2="lt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Solution-#3</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660011"/>
          </a:xfrm>
        </p:spPr>
        <p:txBody>
          <a:bodyPr/>
          <a:lstStyle/>
          <a:p>
            <a:pPr marL="0" indent="0">
              <a:buNone/>
            </a:pPr>
            <a:r>
              <a:rPr lang="en-IE" sz="3200" dirty="0"/>
              <a:t>Which workloads should remain on-premises and which should be considered to be migrated at a later time?</a:t>
            </a:r>
          </a:p>
          <a:p>
            <a:pPr marL="0" indent="0">
              <a:buNone/>
            </a:pPr>
            <a:endParaRPr lang="en-IE" sz="1800" dirty="0"/>
          </a:p>
          <a:p>
            <a:pPr marL="0" indent="0">
              <a:buNone/>
            </a:pPr>
            <a:r>
              <a:rPr lang="en-IE" sz="3200" dirty="0"/>
              <a:t>Among the workloads that have been identified for advice on migration to Azure, the Windows Domain Controllers are recommended to keep in the on-premises data-</a:t>
            </a:r>
            <a:r>
              <a:rPr lang="en-IE" sz="3200" dirty="0" err="1"/>
              <a:t>center</a:t>
            </a:r>
            <a:r>
              <a:rPr lang="en-IE" sz="3200" dirty="0"/>
              <a:t> at this time.</a:t>
            </a:r>
          </a:p>
          <a:p>
            <a:pPr marL="0" indent="0">
              <a:buNone/>
            </a:pPr>
            <a:endParaRPr lang="en-IE" sz="3200" dirty="0"/>
          </a:p>
          <a:p>
            <a:pPr marL="0" indent="0">
              <a:buNone/>
            </a:pPr>
            <a:r>
              <a:rPr lang="en-IE" sz="3200" dirty="0"/>
              <a:t>It is recommended to migrate the on-premises Network File Shares and Ubuntu VMs to Azure in a later phase of their Azure adoption. A phased approach to the migration process will enable each workload to be methodically migrated to Azure while limiting the risk of downtime across the organization.</a:t>
            </a:r>
          </a:p>
        </p:txBody>
      </p:sp>
    </p:spTree>
    <p:extLst>
      <p:ext uri="{BB962C8B-B14F-4D97-AF65-F5344CB8AC3E}">
        <p14:creationId xmlns:p14="http://schemas.microsoft.com/office/powerpoint/2010/main" val="2076645318"/>
      </p:ext>
    </p:extLst>
  </p:cSld>
  <p:clrMapOvr>
    <a:overrideClrMapping bg1="dk1" tx1="lt1" bg2="dk2" tx2="lt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Solution-#4</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886227"/>
          </a:xfrm>
        </p:spPr>
        <p:txBody>
          <a:bodyPr/>
          <a:lstStyle/>
          <a:p>
            <a:pPr marL="0" indent="0">
              <a:buNone/>
            </a:pPr>
            <a:r>
              <a:rPr lang="en-IE" sz="3200" dirty="0"/>
              <a:t>How will they reduce the burden of managing both on-premises and Azure workloads?</a:t>
            </a:r>
          </a:p>
          <a:p>
            <a:pPr marL="0" indent="0">
              <a:buNone/>
            </a:pPr>
            <a:endParaRPr lang="en-IE" sz="1100" dirty="0"/>
          </a:p>
          <a:p>
            <a:pPr marL="0" indent="0">
              <a:buNone/>
            </a:pPr>
            <a:r>
              <a:rPr lang="en-IE" sz="3200" dirty="0"/>
              <a:t>After some of the VMs are migrated to Azure, and others are still on-premises, it may be more burdensome to manage all their workloads in one place. For this, the use of Azure Arc is recommended. Azure Arc will enable Tailspin to centrally manage all their VMs in Azure and on-premises. Azure Arc supports managing both Windows and Linux servers and VMs.</a:t>
            </a:r>
          </a:p>
          <a:p>
            <a:pPr marL="0" indent="0">
              <a:buNone/>
            </a:pPr>
            <a:r>
              <a:rPr lang="en-IE" sz="3200" dirty="0"/>
              <a:t>The on-premises Windows and Linux VMs can be Azure Arc-enabled by installing the Azure Connected Machine agent. The agent brings with it the ability to manage the VMs with Azure Arc, as well as all the great features the service has to offer.</a:t>
            </a:r>
            <a:endParaRPr lang="en-IE" sz="2400" dirty="0"/>
          </a:p>
        </p:txBody>
      </p:sp>
    </p:spTree>
    <p:extLst>
      <p:ext uri="{BB962C8B-B14F-4D97-AF65-F5344CB8AC3E}">
        <p14:creationId xmlns:p14="http://schemas.microsoft.com/office/powerpoint/2010/main" val="2834277284"/>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of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1514261"/>
          </a:xfrm>
        </p:spPr>
        <p:txBody>
          <a:bodyPr/>
          <a:lstStyle/>
          <a:p>
            <a:r>
              <a:rPr lang="en-US" sz="3200" dirty="0"/>
              <a:t>Since Tailspin Toys and their current on-premises data center is in Milwaukee, WI. The nearest Azure Region to use will be North Central US.</a:t>
            </a:r>
          </a:p>
        </p:txBody>
      </p:sp>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Preferred Solution-Pricing #1 </a:t>
            </a:r>
          </a:p>
        </p:txBody>
      </p:sp>
    </p:spTree>
    <p:extLst>
      <p:ext uri="{BB962C8B-B14F-4D97-AF65-F5344CB8AC3E}">
        <p14:creationId xmlns:p14="http://schemas.microsoft.com/office/powerpoint/2010/main" val="342883800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Preferred Solution-Pricing #2</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4032949"/>
              </p:ext>
            </p:extLst>
          </p:nvPr>
        </p:nvGraphicFramePr>
        <p:xfrm>
          <a:off x="266920" y="1815955"/>
          <a:ext cx="11652248" cy="3474720"/>
        </p:xfrm>
        <a:graphic>
          <a:graphicData uri="http://schemas.openxmlformats.org/drawingml/2006/table">
            <a:tbl>
              <a:tblPr firstRow="1">
                <a:tableStyleId>{5C22544A-7EE6-4342-B048-85BDC9FD1C3A}</a:tableStyleId>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dirty="0">
                          <a:effectLst/>
                        </a:rPr>
                        <a:t>Component</a:t>
                      </a:r>
                    </a:p>
                  </a:txBody>
                  <a:tcPr marL="123825" marR="123825" marT="57150" marB="57150" anchor="ctr"/>
                </a:tc>
                <a:tc>
                  <a:txBody>
                    <a:bodyPr/>
                    <a:lstStyle/>
                    <a:p>
                      <a:pPr algn="ctr"/>
                      <a:r>
                        <a:rPr lang="en-US" sz="1800" b="1" dirty="0">
                          <a:effectLst/>
                        </a:rPr>
                        <a:t>Region</a:t>
                      </a:r>
                    </a:p>
                  </a:txBody>
                  <a:tcPr marL="123825" marR="123825" marT="57150" marB="57150" anchor="ctr"/>
                </a:tc>
                <a:tc>
                  <a:txBody>
                    <a:bodyPr/>
                    <a:lstStyle/>
                    <a:p>
                      <a:pPr algn="ctr"/>
                      <a:r>
                        <a:rPr lang="en-US" sz="1800" b="1" dirty="0">
                          <a:effectLst/>
                        </a:rPr>
                        <a:t>Details / Assumptions</a:t>
                      </a:r>
                    </a:p>
                  </a:txBody>
                  <a:tcPr marL="123825" marR="123825" marT="57150" marB="57150" anchor="ctr"/>
                </a:tc>
                <a:tc>
                  <a:txBody>
                    <a:bodyPr/>
                    <a:lstStyle/>
                    <a:p>
                      <a:pPr algn="ctr"/>
                      <a:r>
                        <a:rPr lang="en-US" sz="1800" b="1" dirty="0">
                          <a:effectLst/>
                        </a:rPr>
                        <a:t>Est. Monthly Cost (USD)</a:t>
                      </a:r>
                    </a:p>
                  </a:txBody>
                  <a:tcPr marL="123825" marR="123825" marT="57150" marB="57150" anchor="ctr"/>
                </a:tc>
                <a:extLst>
                  <a:ext uri="{0D108BD9-81ED-4DB2-BD59-A6C34878D82A}">
                    <a16:rowId xmlns:a16="http://schemas.microsoft.com/office/drawing/2014/main" val="245914466"/>
                  </a:ext>
                </a:extLst>
              </a:tr>
              <a:tr h="921258">
                <a:tc>
                  <a:txBody>
                    <a:bodyPr/>
                    <a:lstStyle/>
                    <a:p>
                      <a:r>
                        <a:rPr lang="en-US" sz="1800" b="0" dirty="0">
                          <a:effectLst/>
                        </a:rPr>
                        <a:t>Web VMs (Web App Front-end)</a:t>
                      </a:r>
                    </a:p>
                  </a:txBody>
                  <a:tcPr marL="123825" marR="123825" marT="57150" marB="57150" anchor="ctr"/>
                </a:tc>
                <a:tc>
                  <a:txBody>
                    <a:bodyPr/>
                    <a:lstStyle/>
                    <a:p>
                      <a:pPr algn="ctr"/>
                      <a:r>
                        <a:rPr lang="en-US" sz="1800" dirty="0">
                          <a:effectLst/>
                        </a:rPr>
                        <a:t>North Central US</a:t>
                      </a:r>
                    </a:p>
                  </a:txBody>
                  <a:tcPr marL="123825" marR="123825" marT="57150" marB="57150" anchor="ctr"/>
                </a:tc>
                <a:tc>
                  <a:txBody>
                    <a:bodyPr/>
                    <a:lstStyle/>
                    <a:p>
                      <a:pPr algn="ctr"/>
                      <a:r>
                        <a:rPr lang="en-US" sz="1800" dirty="0">
                          <a:effectLst/>
                        </a:rPr>
                        <a:t>2x D4s v5 VMs (4 </a:t>
                      </a:r>
                      <a:r>
                        <a:rPr lang="en-US" sz="1800" dirty="0" err="1">
                          <a:effectLst/>
                        </a:rPr>
                        <a:t>vCores</a:t>
                      </a:r>
                      <a:r>
                        <a:rPr lang="en-US" sz="1800" dirty="0">
                          <a:effectLst/>
                        </a:rPr>
                        <a:t>, 16 GiB RAM) &amp; Windows Server 2022</a:t>
                      </a:r>
                    </a:p>
                  </a:txBody>
                  <a:tcPr marL="123825" marR="123825" marT="57150" marB="57150" anchor="ctr"/>
                </a:tc>
                <a:tc>
                  <a:txBody>
                    <a:bodyPr/>
                    <a:lstStyle/>
                    <a:p>
                      <a:pPr algn="ctr"/>
                      <a:r>
                        <a:rPr lang="en-US" sz="1800" dirty="0">
                          <a:effectLst/>
                        </a:rPr>
                        <a:t>$140.00 each</a:t>
                      </a:r>
                    </a:p>
                  </a:txBody>
                  <a:tcPr marL="123825" marR="123825" marT="57150" marB="57150" anchor="ctr"/>
                </a:tc>
                <a:extLst>
                  <a:ext uri="{0D108BD9-81ED-4DB2-BD59-A6C34878D82A}">
                    <a16:rowId xmlns:a16="http://schemas.microsoft.com/office/drawing/2014/main" val="1126006594"/>
                  </a:ext>
                </a:extLst>
              </a:tr>
              <a:tr h="921258">
                <a:tc>
                  <a:txBody>
                    <a:bodyPr/>
                    <a:lstStyle/>
                    <a:p>
                      <a:r>
                        <a:rPr lang="en-US" sz="1800" dirty="0">
                          <a:effectLst/>
                        </a:rPr>
                        <a:t>Web VMs (REST API Back-end)</a:t>
                      </a:r>
                    </a:p>
                  </a:txBody>
                  <a:tcPr marL="123825" marR="123825" marT="57150" marB="57150" anchor="ctr"/>
                </a:tc>
                <a:tc>
                  <a:txBody>
                    <a:bodyPr/>
                    <a:lstStyle/>
                    <a:p>
                      <a:pPr algn="ctr"/>
                      <a:r>
                        <a:rPr lang="en-US" sz="1800">
                          <a:effectLst/>
                        </a:rPr>
                        <a:t>North Central US</a:t>
                      </a:r>
                    </a:p>
                  </a:txBody>
                  <a:tcPr marL="123825" marR="123825" marT="57150" marB="57150" anchor="ctr"/>
                </a:tc>
                <a:tc>
                  <a:txBody>
                    <a:bodyPr/>
                    <a:lstStyle/>
                    <a:p>
                      <a:pPr algn="ctr"/>
                      <a:r>
                        <a:rPr lang="en-US" sz="1800">
                          <a:effectLst/>
                        </a:rPr>
                        <a:t>2x D8s v5 VMs (8 vCores, 32 GiB RAM) &amp; Windows Server 2022</a:t>
                      </a:r>
                    </a:p>
                  </a:txBody>
                  <a:tcPr marL="123825" marR="123825" marT="57150" marB="57150" anchor="ctr"/>
                </a:tc>
                <a:tc>
                  <a:txBody>
                    <a:bodyPr/>
                    <a:lstStyle/>
                    <a:p>
                      <a:pPr algn="ctr"/>
                      <a:r>
                        <a:rPr lang="en-US" sz="1800" dirty="0">
                          <a:effectLst/>
                        </a:rPr>
                        <a:t>$280.00 each</a:t>
                      </a:r>
                    </a:p>
                  </a:txBody>
                  <a:tcPr marL="123825" marR="123825" marT="57150" marB="57150" anchor="ctr"/>
                </a:tc>
                <a:extLst>
                  <a:ext uri="{0D108BD9-81ED-4DB2-BD59-A6C34878D82A}">
                    <a16:rowId xmlns:a16="http://schemas.microsoft.com/office/drawing/2014/main" val="1570732751"/>
                  </a:ext>
                </a:extLst>
              </a:tr>
              <a:tr h="921258">
                <a:tc>
                  <a:txBody>
                    <a:bodyPr/>
                    <a:lstStyle/>
                    <a:p>
                      <a:r>
                        <a:rPr lang="en-US" sz="1800" dirty="0">
                          <a:effectLst/>
                        </a:rPr>
                        <a:t>Azure SQL Managed Instance (App SQL Databases)</a:t>
                      </a:r>
                    </a:p>
                  </a:txBody>
                  <a:tcPr marL="123825" marR="123825" marT="57150" marB="57150" anchor="ctr"/>
                </a:tc>
                <a:tc>
                  <a:txBody>
                    <a:bodyPr/>
                    <a:lstStyle/>
                    <a:p>
                      <a:pPr algn="ctr"/>
                      <a:r>
                        <a:rPr lang="en-US" sz="1800" dirty="0">
                          <a:effectLst/>
                        </a:rPr>
                        <a:t>North Central US</a:t>
                      </a:r>
                    </a:p>
                  </a:txBody>
                  <a:tcPr marL="123825" marR="123825" marT="57150" marB="57150" anchor="ctr"/>
                </a:tc>
                <a:tc>
                  <a:txBody>
                    <a:bodyPr/>
                    <a:lstStyle/>
                    <a:p>
                      <a:pPr algn="ctr"/>
                      <a:r>
                        <a:rPr lang="en-US" sz="1800">
                          <a:effectLst/>
                        </a:rPr>
                        <a:t>16 vCores Premium-series General Purpose (7 GB RAM/vCore) &amp; 2 TB storage</a:t>
                      </a:r>
                    </a:p>
                  </a:txBody>
                  <a:tcPr marL="123825" marR="123825" marT="57150" marB="57150" anchor="ctr"/>
                </a:tc>
                <a:tc>
                  <a:txBody>
                    <a:bodyPr/>
                    <a:lstStyle/>
                    <a:p>
                      <a:pPr algn="ctr"/>
                      <a:r>
                        <a:rPr lang="en-US" sz="1800" dirty="0">
                          <a:effectLst/>
                        </a:rPr>
                        <a:t>$1,265.92</a:t>
                      </a:r>
                    </a:p>
                  </a:txBody>
                  <a:tcPr marL="123825" marR="123825" marT="57150" marB="57150" anchor="ctr"/>
                </a:tc>
                <a:extLst>
                  <a:ext uri="{0D108BD9-81ED-4DB2-BD59-A6C34878D82A}">
                    <a16:rowId xmlns:a16="http://schemas.microsoft.com/office/drawing/2014/main" val="3240676232"/>
                  </a:ext>
                </a:extLst>
              </a:tr>
            </a:tbl>
          </a:graphicData>
        </a:graphic>
      </p:graphicFrame>
    </p:spTree>
    <p:extLst>
      <p:ext uri="{BB962C8B-B14F-4D97-AF65-F5344CB8AC3E}">
        <p14:creationId xmlns:p14="http://schemas.microsoft.com/office/powerpoint/2010/main" val="36960753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#1</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It appears there are multiple options for hosting SQL databases in Azure. What's the best option to choose, and how do you know it'll be compatible?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Microsoft Azure does provide multiple options for hosting SQL databases. Azure SQL refers to a family of managed, secure, and intelligent products that use the SQL Server database engine in the Azure cloud. There is some overlap between the different options available, with each targeting different use cases, scenarios and business motivations.</a:t>
            </a:r>
          </a:p>
          <a:p>
            <a:pPr marL="342900" indent="-342900">
              <a:buFont typeface="Arial" panose="020B0604020202020204" pitchFamily="34" charset="0"/>
              <a:buChar char="•"/>
            </a:pPr>
            <a:r>
              <a:rPr lang="en-US" sz="2400" dirty="0">
                <a:latin typeface="+mn-lt"/>
              </a:rPr>
              <a:t>For Tailspin Toys, it is recommended to use Azure SQL Managed Instances (SQL MI) for migrating the SQL Server databases to Azure. SQL MI provides near 100% compatibility with on-premises SQL Server database instances and includes features to best handle the common isolation and security concerns required by Tailspins organization.</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#2</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kind of downtime will be incurred when migrating the Windows Server and SQL Server workloads to Azure?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All application tiers and databases will be deployed to the Azure VMs in parallel to the on-premises VMs. This will enable minimal downtime when the application load is redirected to the new VMs.</a:t>
            </a:r>
          </a:p>
          <a:p>
            <a:pPr marL="171450" indent="-171450" algn="l">
              <a:buFont typeface="Arial" panose="020B0604020202020204" pitchFamily="34" charset="0"/>
              <a:buChar char="•"/>
            </a:pPr>
            <a:r>
              <a:rPr lang="en-US" sz="2400" dirty="0">
                <a:latin typeface="+mn-lt"/>
              </a:rPr>
              <a:t>To ensure data consistency during the migration, there will be a short window of downtime required at the database level when the cutover to the new servers is performed. Data migration using DMS supports online migration, allowing the applications to be kept online while data is synchronized.</a:t>
            </a:r>
          </a:p>
        </p:txBody>
      </p:sp>
    </p:spTree>
    <p:extLst>
      <p:ext uri="{BB962C8B-B14F-4D97-AF65-F5344CB8AC3E}">
        <p14:creationId xmlns:p14="http://schemas.microsoft.com/office/powerpoint/2010/main" val="396108754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#3</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Will we be able to rollback to the on-premises VMs if the migration fails?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The migration process will be designed to create new application deployments within their CI/CD pipelines to release to the new Windows Server 2022 VMs in Azure in parallel to the existing on-premises VMs. This will allow traffic to be cut over to the new VMs when ready.</a:t>
            </a:r>
          </a:p>
          <a:p>
            <a:pPr marL="171450" indent="-171450" algn="l">
              <a:buFont typeface="Arial" panose="020B0604020202020204" pitchFamily="34" charset="0"/>
              <a:buChar char="•"/>
            </a:pPr>
            <a:r>
              <a:rPr lang="en-US" sz="2400" dirty="0">
                <a:latin typeface="+mn-lt"/>
              </a:rPr>
              <a:t>In the event of an unexpected issue during migration, the existing on-premises VMs, application deployments, and databases will remain in place as a fallback. If there is an issue detected during the cutover process, the on-premises servers will be able to immediately pick up where they left off.</a:t>
            </a:r>
          </a:p>
        </p:txBody>
      </p:sp>
    </p:spTree>
    <p:extLst>
      <p:ext uri="{BB962C8B-B14F-4D97-AF65-F5344CB8AC3E}">
        <p14:creationId xmlns:p14="http://schemas.microsoft.com/office/powerpoint/2010/main" val="427153071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#4</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We know there are workloads that will not be migrated to Azure. What's the best way to handle managing all our VMs across on-premises and Azure?.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Azure Arc provides the ability to use a single pane of glass to manage all your VMs and servers across on-premises and Azure.</a:t>
            </a:r>
          </a:p>
          <a:p>
            <a:pPr marL="342900" indent="-342900">
              <a:buFont typeface="Arial" panose="020B0604020202020204" pitchFamily="34" charset="0"/>
              <a:buChar char="•"/>
            </a:pPr>
            <a:r>
              <a:rPr lang="en-US" sz="2400" dirty="0">
                <a:latin typeface="+mn-lt"/>
              </a:rPr>
              <a:t>Azure Arc-enabled servers lets you manage Windows and Linux physical servers and virtual machines hosted outside of Azure, such as on-premises VMs. This management experience is designed to be consistent with how you manage native Azure virtual machines, using standard Azure constructs such as Azure Policy and applying tags.</a:t>
            </a:r>
          </a:p>
        </p:txBody>
      </p:sp>
    </p:spTree>
    <p:extLst>
      <p:ext uri="{BB962C8B-B14F-4D97-AF65-F5344CB8AC3E}">
        <p14:creationId xmlns:p14="http://schemas.microsoft.com/office/powerpoint/2010/main" val="26389438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#5</a:t>
            </a:r>
          </a:p>
        </p:txBody>
      </p:sp>
      <p:sp>
        <p:nvSpPr>
          <p:cNvPr id="3" name="Content Placeholder 2"/>
          <p:cNvSpPr>
            <a:spLocks noGrp="1"/>
          </p:cNvSpPr>
          <p:nvPr>
            <p:ph type="body" sz="quarter" idx="10"/>
          </p:nvPr>
        </p:nvSpPr>
        <p:spPr>
          <a:xfrm>
            <a:off x="269239" y="1189177"/>
            <a:ext cx="11653523" cy="295619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Tailspin has negotiated an Enterprise Agreement (EA) with Microsoft for their Azure consumption. Any cost estimates need to reflect their EA discount.</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We absolutely want to take advantage of these savings for them! The cost estimates from the Azure Pricing Calculator can be tailored to reflect their EA discount.</a:t>
            </a:r>
          </a:p>
        </p:txBody>
      </p:sp>
    </p:spTree>
    <p:extLst>
      <p:ext uri="{BB962C8B-B14F-4D97-AF65-F5344CB8AC3E}">
        <p14:creationId xmlns:p14="http://schemas.microsoft.com/office/powerpoint/2010/main" val="305131447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#6</a:t>
            </a:r>
          </a:p>
        </p:txBody>
      </p:sp>
      <p:sp>
        <p:nvSpPr>
          <p:cNvPr id="3" name="Content Placeholder 2"/>
          <p:cNvSpPr>
            <a:spLocks noGrp="1"/>
          </p:cNvSpPr>
          <p:nvPr>
            <p:ph type="body" sz="quarter" idx="10"/>
          </p:nvPr>
        </p:nvSpPr>
        <p:spPr>
          <a:xfrm>
            <a:off x="269239" y="1189177"/>
            <a:ext cx="11653523" cy="583544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Securing and monitoring our on-premises workloads is extremely important. What options does Azure offer to extend this into the cloud?</a:t>
            </a:r>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Microsoft Defender for Cloud is a solution for cloud security posture management (CSPM) and cloud workload protection (CWP) that finds weak spots across your cloud configuration, helps strengthen the overall security posture of your environment, and can protect workloads across </a:t>
            </a:r>
            <a:r>
              <a:rPr lang="en-US" sz="2400" dirty="0" err="1">
                <a:latin typeface="+mn-lt"/>
              </a:rPr>
              <a:t>multicloud</a:t>
            </a:r>
            <a:r>
              <a:rPr lang="en-US" sz="2400" dirty="0">
                <a:latin typeface="+mn-lt"/>
              </a:rPr>
              <a:t> and hybrid environments from evolving threats.</a:t>
            </a:r>
          </a:p>
          <a:p>
            <a:pPr marL="171450" indent="-171450" algn="l">
              <a:buFont typeface="Arial" panose="020B0604020202020204" pitchFamily="34" charset="0"/>
              <a:buChar char="•"/>
            </a:pPr>
            <a:r>
              <a:rPr lang="en-US" sz="2400" dirty="0">
                <a:latin typeface="+mn-lt"/>
              </a:rPr>
              <a:t>Azure Monitor collects monitoring telemetry from a variety of on-premises and Azure sources. Management tools, such as those in Azure Security Center and Azure Automation, also push log data to Azure Monitor. The service aggregates and stores this telemetry in a log data store that’s optimized for cost and performance. Analyze data, set up alerts, get end-to-end views of your applications, and use machine learning–driven insights to quickly identify and resolve problems.</a:t>
            </a:r>
          </a:p>
        </p:txBody>
      </p:sp>
    </p:spTree>
    <p:extLst>
      <p:ext uri="{BB962C8B-B14F-4D97-AF65-F5344CB8AC3E}">
        <p14:creationId xmlns:p14="http://schemas.microsoft.com/office/powerpoint/2010/main" val="403705894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 #7</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Would there be further savings from the use of PaaS services?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Further evaluation of the front-end and back-end .NET Framework applications will be necessary to determine the requirements for hosting these applications using Azure App Service. Azure App Service Web Apps provide a PaaS hosting option for applications that further reduces the management burden over IaaS VMs, and does support hosting applications build with .NET Framework, and .NET Core, among other development languages.</a:t>
            </a:r>
          </a:p>
          <a:p>
            <a:pPr marL="171450" indent="-171450" algn="l">
              <a:buFont typeface="Arial" panose="020B0604020202020204" pitchFamily="34" charset="0"/>
              <a:buChar char="•"/>
            </a:pPr>
            <a:r>
              <a:rPr lang="en-US" sz="2400" dirty="0">
                <a:latin typeface="+mn-lt"/>
              </a:rPr>
              <a:t>Azure Kubernetes Service (AKS) is another potential option for hosting applications. For Tailspin Toys, this may not be the best option as it would require further redesign and architecture of the applications to host in AKS. If Azure App Service doesn't meet the requirements of Tailspin Toys applications, then AKS may offer an alternative that fits better.</a:t>
            </a:r>
          </a:p>
        </p:txBody>
      </p:sp>
    </p:spTree>
    <p:extLst>
      <p:ext uri="{BB962C8B-B14F-4D97-AF65-F5344CB8AC3E}">
        <p14:creationId xmlns:p14="http://schemas.microsoft.com/office/powerpoint/2010/main" val="5351161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“We recognized the need and benefits to migrating our aging infrastructure to Azure. I know this migration is going to help us increase reliability while lowering operation and maintenance costs. I'm really looking forward to the shiny new capabilities we are now able to take advantage of, including the ability to manage our on-premises and Azure VMs using Azure Arc.”</a:t>
            </a:r>
          </a:p>
          <a:p>
            <a:endParaRPr lang="en-US" sz="2800" i="1" dirty="0"/>
          </a:p>
          <a:p>
            <a:pPr lvl="2"/>
            <a:r>
              <a:rPr lang="en-US" sz="2000" dirty="0"/>
              <a:t>— Kaylee Frye, CTO, Tailspin Toys</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407360"/>
          </a:xfrm>
        </p:spPr>
        <p:txBody>
          <a:bodyPr/>
          <a:lstStyle/>
          <a:p>
            <a:r>
              <a:rPr lang="en-US" sz="2800" dirty="0"/>
              <a:t>Tailspin Toys is a global manufacturer of children’s toys headquartered in Milwaukee, WI</a:t>
            </a:r>
          </a:p>
          <a:p>
            <a:r>
              <a:rPr lang="en-US" sz="2800" dirty="0"/>
              <a:t>They are currently hosting mission critical workloads in an on-premises datacenter</a:t>
            </a:r>
          </a:p>
          <a:p>
            <a:r>
              <a:rPr lang="en-US" sz="2800" dirty="0"/>
              <a:t>Kaylee Frye, CTO of Tailspin, has already had their Technical Architects create an assessment of their current environment, of which they’ve already identified apps and workloads to migrate first</a:t>
            </a:r>
          </a:p>
          <a:p>
            <a:r>
              <a:rPr lang="en-US" sz="2800" dirty="0"/>
              <a:t>Their workloads are primarily Windows Server and SQL Server VMs</a:t>
            </a:r>
          </a:p>
          <a:p>
            <a:r>
              <a:rPr lang="en-US" sz="2800" dirty="0"/>
              <a:t>Their on-premises environment consists of over 250 servers and VMs and are hosted using Hyper-V</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(continued)</a:t>
            </a:r>
          </a:p>
        </p:txBody>
      </p:sp>
      <p:sp>
        <p:nvSpPr>
          <p:cNvPr id="3" name="Content Placeholder 2"/>
          <p:cNvSpPr>
            <a:spLocks noGrp="1"/>
          </p:cNvSpPr>
          <p:nvPr>
            <p:ph type="body" sz="quarter" idx="10"/>
          </p:nvPr>
        </p:nvSpPr>
        <p:spPr>
          <a:xfrm>
            <a:off x="269239" y="1189177"/>
            <a:ext cx="11653523" cy="2209836"/>
          </a:xfrm>
        </p:spPr>
        <p:txBody>
          <a:bodyPr/>
          <a:lstStyle/>
          <a:p>
            <a:r>
              <a:rPr lang="en-US" sz="2800" dirty="0"/>
              <a:t>They’ve identified some initial workloads they’d like to migrate first including Window Server VMs hosting .NET Framework applications and SQL Server databases.</a:t>
            </a:r>
            <a:endParaRPr lang="en-US" sz="1232" dirty="0"/>
          </a:p>
          <a:p>
            <a:r>
              <a:rPr lang="en-US" sz="2800" dirty="0"/>
              <a:t>They’ve also identifies some additional workloads that will remain on-premises but would like to ease their management burden.</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4025717"/>
          </a:xfrm>
        </p:spPr>
        <p:txBody>
          <a:bodyPr/>
          <a:lstStyle/>
          <a:p>
            <a:r>
              <a:rPr lang="en-US" sz="3200" dirty="0"/>
              <a:t>Migrate existing workloads to Azure as efficiently as possible.</a:t>
            </a:r>
          </a:p>
          <a:p>
            <a:r>
              <a:rPr lang="en-US" sz="3200" dirty="0"/>
              <a:t>Lower the management burden with a consolidated view to manage VMs and Servers across Azure and on-premises</a:t>
            </a:r>
          </a:p>
          <a:p>
            <a:r>
              <a:rPr lang="en-US" sz="3200" dirty="0"/>
              <a:t>Security is extremely important when integrating the on-premises network and workloads with Microsoft Azure.</a:t>
            </a:r>
          </a:p>
          <a:p>
            <a:r>
              <a:rPr lang="en-US" sz="3200" dirty="0"/>
              <a:t>With Windows Server 2012 extended support ending October 10, 2023, the new Azure VMs will need to be deployed using a newer version of Windows Server.</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#1 </a:t>
            </a:r>
          </a:p>
        </p:txBody>
      </p:sp>
      <p:sp>
        <p:nvSpPr>
          <p:cNvPr id="3" name="Content Placeholder 2"/>
          <p:cNvSpPr>
            <a:spLocks noGrp="1"/>
          </p:cNvSpPr>
          <p:nvPr>
            <p:ph type="body" sz="quarter" idx="10"/>
          </p:nvPr>
        </p:nvSpPr>
        <p:spPr>
          <a:xfrm>
            <a:off x="269239" y="1189177"/>
            <a:ext cx="11653523" cy="3484031"/>
          </a:xfrm>
        </p:spPr>
        <p:txBody>
          <a:bodyPr/>
          <a:lstStyle/>
          <a:p>
            <a:r>
              <a:rPr lang="en-US" sz="3200" dirty="0"/>
              <a:t>It appears there are multiple options for hosting SQL databases in Azure. What's the best option to choose, and how do you know it'll be compatible?</a:t>
            </a:r>
          </a:p>
          <a:p>
            <a:r>
              <a:rPr lang="en-US" sz="3200" dirty="0"/>
              <a:t>What kind of downtime will be incurred when migrating the Windows Server and SQL Server workloads to Azure?</a:t>
            </a:r>
          </a:p>
          <a:p>
            <a:r>
              <a:rPr lang="en-US" sz="3200" dirty="0"/>
              <a:t>Will we be able to roll back to the on-premises VMs if the migration fails?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#2</a:t>
            </a:r>
          </a:p>
        </p:txBody>
      </p:sp>
      <p:sp>
        <p:nvSpPr>
          <p:cNvPr id="3" name="Content Placeholder 2"/>
          <p:cNvSpPr>
            <a:spLocks noGrp="1"/>
          </p:cNvSpPr>
          <p:nvPr>
            <p:ph type="body" sz="quarter" idx="10"/>
          </p:nvPr>
        </p:nvSpPr>
        <p:spPr>
          <a:xfrm>
            <a:off x="269239" y="1189177"/>
            <a:ext cx="11653523" cy="4912114"/>
          </a:xfrm>
        </p:spPr>
        <p:txBody>
          <a:bodyPr/>
          <a:lstStyle/>
          <a:p>
            <a:r>
              <a:rPr lang="en-US" sz="3200" dirty="0"/>
              <a:t>We know there are workloads that will not be migrated to Azure. What's the best way to handle managing all our VMs across on-premises and Azure?</a:t>
            </a:r>
          </a:p>
          <a:p>
            <a:r>
              <a:rPr lang="en-US" sz="3200" dirty="0"/>
              <a:t>Tailspin has negotiated an Enterprise Agreement (EA) with Microsoft for their Azure consumption. Any cost estimates need to reflect their EA discount.</a:t>
            </a:r>
          </a:p>
          <a:p>
            <a:r>
              <a:rPr lang="en-US" sz="3200" dirty="0"/>
              <a:t>Securing and monitoring our on-premises workloads is extremely important. What options does Azure offer to extend this into the cloud?</a:t>
            </a:r>
          </a:p>
          <a:p>
            <a:r>
              <a:rPr lang="en-US" sz="3200" dirty="0"/>
              <a:t>Would there be further savings from the use of PaaS services?</a:t>
            </a:r>
            <a:endParaRPr lang="en-US" dirty="0"/>
          </a:p>
        </p:txBody>
      </p:sp>
    </p:spTree>
    <p:extLst>
      <p:ext uri="{BB962C8B-B14F-4D97-AF65-F5344CB8AC3E}">
        <p14:creationId xmlns:p14="http://schemas.microsoft.com/office/powerpoint/2010/main" val="33387099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The hub virtual network acts as a central point of connectivity to many spoke virtual networks. The hub can also be used as the connectivity point to your on-premises networks. The spoke virtual networks peer with the hub and can be used to isolate workloads.&#10;">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ppt/theme/themeOverride2.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ppt/theme/themeOverride3.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2552</Words>
  <Application>Microsoft Macintosh PowerPoint</Application>
  <PresentationFormat>Widescreen</PresentationFormat>
  <Paragraphs>204</Paragraphs>
  <Slides>29</Slides>
  <Notes>27</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29</vt:i4>
      </vt:variant>
    </vt:vector>
  </HeadingPairs>
  <TitlesOfParts>
    <vt:vector size="42" baseType="lpstr">
      <vt:lpstr>Arial</vt:lpstr>
      <vt:lpstr>Calibri</vt:lpstr>
      <vt:lpstr>Consolas</vt:lpstr>
      <vt:lpstr>Menlo</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the business migration case with Windows Server and SQL Server</vt:lpstr>
      <vt:lpstr>Abstract and learning objectives</vt:lpstr>
      <vt:lpstr>Step 1: Review the customer case study</vt:lpstr>
      <vt:lpstr>Customer situation</vt:lpstr>
      <vt:lpstr>Customer situation (continued)</vt:lpstr>
      <vt:lpstr>Customer needs</vt:lpstr>
      <vt:lpstr>Customer objections #1 </vt:lpstr>
      <vt:lpstr>Customer objections #2</vt:lpstr>
      <vt:lpstr>Common scenarios</vt:lpstr>
      <vt:lpstr>Common scenarios</vt:lpstr>
      <vt:lpstr>Step 2: Design the solution</vt:lpstr>
      <vt:lpstr>Step 3: Present the solution</vt:lpstr>
      <vt:lpstr>Wrap-up</vt:lpstr>
      <vt:lpstr>Building the business migration case with Windows Server and SQL Server</vt:lpstr>
      <vt:lpstr>Preferred target audience</vt:lpstr>
      <vt:lpstr>Preferred Solution-#1</vt:lpstr>
      <vt:lpstr>Preferred Solution-#2</vt:lpstr>
      <vt:lpstr>Preferred Solution-#3</vt:lpstr>
      <vt:lpstr>Preferred Solution-#4</vt:lpstr>
      <vt:lpstr>Preferred Solution-Pricing #1 </vt:lpstr>
      <vt:lpstr>Preferred Solution-Pricing #2</vt:lpstr>
      <vt:lpstr>Preferred objections handling #1</vt:lpstr>
      <vt:lpstr>Preferred objections handling #2</vt:lpstr>
      <vt:lpstr>Preferred objections handling #3</vt:lpstr>
      <vt:lpstr>Preferred objections handling #4</vt:lpstr>
      <vt:lpstr>Preferred objections handling #5</vt:lpstr>
      <vt:lpstr>Preferred objections handling #6</vt:lpstr>
      <vt:lpstr>Preferred objections handling #7</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2022-09-13T18:22:10Z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