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32"/>
  </p:notesMasterIdLst>
  <p:sldIdLst>
    <p:sldId id="397" r:id="rId7"/>
    <p:sldId id="399" r:id="rId8"/>
    <p:sldId id="400" r:id="rId9"/>
    <p:sldId id="259" r:id="rId10"/>
    <p:sldId id="389" r:id="rId11"/>
    <p:sldId id="407" r:id="rId12"/>
    <p:sldId id="408" r:id="rId13"/>
    <p:sldId id="375" r:id="rId14"/>
    <p:sldId id="419" r:id="rId15"/>
    <p:sldId id="357" r:id="rId16"/>
    <p:sldId id="2081" r:id="rId17"/>
    <p:sldId id="326" r:id="rId18"/>
    <p:sldId id="2082" r:id="rId19"/>
    <p:sldId id="401" r:id="rId20"/>
    <p:sldId id="402" r:id="rId21"/>
    <p:sldId id="403" r:id="rId22"/>
    <p:sldId id="404" r:id="rId23"/>
    <p:sldId id="333" r:id="rId24"/>
    <p:sldId id="2080" r:id="rId25"/>
    <p:sldId id="336" r:id="rId26"/>
    <p:sldId id="2086" r:id="rId27"/>
    <p:sldId id="2085" r:id="rId28"/>
    <p:sldId id="2084" r:id="rId29"/>
    <p:sldId id="2083"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75" autoAdjust="0"/>
    <p:restoredTop sz="76881" autoAdjust="0"/>
  </p:normalViewPr>
  <p:slideViewPr>
    <p:cSldViewPr snapToGrid="0">
      <p:cViewPr varScale="1">
        <p:scale>
          <a:sx n="86" d="100"/>
          <a:sy n="86" d="100"/>
        </p:scale>
        <p:origin x="224" y="1520"/>
      </p:cViewPr>
      <p:guideLst/>
    </p:cSldViewPr>
  </p:slideViewPr>
  <p:outlineViewPr>
    <p:cViewPr>
      <p:scale>
        <a:sx n="33" d="100"/>
        <a:sy n="33" d="100"/>
      </p:scale>
      <p:origin x="0" y="-1688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9/9/22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3158462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83723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18</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19</a:t>
            </a:fld>
            <a:endParaRPr lang="en-US" dirty="0"/>
          </a:p>
        </p:txBody>
      </p:sp>
    </p:spTree>
    <p:extLst>
      <p:ext uri="{BB962C8B-B14F-4D97-AF65-F5344CB8AC3E}">
        <p14:creationId xmlns:p14="http://schemas.microsoft.com/office/powerpoint/2010/main" val="1305218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20</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21</a:t>
            </a:fld>
            <a:endParaRPr lang="en-US" dirty="0"/>
          </a:p>
        </p:txBody>
      </p:sp>
    </p:spTree>
    <p:extLst>
      <p:ext uri="{BB962C8B-B14F-4D97-AF65-F5344CB8AC3E}">
        <p14:creationId xmlns:p14="http://schemas.microsoft.com/office/powerpoint/2010/main" val="41460533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22</a:t>
            </a:fld>
            <a:endParaRPr lang="en-US" dirty="0"/>
          </a:p>
        </p:txBody>
      </p:sp>
    </p:spTree>
    <p:extLst>
      <p:ext uri="{BB962C8B-B14F-4D97-AF65-F5344CB8AC3E}">
        <p14:creationId xmlns:p14="http://schemas.microsoft.com/office/powerpoint/2010/main" val="721195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3679791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24</a:t>
            </a:fld>
            <a:endParaRPr lang="en-US" dirty="0"/>
          </a:p>
        </p:txBody>
      </p:sp>
    </p:spTree>
    <p:extLst>
      <p:ext uri="{BB962C8B-B14F-4D97-AF65-F5344CB8AC3E}">
        <p14:creationId xmlns:p14="http://schemas.microsoft.com/office/powerpoint/2010/main" val="1977273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1186273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2096713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861583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a:t>
            </a:r>
            <a:r>
              <a:rPr lang="en-IE" dirty="0">
                <a:gradFill>
                  <a:gsLst>
                    <a:gs pos="2239">
                      <a:srgbClr val="FFFFFF"/>
                    </a:gs>
                    <a:gs pos="11940">
                      <a:srgbClr val="FFFFFF"/>
                    </a:gs>
                  </a:gsLst>
                  <a:lin ang="5400000" scaled="0"/>
                </a:gradFill>
              </a:rPr>
              <a:t> </a:t>
            </a:r>
            <a:r>
              <a:rPr dirty="0">
                <a:gradFill>
                  <a:gsLst>
                    <a:gs pos="2239">
                      <a:srgbClr val="FFFFFF"/>
                    </a:gs>
                    <a:gs pos="11940">
                      <a:srgbClr val="FFFFFF"/>
                    </a:gs>
                  </a:gsLst>
                  <a:lin ang="5400000" scaled="0"/>
                </a:gradFill>
              </a:rPr>
              <a:t>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a:t>
            </a:r>
            <a:r>
              <a:rPr lang="en-IE" dirty="0">
                <a:gradFill>
                  <a:gsLst>
                    <a:gs pos="2239">
                      <a:srgbClr val="505050"/>
                    </a:gs>
                    <a:gs pos="11940">
                      <a:srgbClr val="505050"/>
                    </a:gs>
                  </a:gsLst>
                  <a:lin ang="5400000" scaled="0"/>
                </a:gradFill>
              </a:rPr>
              <a:t> </a:t>
            </a:r>
            <a:r>
              <a:rPr dirty="0">
                <a:gradFill>
                  <a:gsLst>
                    <a:gs pos="2239">
                      <a:srgbClr val="505050"/>
                    </a:gs>
                    <a:gs pos="11940">
                      <a:srgbClr val="505050"/>
                    </a:gs>
                  </a:gsLst>
                  <a:lin ang="5400000" scaled="0"/>
                </a:gradFill>
              </a:rPr>
              <a:t>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the business migration case with Windows Server and SQL Server</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5124278"/>
            <a:ext cx="7171337" cy="1792326"/>
          </a:xfrm>
        </p:spPr>
        <p:txBody>
          <a:bodyPr/>
          <a:lstStyle/>
          <a:p>
            <a:r>
              <a:rPr lang="en-US" dirty="0"/>
              <a:t>September 2022</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3705886"/>
          </a:xfrm>
        </p:spPr>
        <p:txBody>
          <a:bodyPr/>
          <a:lstStyle/>
          <a:p>
            <a:pPr marL="514350" indent="-514350">
              <a:buFont typeface="+mj-lt"/>
              <a:buAutoNum type="arabicPeriod"/>
            </a:pPr>
            <a:r>
              <a:rPr lang="en-US" sz="3200" dirty="0"/>
              <a:t>It appears there are multiple options of hosting SQL databases in Azure. What's the best option to choose, and how do you know it'll be compatible?</a:t>
            </a:r>
          </a:p>
          <a:p>
            <a:pPr marL="514350" indent="-514350">
              <a:buFont typeface="+mj-lt"/>
              <a:buAutoNum type="arabicPeriod"/>
            </a:pPr>
            <a:r>
              <a:rPr lang="en-US" sz="3200" dirty="0"/>
              <a:t>What kind of downtime will be incurred when migrating the Windows Server and SQL Server workloads to Azure?</a:t>
            </a:r>
          </a:p>
          <a:p>
            <a:pPr marL="514350" indent="-514350">
              <a:buFont typeface="+mj-lt"/>
              <a:buAutoNum type="arabicPeriod"/>
            </a:pPr>
            <a:r>
              <a:rPr lang="en-US" dirty="0"/>
              <a:t>Will we be able to rollback to the on-premises VMs if the migration fails?</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 (continued)</a:t>
            </a:r>
          </a:p>
        </p:txBody>
      </p:sp>
      <p:sp>
        <p:nvSpPr>
          <p:cNvPr id="3" name="Content Placeholder 2"/>
          <p:cNvSpPr>
            <a:spLocks noGrp="1"/>
          </p:cNvSpPr>
          <p:nvPr>
            <p:ph type="body" sz="quarter" idx="10"/>
          </p:nvPr>
        </p:nvSpPr>
        <p:spPr>
          <a:xfrm>
            <a:off x="269239" y="1189177"/>
            <a:ext cx="11653523" cy="2719655"/>
          </a:xfrm>
        </p:spPr>
        <p:txBody>
          <a:bodyPr/>
          <a:lstStyle/>
          <a:p>
            <a:pPr marL="514350" indent="-514350">
              <a:buFont typeface="+mj-lt"/>
              <a:buAutoNum type="arabicPeriod"/>
            </a:pPr>
            <a:r>
              <a:rPr lang="en-US" sz="3200" dirty="0"/>
              <a:t>Tailspin has negotiated an Enterprise Agreement (EA) with Microsoft for their Azure consumption. Any cost estimates need to reflect their EA discount.</a:t>
            </a:r>
          </a:p>
          <a:p>
            <a:pPr marL="514350" indent="-514350">
              <a:buFont typeface="+mj-lt"/>
              <a:buAutoNum type="arabicPeriod"/>
            </a:pPr>
            <a:r>
              <a:rPr lang="en-US" sz="3200" dirty="0"/>
              <a:t>Would there be further savings from the use of PaaS services?</a:t>
            </a:r>
          </a:p>
          <a:p>
            <a:pPr marL="514350" indent="-514350">
              <a:buFont typeface="+mj-lt"/>
              <a:buAutoNum type="arabicPeriod"/>
            </a:pPr>
            <a:endParaRPr lang="en-US" dirty="0"/>
          </a:p>
        </p:txBody>
      </p:sp>
    </p:spTree>
    <p:extLst>
      <p:ext uri="{BB962C8B-B14F-4D97-AF65-F5344CB8AC3E}">
        <p14:creationId xmlns:p14="http://schemas.microsoft.com/office/powerpoint/2010/main" val="33387099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1026" name="Picture 2" descr="Hub-spoke network topology in Azure">
            <a:extLst>
              <a:ext uri="{FF2B5EF4-FFF2-40B4-BE49-F238E27FC236}">
                <a16:creationId xmlns:a16="http://schemas.microsoft.com/office/drawing/2014/main" id="{D4686063-FA50-7605-92DE-7912FACEE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836" y="1353248"/>
            <a:ext cx="10168328" cy="521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7454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2050" name="Picture 2" descr="Azure Arc control plan">
            <a:extLst>
              <a:ext uri="{FF2B5EF4-FFF2-40B4-BE49-F238E27FC236}">
                <a16:creationId xmlns:a16="http://schemas.microsoft.com/office/drawing/2014/main" id="{FF78414A-8784-4EFA-198B-ACA1AF912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57818"/>
            <a:ext cx="12192000"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8892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1-2 hours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67689371"/>
              </p:ext>
            </p:extLst>
          </p:nvPr>
        </p:nvGraphicFramePr>
        <p:xfrm>
          <a:off x="3095545" y="3791922"/>
          <a:ext cx="8040154" cy="2844496"/>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51125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student guide and be prepared to present your solution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51125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requirements in your student guide as time allows.</a:t>
                      </a: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511258">
                <a:tc>
                  <a:txBody>
                    <a:bodyPr/>
                    <a:lstStyle/>
                    <a:p>
                      <a:r>
                        <a:rPr lang="en-US" sz="1300" b="1" i="1" dirty="0">
                          <a:latin typeface="Segoe UI" panose="020B0502040204020203" pitchFamily="34" charset="0"/>
                          <a:cs typeface="Segoe UI" panose="020B0502040204020203" pitchFamily="34" charset="0"/>
                        </a:rPr>
                        <a:t>Pricing</a:t>
                      </a:r>
                    </a:p>
                  </a:txBody>
                  <a:tcPr marL="67235" marR="67235" marT="33617" marB="33617"/>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Provide an estimate of the costs associated with each aspect of your solution, following the questions in your student guide.</a:t>
                      </a:r>
                    </a:p>
                    <a:p>
                      <a:pPr marL="285750" lvl="0" indent="-285750">
                        <a:buFont typeface="Arial" panose="020B0604020202020204" pitchFamily="34" charset="0"/>
                        <a:buChar char="•"/>
                      </a:pP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2199560919"/>
                  </a:ext>
                </a:extLst>
              </a:tr>
              <a:tr h="664358">
                <a:tc>
                  <a:txBody>
                    <a:bodyPr/>
                    <a:lstStyle/>
                    <a:p>
                      <a:r>
                        <a:rPr lang="en-US" sz="1300" b="1" i="1" dirty="0">
                          <a:latin typeface="Segoe UI" panose="020B0502040204020203" pitchFamily="34" charset="0"/>
                          <a:cs typeface="Segoe UI" panose="020B0502040204020203" pitchFamily="34" charset="0"/>
                        </a:rPr>
                        <a:t>Prepare</a:t>
                      </a: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03549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Review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target audience</a:t>
            </a:r>
          </a:p>
        </p:txBody>
      </p:sp>
      <p:sp>
        <p:nvSpPr>
          <p:cNvPr id="3" name="Content Placeholder 2"/>
          <p:cNvSpPr>
            <a:spLocks noGrp="1"/>
          </p:cNvSpPr>
          <p:nvPr>
            <p:ph type="body" sz="quarter" idx="10"/>
          </p:nvPr>
        </p:nvSpPr>
        <p:spPr>
          <a:xfrm>
            <a:off x="269239" y="1189177"/>
            <a:ext cx="11653523" cy="1169551"/>
          </a:xfrm>
        </p:spPr>
        <p:txBody>
          <a:bodyPr/>
          <a:lstStyle/>
          <a:p>
            <a:r>
              <a:rPr lang="en-US" sz="3200" dirty="0">
                <a:latin typeface="Segoe UI Semibold" panose="020B0702040204020203" pitchFamily="34" charset="0"/>
                <a:cs typeface="Segoe UI Semibold" panose="020B0702040204020203" pitchFamily="34" charset="0"/>
              </a:rPr>
              <a:t>Kaylee Frye</a:t>
            </a:r>
            <a:r>
              <a:rPr lang="en-US" sz="3200" dirty="0"/>
              <a:t>, CTO</a:t>
            </a:r>
          </a:p>
          <a:p>
            <a:r>
              <a:rPr lang="en-US" sz="3200">
                <a:latin typeface="Segoe UI Semibold" panose="020B0702040204020203" pitchFamily="34" charset="0"/>
                <a:cs typeface="Segoe UI Semibold" panose="020B0702040204020203" pitchFamily="34" charset="0"/>
              </a:rPr>
              <a:t>Technical Architects</a:t>
            </a:r>
            <a:endParaRPr lang="en-US" sz="3200"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Outcome 1</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6248917" cy="1329595"/>
          </a:xfrm>
        </p:spPr>
        <p:txBody>
          <a:bodyPr/>
          <a:lstStyle/>
          <a:p>
            <a:r>
              <a:rPr lang="en-IE" sz="2400" dirty="0"/>
              <a:t>?</a:t>
            </a:r>
          </a:p>
          <a:p>
            <a:r>
              <a:rPr lang="en-IE" sz="2400" dirty="0"/>
              <a:t>?</a:t>
            </a:r>
          </a:p>
          <a:p>
            <a:r>
              <a:rPr lang="en-IE" sz="2400" dirty="0"/>
              <a:t>?</a:t>
            </a:r>
          </a:p>
        </p:txBody>
      </p:sp>
    </p:spTree>
    <p:extLst>
      <p:ext uri="{BB962C8B-B14F-4D97-AF65-F5344CB8AC3E}">
        <p14:creationId xmlns:p14="http://schemas.microsoft.com/office/powerpoint/2010/main" val="12558101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Outcome 2</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6248917" cy="1329595"/>
          </a:xfrm>
        </p:spPr>
        <p:txBody>
          <a:bodyPr/>
          <a:lstStyle/>
          <a:p>
            <a:r>
              <a:rPr lang="en-IE" sz="2400" dirty="0"/>
              <a:t>?</a:t>
            </a:r>
          </a:p>
          <a:p>
            <a:r>
              <a:rPr lang="en-IE" sz="2400" dirty="0"/>
              <a:t>?</a:t>
            </a:r>
          </a:p>
          <a:p>
            <a:r>
              <a:rPr lang="en-IE" sz="2400" dirty="0"/>
              <a:t>?</a:t>
            </a:r>
          </a:p>
        </p:txBody>
      </p:sp>
    </p:spTree>
    <p:extLst>
      <p:ext uri="{BB962C8B-B14F-4D97-AF65-F5344CB8AC3E}">
        <p14:creationId xmlns:p14="http://schemas.microsoft.com/office/powerpoint/2010/main" val="180137084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5318379"/>
          </a:xfrm>
        </p:spPr>
        <p:txBody>
          <a:bodyPr vert="horz" wrap="square" lIns="146304" tIns="91440" rIns="146304" bIns="91440" rtlCol="0" anchor="t">
            <a:spAutoFit/>
          </a:bodyPr>
          <a:lstStyle/>
          <a:p>
            <a:r>
              <a:rPr lang="en-US" sz="2400" dirty="0"/>
              <a:t>In this whiteboard design session, you will look at how to design for converting/extending an existing IaaS deployment for resiliency. Throughout the whiteboard design session, you will look at the various configuration options and services to help build resilient architectures.</a:t>
            </a:r>
          </a:p>
          <a:p>
            <a:br>
              <a:rPr lang="en-US" sz="2400" dirty="0"/>
            </a:br>
            <a:r>
              <a:rPr lang="en-US" sz="2400" dirty="0"/>
              <a:t>At the end of the workshop, you will be better able to design and use resiliency concepts including high availability with Availability Zones, disaster recovery for virtual machines to another region using Azure Site Recovery, and SQL Server high availability and disaster recovery using AlwaysOn Availability Groups. You will also learn how to assess the availability SLA, RPO and RTO of your design, and how to use Azure Backup to protect and secure your SQL data and VMs against corruption and loss.</a:t>
            </a:r>
          </a:p>
          <a:p>
            <a:br>
              <a:rPr lang="en-US" sz="2400" dirty="0"/>
            </a:br>
            <a:r>
              <a:rPr lang="en-US" sz="2400" dirty="0"/>
              <a:t>You will also discuss how to achieve a similar level of resiliency for a PaaS-based implementation the same application, based on Azure App Service and Azure SQL Database. Finally, you will consider the costs associated with both approaches.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689250"/>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It appears there are multiple options of hosting SQL databases in Azure. What's the best option to choose, and how do you know it'll be compatible?</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342900" indent="-342900">
              <a:buFont typeface="Arial" panose="020B0604020202020204" pitchFamily="34" charset="0"/>
              <a:buChar char="•"/>
            </a:pPr>
            <a:r>
              <a:rPr lang="en-US" sz="2400" dirty="0">
                <a:latin typeface="+mn-lt"/>
              </a:rPr>
              <a:t>Microsoft Azure does provide multiple options for hosting SQL databases. Azure SQL refers to a family of managed, secure, and intelligent products that use the SQL Server database engine in the Azure cloud. There is some overlap between the different options available, with each targeting different use cases, scenarios and business motivations.</a:t>
            </a:r>
          </a:p>
          <a:p>
            <a:pPr marL="342900" indent="-342900">
              <a:buFont typeface="Arial" panose="020B0604020202020204" pitchFamily="34" charset="0"/>
              <a:buChar char="•"/>
            </a:pPr>
            <a:r>
              <a:rPr lang="en-US" sz="2400" dirty="0">
                <a:latin typeface="+mn-lt"/>
              </a:rPr>
              <a:t>For Tailspin Toys, it is recommended to use Azure SQL Managed Instances (SQL MI) for migrating the SQL Server databases to Azure. SQL MI provides near 100% compatibility with on-premises SQL Server database instances and includes features to best handle the common isolation and security concerns required by Tailspins organization.</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692054"/>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What kind of downtime will be incurred when migrating the Windows Server and SQL Server workloads to Azure?</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171450" indent="-171450" algn="l">
              <a:buFont typeface="Arial" panose="020B0604020202020204" pitchFamily="34" charset="0"/>
              <a:buChar char="•"/>
            </a:pPr>
            <a:r>
              <a:rPr lang="en-US" sz="2400" dirty="0">
                <a:latin typeface="+mn-lt"/>
              </a:rPr>
              <a:t>All application tiers and database will be deployed to the Azure VMs in parallel to the on-premises VMs. This will enable minimal downtime when application load is redirected to the new VMs.</a:t>
            </a:r>
          </a:p>
          <a:p>
            <a:pPr marL="171450" indent="-171450" algn="l">
              <a:buFont typeface="Arial" panose="020B0604020202020204" pitchFamily="34" charset="0"/>
              <a:buChar char="•"/>
            </a:pPr>
            <a:r>
              <a:rPr lang="en-US" sz="2400" dirty="0">
                <a:latin typeface="+mn-lt"/>
              </a:rPr>
              <a:t>To ensure data consistency during the migration, there will be a short window of downtime required at the database level when the cut over to the new servers is performed. Data migration using DMS supports online migration, allowing the applications to be kept online while data is synchronized.</a:t>
            </a:r>
          </a:p>
        </p:txBody>
      </p:sp>
    </p:spTree>
    <p:extLst>
      <p:ext uri="{BB962C8B-B14F-4D97-AF65-F5344CB8AC3E}">
        <p14:creationId xmlns:p14="http://schemas.microsoft.com/office/powerpoint/2010/main" val="39610875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692054"/>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Will we be able to rollback to the on-premises VMs if the migration fails?</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171450" indent="-171450" algn="l">
              <a:buFont typeface="Arial" panose="020B0604020202020204" pitchFamily="34" charset="0"/>
              <a:buChar char="•"/>
            </a:pPr>
            <a:r>
              <a:rPr lang="en-US" sz="2400" dirty="0">
                <a:latin typeface="+mn-lt"/>
              </a:rPr>
              <a:t>The migration process will be designed to create new application deployments within their CI/CD pipelines to release to the new Windows Server 2022 VMs in Azure in parallel to the existing on-premises VMs. This will allow traffic to be cut over to the new VMs when ready.</a:t>
            </a:r>
          </a:p>
          <a:p>
            <a:pPr marL="171450" indent="-171450" algn="l">
              <a:buFont typeface="Arial" panose="020B0604020202020204" pitchFamily="34" charset="0"/>
              <a:buChar char="•"/>
            </a:pPr>
            <a:r>
              <a:rPr lang="en-US" sz="2400" dirty="0">
                <a:latin typeface="+mn-lt"/>
              </a:rPr>
              <a:t>In the event of an unexpected issue during migration, the existing on-premises VMs, application deployments and databases will remain in place as a fall back. If there is an issue detected during the cut over process, the on-premises servers will be able to immediately pick up where they left off.</a:t>
            </a:r>
          </a:p>
        </p:txBody>
      </p:sp>
    </p:spTree>
    <p:extLst>
      <p:ext uri="{BB962C8B-B14F-4D97-AF65-F5344CB8AC3E}">
        <p14:creationId xmlns:p14="http://schemas.microsoft.com/office/powerpoint/2010/main" val="42715307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2956194"/>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Tailspin has negotiated an Enterprise Agreement (EA) with Microsoft for their Azure consumption. Any cost estimates need to reflect their EA discount.</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342900" indent="-342900">
              <a:buFont typeface="Arial" panose="020B0604020202020204" pitchFamily="34" charset="0"/>
              <a:buChar char="•"/>
            </a:pPr>
            <a:r>
              <a:rPr lang="en-US" sz="2400" dirty="0">
                <a:latin typeface="+mn-lt"/>
              </a:rPr>
              <a:t>We absolutely want to take advantage of these savings for them! The cost estimates from the Azure Pricing Calculator can be tailored to reflect their EA discount.</a:t>
            </a:r>
          </a:p>
        </p:txBody>
      </p:sp>
    </p:spTree>
    <p:extLst>
      <p:ext uri="{BB962C8B-B14F-4D97-AF65-F5344CB8AC3E}">
        <p14:creationId xmlns:p14="http://schemas.microsoft.com/office/powerpoint/2010/main" val="2638943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689250"/>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Would there be further savings from the use of PaaS services?</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171450" indent="-171450" algn="l">
              <a:buFont typeface="Arial" panose="020B0604020202020204" pitchFamily="34" charset="0"/>
              <a:buChar char="•"/>
            </a:pPr>
            <a:r>
              <a:rPr lang="en-US" sz="2400" dirty="0">
                <a:latin typeface="+mn-lt"/>
              </a:rPr>
              <a:t>Further evaluation of the front-end and back-end .NET Framework applications will be necessary to determine the requirements for hosting these applications using Azure App Service. Azure App Service Web Apps provide a PaaS hosting option for applications that further reduces the management burden over IaaS VMs, and does support hosting applications build with .NET Framework, and .NET Core, among other development languages.</a:t>
            </a:r>
          </a:p>
          <a:p>
            <a:pPr marL="171450" indent="-171450" algn="l">
              <a:buFont typeface="Arial" panose="020B0604020202020204" pitchFamily="34" charset="0"/>
              <a:buChar char="•"/>
            </a:pPr>
            <a:r>
              <a:rPr lang="en-US" sz="2400" dirty="0">
                <a:latin typeface="+mn-lt"/>
              </a:rPr>
              <a:t>Azure Kubernetes Service (AKS) is another potential option for hosting applications. For Tailspin Toys, this may not be the best option as it would require further redesign and architecture of the applications to host in AKS. If Azure App Service doesn't meet the requirements of Tailspin Toys applications, then AKS may offer an alternative that fits better.</a:t>
            </a:r>
          </a:p>
        </p:txBody>
      </p:sp>
    </p:spTree>
    <p:extLst>
      <p:ext uri="{BB962C8B-B14F-4D97-AF65-F5344CB8AC3E}">
        <p14:creationId xmlns:p14="http://schemas.microsoft.com/office/powerpoint/2010/main" val="403705894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3599896"/>
          </a:xfrm>
        </p:spPr>
        <p:txBody>
          <a:bodyPr/>
          <a:lstStyle/>
          <a:p>
            <a:r>
              <a:rPr lang="en-US" sz="2800" i="1" dirty="0"/>
              <a:t>“We recognized the need and benefits to migrating our aging infrastructure to Azure. I know this migration is going to help us increase reliability while lowering operation and maintenance costs. I'm really looking forward to the shiny new capabilities we are now able to take advantage of, including the ability to manage our on-premises and Azure VMs using Azure Arc.”</a:t>
            </a:r>
          </a:p>
          <a:p>
            <a:endParaRPr lang="en-US" sz="2800" i="1" dirty="0"/>
          </a:p>
          <a:p>
            <a:pPr lvl="2"/>
            <a:r>
              <a:rPr lang="en-US" sz="2000" dirty="0"/>
              <a:t>— Kaylee Frye, CTO, Tailspin Toys</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a:t>
            </a:r>
          </a:p>
        </p:txBody>
      </p:sp>
      <p:sp>
        <p:nvSpPr>
          <p:cNvPr id="3" name="Content Placeholder 2"/>
          <p:cNvSpPr>
            <a:spLocks noGrp="1"/>
          </p:cNvSpPr>
          <p:nvPr>
            <p:ph type="body" sz="quarter" idx="10"/>
          </p:nvPr>
        </p:nvSpPr>
        <p:spPr>
          <a:xfrm>
            <a:off x="269239" y="1189177"/>
            <a:ext cx="11653523" cy="4407360"/>
          </a:xfrm>
        </p:spPr>
        <p:txBody>
          <a:bodyPr/>
          <a:lstStyle/>
          <a:p>
            <a:r>
              <a:rPr lang="en-US" sz="2800" dirty="0"/>
              <a:t>Tailspin Toys is a global manufacturer of children’s toys headquartered in Milwaukee, WI</a:t>
            </a:r>
          </a:p>
          <a:p>
            <a:r>
              <a:rPr lang="en-US" sz="2800" dirty="0"/>
              <a:t>They are currently hosting mission critical workloads in on-premises datacenter</a:t>
            </a:r>
          </a:p>
          <a:p>
            <a:r>
              <a:rPr lang="en-US" sz="2800" dirty="0"/>
              <a:t>Kaylee Frye, CTO of Tailspin, has already had their Technical Architects create an assessment of their current environment, of which they’ve already identified apps and workloads to migrate first.</a:t>
            </a:r>
          </a:p>
          <a:p>
            <a:r>
              <a:rPr lang="en-US" sz="2800" dirty="0"/>
              <a:t>Their workloads are primarily Windows Server and SQL Server VMs</a:t>
            </a:r>
          </a:p>
          <a:p>
            <a:r>
              <a:rPr lang="en-US" sz="2800" dirty="0"/>
              <a:t>Their on-premises environment consists of over 250 servers and VMs and are hosted using Hyper-V</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 continued</a:t>
            </a:r>
          </a:p>
        </p:txBody>
      </p:sp>
      <p:sp>
        <p:nvSpPr>
          <p:cNvPr id="3" name="Content Placeholder 2"/>
          <p:cNvSpPr>
            <a:spLocks noGrp="1"/>
          </p:cNvSpPr>
          <p:nvPr>
            <p:ph type="body" sz="quarter" idx="10"/>
          </p:nvPr>
        </p:nvSpPr>
        <p:spPr>
          <a:xfrm>
            <a:off x="269239" y="1189177"/>
            <a:ext cx="11653523" cy="2209836"/>
          </a:xfrm>
        </p:spPr>
        <p:txBody>
          <a:bodyPr/>
          <a:lstStyle/>
          <a:p>
            <a:r>
              <a:rPr lang="en-US" sz="2800" dirty="0"/>
              <a:t>They’ve identified some initial workloads they’d like to migrate first including Window Server VMs hosting .NET Framework applications and SQL Server databases.</a:t>
            </a:r>
            <a:endParaRPr lang="en-US" sz="1232" dirty="0"/>
          </a:p>
          <a:p>
            <a:r>
              <a:rPr lang="en-US" sz="2800" dirty="0"/>
              <a:t>They’ve also identifies some additional workloads that will remain on-premises but would like to ease their management burden.</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Active Directory Configuration</a:t>
            </a:r>
          </a:p>
        </p:txBody>
      </p:sp>
      <p:sp>
        <p:nvSpPr>
          <p:cNvPr id="30" name="Text Placeholder 29">
            <a:extLst>
              <a:ext uri="{FF2B5EF4-FFF2-40B4-BE49-F238E27FC236}">
                <a16:creationId xmlns:a16="http://schemas.microsoft.com/office/drawing/2014/main" id="{04A24531-2D0F-4126-9F8A-57456672C08A}"/>
              </a:ext>
            </a:extLst>
          </p:cNvPr>
          <p:cNvSpPr>
            <a:spLocks noGrp="1"/>
          </p:cNvSpPr>
          <p:nvPr>
            <p:ph type="body" sz="quarter" idx="10"/>
          </p:nvPr>
        </p:nvSpPr>
        <p:spPr>
          <a:xfrm>
            <a:off x="269240" y="1915064"/>
            <a:ext cx="5678674" cy="2724134"/>
          </a:xfrm>
        </p:spPr>
        <p:txBody>
          <a:bodyPr/>
          <a:lstStyle/>
          <a:p>
            <a:r>
              <a:rPr lang="en-US" sz="2800" dirty="0"/>
              <a:t>Currently have a single domain controller deployed in west central US</a:t>
            </a:r>
          </a:p>
          <a:p>
            <a:endParaRPr lang="en-US" sz="2800" dirty="0"/>
          </a:p>
          <a:p>
            <a:r>
              <a:rPr lang="en-US" sz="2800" dirty="0"/>
              <a:t>Connectivity is enabled with a site-to-site VPN gateway</a:t>
            </a:r>
          </a:p>
          <a:p>
            <a:endParaRPr lang="en-US" dirty="0"/>
          </a:p>
        </p:txBody>
      </p:sp>
      <p:pic>
        <p:nvPicPr>
          <p:cNvPr id="5" name="Picture 4" descr="This image represents a single domain controller in the West Central US region with a site to site VPN gateway connecting the on-premises environment with the cloud.">
            <a:extLst>
              <a:ext uri="{FF2B5EF4-FFF2-40B4-BE49-F238E27FC236}">
                <a16:creationId xmlns:a16="http://schemas.microsoft.com/office/drawing/2014/main" id="{5E93E597-2E80-4B10-9DEF-85834DFCF0CF}"/>
              </a:ext>
            </a:extLst>
          </p:cNvPr>
          <p:cNvPicPr>
            <a:picLocks noChangeAspect="1"/>
          </p:cNvPicPr>
          <p:nvPr/>
        </p:nvPicPr>
        <p:blipFill>
          <a:blip r:embed="rId3"/>
          <a:stretch>
            <a:fillRect/>
          </a:stretch>
        </p:blipFill>
        <p:spPr>
          <a:xfrm>
            <a:off x="6608885" y="1427672"/>
            <a:ext cx="4125552" cy="4757468"/>
          </a:xfrm>
          <a:prstGeom prst="rect">
            <a:avLst/>
          </a:prstGeom>
        </p:spPr>
      </p:pic>
    </p:spTree>
    <p:extLst>
      <p:ext uri="{BB962C8B-B14F-4D97-AF65-F5344CB8AC3E}">
        <p14:creationId xmlns:p14="http://schemas.microsoft.com/office/powerpoint/2010/main" val="25102567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configuration for claims application</a:t>
            </a:r>
          </a:p>
        </p:txBody>
      </p:sp>
      <p:sp>
        <p:nvSpPr>
          <p:cNvPr id="11" name="Text Placeholder 10">
            <a:extLst>
              <a:ext uri="{FF2B5EF4-FFF2-40B4-BE49-F238E27FC236}">
                <a16:creationId xmlns:a16="http://schemas.microsoft.com/office/drawing/2014/main" id="{1BD96DDA-972A-4A2F-B58A-273E632474ED}"/>
              </a:ext>
            </a:extLst>
          </p:cNvPr>
          <p:cNvSpPr>
            <a:spLocks noGrp="1"/>
          </p:cNvSpPr>
          <p:nvPr>
            <p:ph type="body" sz="quarter" idx="10"/>
          </p:nvPr>
        </p:nvSpPr>
        <p:spPr>
          <a:xfrm>
            <a:off x="269240" y="1686464"/>
            <a:ext cx="5463014" cy="4344716"/>
          </a:xfrm>
        </p:spPr>
        <p:txBody>
          <a:bodyPr/>
          <a:lstStyle/>
          <a:p>
            <a:r>
              <a:rPr lang="en-US" sz="3200" dirty="0"/>
              <a:t>Web servers deployed into an availability set</a:t>
            </a:r>
          </a:p>
          <a:p>
            <a:endParaRPr lang="en-US" sz="3200" dirty="0"/>
          </a:p>
          <a:p>
            <a:r>
              <a:rPr lang="en-US" sz="3200" dirty="0"/>
              <a:t>SQL Server backend</a:t>
            </a:r>
            <a:br>
              <a:rPr lang="en-US" sz="3200" dirty="0"/>
            </a:br>
            <a:r>
              <a:rPr lang="en-US" sz="3200" dirty="0"/>
              <a:t>(single VM)</a:t>
            </a:r>
          </a:p>
          <a:p>
            <a:endParaRPr lang="en-US" sz="3200" dirty="0"/>
          </a:p>
          <a:p>
            <a:r>
              <a:rPr lang="en-US" sz="3200" dirty="0"/>
              <a:t>West Central US</a:t>
            </a:r>
          </a:p>
          <a:p>
            <a:endParaRPr lang="en-US" dirty="0"/>
          </a:p>
        </p:txBody>
      </p:sp>
      <p:pic>
        <p:nvPicPr>
          <p:cNvPr id="4" name="Picture 3" descr="The SQL and Web Server Current Implementation diagram depicts three virtual machines behind a load balancer and availability set, and a single virtual machine for SQL server with two disks for data.">
            <a:extLst>
              <a:ext uri="{FF2B5EF4-FFF2-40B4-BE49-F238E27FC236}">
                <a16:creationId xmlns:a16="http://schemas.microsoft.com/office/drawing/2014/main" id="{FF9CD701-825D-4984-8FBD-42BF8752629D}"/>
              </a:ext>
            </a:extLst>
          </p:cNvPr>
          <p:cNvPicPr>
            <a:picLocks noChangeAspect="1"/>
          </p:cNvPicPr>
          <p:nvPr/>
        </p:nvPicPr>
        <p:blipFill>
          <a:blip r:embed="rId3"/>
          <a:stretch>
            <a:fillRect/>
          </a:stretch>
        </p:blipFill>
        <p:spPr>
          <a:xfrm>
            <a:off x="6927011" y="1367873"/>
            <a:ext cx="4499056" cy="5200616"/>
          </a:xfrm>
          <a:prstGeom prst="rect">
            <a:avLst/>
          </a:prstGeom>
        </p:spPr>
      </p:pic>
    </p:spTree>
    <p:extLst>
      <p:ext uri="{BB962C8B-B14F-4D97-AF65-F5344CB8AC3E}">
        <p14:creationId xmlns:p14="http://schemas.microsoft.com/office/powerpoint/2010/main" val="19280888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7"/>
            <a:ext cx="11653523" cy="3139321"/>
          </a:xfrm>
        </p:spPr>
        <p:txBody>
          <a:bodyPr/>
          <a:lstStyle/>
          <a:p>
            <a:pPr marL="742950" indent="-742950">
              <a:buFont typeface="+mj-lt"/>
              <a:buAutoNum type="arabicPeriod"/>
            </a:pPr>
            <a:r>
              <a:rPr lang="en-US" sz="3200" dirty="0"/>
              <a:t>Migrate existing workloads to Azure as efficiently as possible.</a:t>
            </a:r>
          </a:p>
          <a:p>
            <a:pPr marL="742950" indent="-742950">
              <a:buFont typeface="+mj-lt"/>
              <a:buAutoNum type="arabicPeriod"/>
            </a:pPr>
            <a:r>
              <a:rPr lang="en-US" sz="3200" dirty="0"/>
              <a:t>Lower the management burden with a consolidated view to manage VMs and Servers across Azure and on-premises</a:t>
            </a:r>
          </a:p>
          <a:p>
            <a:pPr marL="742950" indent="-742950">
              <a:buFont typeface="+mj-lt"/>
              <a:buAutoNum type="arabicPeriod"/>
            </a:pPr>
            <a:r>
              <a:rPr lang="en-US" sz="3200" dirty="0"/>
              <a:t>Network security is extremely important as we integrate on-premises networking with Microsoft Azure</a:t>
            </a:r>
          </a:p>
          <a:p>
            <a:endParaRPr lang="en-US" sz="3200" dirty="0"/>
          </a:p>
        </p:txBody>
      </p:sp>
    </p:spTree>
    <p:extLst>
      <p:ext uri="{BB962C8B-B14F-4D97-AF65-F5344CB8AC3E}">
        <p14:creationId xmlns:p14="http://schemas.microsoft.com/office/powerpoint/2010/main" val="22808834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 - continued</a:t>
            </a:r>
          </a:p>
        </p:txBody>
      </p:sp>
      <p:sp>
        <p:nvSpPr>
          <p:cNvPr id="3" name="Content Placeholder 2"/>
          <p:cNvSpPr>
            <a:spLocks noGrp="1"/>
          </p:cNvSpPr>
          <p:nvPr>
            <p:ph type="body" sz="quarter" idx="10"/>
          </p:nvPr>
        </p:nvSpPr>
        <p:spPr>
          <a:xfrm>
            <a:off x="269240" y="1322992"/>
            <a:ext cx="11653523" cy="3237809"/>
          </a:xfrm>
        </p:spPr>
        <p:txBody>
          <a:bodyPr/>
          <a:lstStyle/>
          <a:p>
            <a:pPr marL="742950" indent="-742950">
              <a:buFont typeface="+mj-lt"/>
              <a:buAutoNum type="arabicPeriod" startAt="4"/>
            </a:pPr>
            <a:r>
              <a:rPr lang="en-US" sz="3200" dirty="0"/>
              <a:t>?</a:t>
            </a:r>
          </a:p>
          <a:p>
            <a:pPr marL="742950" indent="-742950">
              <a:buFont typeface="+mj-lt"/>
              <a:buAutoNum type="arabicPeriod" startAt="4"/>
            </a:pPr>
            <a:r>
              <a:rPr lang="en-US" sz="3200" dirty="0"/>
              <a:t>?</a:t>
            </a:r>
          </a:p>
          <a:p>
            <a:pPr marL="742950" indent="-742950">
              <a:buFont typeface="+mj-lt"/>
              <a:buAutoNum type="arabicPeriod" startAt="4"/>
            </a:pPr>
            <a:r>
              <a:rPr lang="en-US" sz="3200" dirty="0"/>
              <a:t>?</a:t>
            </a:r>
          </a:p>
          <a:p>
            <a:pPr marL="742950" indent="-742950">
              <a:buFont typeface="+mj-lt"/>
              <a:buAutoNum type="arabicPeriod" startAt="4"/>
            </a:pPr>
            <a:endParaRPr lang="en-US" sz="3200" dirty="0"/>
          </a:p>
          <a:p>
            <a:pPr marL="0" indent="0">
              <a:buNone/>
            </a:pPr>
            <a:r>
              <a:rPr lang="en-US" sz="3200" dirty="0"/>
              <a:t>Contoso also want to fully understand the costs associated with each of 1 – 6 above.</a:t>
            </a:r>
          </a:p>
        </p:txBody>
      </p:sp>
    </p:spTree>
    <p:extLst>
      <p:ext uri="{BB962C8B-B14F-4D97-AF65-F5344CB8AC3E}">
        <p14:creationId xmlns:p14="http://schemas.microsoft.com/office/powerpoint/2010/main" val="1447668670"/>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A22677-9165-4AB6-9580-CE94CCD209C5}">
  <ds:schemaRefs>
    <ds:schemaRef ds:uri="http://schemas.microsoft.com/sharepoint/v3/contenttype/forms"/>
  </ds:schemaRefs>
</ds:datastoreItem>
</file>

<file path=customXml/itemProps2.xml><?xml version="1.0" encoding="utf-8"?>
<ds:datastoreItem xmlns:ds="http://schemas.openxmlformats.org/officeDocument/2006/customXml" ds:itemID="{7D07577D-30E5-48FB-B81C-E1B9EAC126B5}">
  <ds:schemaRefs>
    <ds:schemaRef ds:uri="http://schemas.openxmlformats.org/package/2006/metadata/core-properties"/>
    <ds:schemaRef ds:uri="http://schemas.microsoft.com/office/infopath/2007/PartnerControls"/>
    <ds:schemaRef ds:uri="http://purl.org/dc/terms/"/>
    <ds:schemaRef ds:uri="2023ac63-7b75-4916-a9ee-591457758eee"/>
    <ds:schemaRef ds:uri="http://schemas.microsoft.com/office/2006/documentManagement/types"/>
    <ds:schemaRef ds:uri="d9c797ad-d7c3-4982-82b7-81352a75e4a5"/>
    <ds:schemaRef ds:uri="http://schemas.microsoft.com/sharepoint/v3"/>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1539</Words>
  <Application>Microsoft Macintosh PowerPoint</Application>
  <PresentationFormat>Widescreen</PresentationFormat>
  <Paragraphs>164</Paragraphs>
  <Slides>25</Slides>
  <Notes>25</Notes>
  <HiddenSlides>3</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25</vt:i4>
      </vt:variant>
    </vt:vector>
  </HeadingPairs>
  <TitlesOfParts>
    <vt:vector size="37" baseType="lpstr">
      <vt:lpstr>Arial</vt:lpstr>
      <vt:lpstr>Calibri</vt:lpstr>
      <vt:lpstr>Consolas</vt:lpstr>
      <vt:lpstr>Segoe Pro Light</vt:lpstr>
      <vt:lpstr>Segoe UI</vt:lpstr>
      <vt:lpstr>Segoe UI Light</vt:lpstr>
      <vt:lpstr>Segoe UI Semibold</vt:lpstr>
      <vt:lpstr>Segoe UI Semilight</vt:lpstr>
      <vt:lpstr>Wingdings</vt:lpstr>
      <vt:lpstr>Server and Cloud 2013</vt:lpstr>
      <vt:lpstr>1_Windows Azure</vt:lpstr>
      <vt:lpstr>C+E Readiness Template</vt:lpstr>
      <vt:lpstr>Building the business migration case with Windows Server and SQL Server</vt:lpstr>
      <vt:lpstr>Abstract and learning objectives</vt:lpstr>
      <vt:lpstr>Step 1: Review the customer case study</vt:lpstr>
      <vt:lpstr>Customer situation</vt:lpstr>
      <vt:lpstr>Customer situation - continued</vt:lpstr>
      <vt:lpstr>Current Active Directory Configuration</vt:lpstr>
      <vt:lpstr>Current configuration for claims application</vt:lpstr>
      <vt:lpstr>Customer needs</vt:lpstr>
      <vt:lpstr>Customer needs - continued</vt:lpstr>
      <vt:lpstr>Customer objections</vt:lpstr>
      <vt:lpstr>Customer objections (continued)</vt:lpstr>
      <vt:lpstr>Common scenarios</vt:lpstr>
      <vt:lpstr>Common scenarios</vt:lpstr>
      <vt:lpstr>Step 2: Design the solution</vt:lpstr>
      <vt:lpstr>Step 3: Present the solution</vt:lpstr>
      <vt:lpstr>Wrap-up</vt:lpstr>
      <vt:lpstr>Preferred target audience</vt:lpstr>
      <vt:lpstr>Solution Outcome 1</vt:lpstr>
      <vt:lpstr>Solution Outcome 2</vt:lpstr>
      <vt:lpstr>Customer objections</vt:lpstr>
      <vt:lpstr>Customer objections</vt:lpstr>
      <vt:lpstr>Customer objections</vt:lpstr>
      <vt:lpstr>Customer objections</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2022-09-10T00:50:15Z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