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325" r:id="rId9"/>
    <p:sldId id="389" r:id="rId10"/>
    <p:sldId id="375" r:id="rId11"/>
    <p:sldId id="357" r:id="rId12"/>
    <p:sldId id="326" r:id="rId13"/>
    <p:sldId id="320" r:id="rId14"/>
    <p:sldId id="322" r:id="rId15"/>
    <p:sldId id="321" r:id="rId16"/>
    <p:sldId id="374" r:id="rId17"/>
    <p:sldId id="317" r:id="rId18"/>
    <p:sldId id="316" r:id="rId19"/>
    <p:sldId id="333" r:id="rId20"/>
    <p:sldId id="390" r:id="rId21"/>
    <p:sldId id="391" r:id="rId22"/>
    <p:sldId id="2091" r:id="rId23"/>
    <p:sldId id="2098" r:id="rId24"/>
    <p:sldId id="2097" r:id="rId25"/>
    <p:sldId id="2096" r:id="rId26"/>
    <p:sldId id="2099" r:id="rId27"/>
    <p:sldId id="2100" r:id="rId28"/>
    <p:sldId id="2101" r:id="rId29"/>
    <p:sldId id="2102" r:id="rId30"/>
    <p:sldId id="336" r:id="rId31"/>
    <p:sldId id="2103" r:id="rId32"/>
    <p:sldId id="2104" r:id="rId33"/>
    <p:sldId id="2105" r:id="rId34"/>
    <p:sldId id="281"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0" autoAdjust="0"/>
    <p:restoredTop sz="57814" autoAdjust="0"/>
  </p:normalViewPr>
  <p:slideViewPr>
    <p:cSldViewPr snapToGrid="0">
      <p:cViewPr varScale="1">
        <p:scale>
          <a:sx n="66" d="100"/>
          <a:sy n="66" d="100"/>
        </p:scale>
        <p:origin x="2046"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Terra Firm has Hub and Spoke networking setup with Azure ExpressRoute connected to Azure.</a:t>
            </a:r>
          </a:p>
          <a:p>
            <a:pPr marL="228600" indent="-228600">
              <a:buAutoNum type="arabicPeriod"/>
            </a:pPr>
            <a:r>
              <a:rPr lang="en-US" dirty="0"/>
              <a:t>The PHP web application server, and MySQL databases have been migrated to Azure and are running in Virtual Machines and Azure Database for MySQL hosted within a Spoke VNet in Azure that is peered with the Hub VNet.</a:t>
            </a:r>
          </a:p>
          <a:p>
            <a:pPr marL="228600" indent="-228600">
              <a:buAutoNum type="arabicPeriod"/>
            </a:pPr>
            <a:r>
              <a:rPr lang="en-US" dirty="0"/>
              <a:t>Each application in Azure is contained within its own Subnet with Network Security Groups securing them accordingly.</a:t>
            </a:r>
          </a:p>
          <a:p>
            <a:pPr marL="228600" indent="-228600">
              <a:buAutoNum type="arabicPeriod"/>
            </a:pPr>
            <a:r>
              <a:rPr lang="en-US" dirty="0"/>
              <a:t>Other components that may be setup according to the clients' requirements are:</a:t>
            </a:r>
          </a:p>
          <a:p>
            <a:pPr marL="685800" lvl="1" indent="-228600">
              <a:buAutoNum type="arabicPeriod"/>
            </a:pPr>
            <a:r>
              <a:rPr lang="en-US" dirty="0"/>
              <a:t>Azure Bastion for secure Remote Desktop access to Azure VMs</a:t>
            </a:r>
          </a:p>
          <a:p>
            <a:pPr marL="685800" lvl="1" indent="-228600">
              <a:buAutoNum type="arabicPeriod"/>
            </a:pPr>
            <a:r>
              <a:rPr lang="en-US" dirty="0"/>
              <a:t>Azure Firewall to protect the Web Application Front End (a common component to use in a secure Azure networking model)</a:t>
            </a:r>
          </a:p>
          <a:p>
            <a:pPr marL="685800" lvl="1" indent="-228600">
              <a:buAutoNum type="arabicPeriod"/>
            </a:pPr>
            <a:r>
              <a:rPr lang="en-US" dirty="0"/>
              <a:t>Azure Monitor setup to implement monitoring of Azure VMs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15961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7645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795247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14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25227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64835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2502240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29812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11/22/2022 1:28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https://docs.microsoft.com/azure/architecture/reference-architectures/hybrid-networking/hub-spoke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Migrate and modernize case for Linux and OSS DB to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8546"/>
            <a:ext cx="7171337" cy="1132354"/>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Migrate and modernize case for Linux and OSS DB to Azure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20000"/>
          </a:bodyPr>
          <a:lstStyle/>
          <a:p>
            <a:r>
              <a:rPr lang="en-US" sz="3600" dirty="0">
                <a:solidFill>
                  <a:schemeClr val="tx1"/>
                </a:solidFill>
                <a:latin typeface="+mj-lt"/>
              </a:rPr>
              <a:t>Dennis Nedry, Chief Technology Officer</a:t>
            </a:r>
          </a:p>
          <a:p>
            <a:r>
              <a:rPr lang="en-US" sz="3600" dirty="0">
                <a:solidFill>
                  <a:schemeClr val="tx1"/>
                </a:solidFill>
                <a:latin typeface="+mj-lt"/>
              </a:rPr>
              <a:t>Technical Architects</a:t>
            </a:r>
          </a:p>
          <a:p>
            <a:r>
              <a:rPr lang="en-US" sz="3600" dirty="0">
                <a:solidFill>
                  <a:schemeClr val="tx1"/>
                </a:solidFill>
                <a:latin typeface="+mj-lt"/>
              </a:rPr>
              <a:t>Infrastructure Architects</a:t>
            </a:r>
          </a:p>
          <a:p>
            <a:r>
              <a:rPr lang="en-US" sz="3600" dirty="0">
                <a:solidFill>
                  <a:schemeClr val="tx1"/>
                </a:solidFill>
                <a:latin typeface="+mj-lt"/>
              </a:rPr>
              <a:t>Data Architects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High Level Architecture</a:t>
            </a: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67987942-07A8-6722-469C-45D42B5BCD01}"/>
              </a:ext>
            </a:extLst>
          </p:cNvPr>
          <p:cNvSpPr>
            <a:spLocks noGrp="1"/>
          </p:cNvSpPr>
          <p:nvPr>
            <p:ph type="body" sz="quarter" idx="10"/>
          </p:nvPr>
        </p:nvSpPr>
        <p:spPr/>
        <p:txBody>
          <a:bodyPr/>
          <a:lstStyle/>
          <a:p>
            <a:endParaRPr lang="en-US" dirty="0"/>
          </a:p>
        </p:txBody>
      </p:sp>
      <p:pic>
        <p:nvPicPr>
          <p:cNvPr id="7" name="Picture 6" descr="Diagram showing on-premises network connected to Azure using Azure ExpressRoute with a Hub and Spoke network in Azure. The Spoke VNet contains the migrated PHP application server, and Azure Database for MySQL workloads running within Subnets inside the Spoke VNet in Azure.">
            <a:extLst>
              <a:ext uri="{FF2B5EF4-FFF2-40B4-BE49-F238E27FC236}">
                <a16:creationId xmlns:a16="http://schemas.microsoft.com/office/drawing/2014/main" id="{9490D6CF-4E4D-F675-EA93-D009F2484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6" y="1136107"/>
            <a:ext cx="10605518" cy="543238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607689"/>
          </a:xfrm>
        </p:spPr>
        <p:txBody>
          <a:bodyPr/>
          <a:lstStyle/>
          <a:p>
            <a:pPr marL="0" indent="0">
              <a:buNone/>
            </a:pPr>
            <a:r>
              <a:rPr lang="en-IE" sz="3200" dirty="0"/>
              <a:t>How will you migrate the on-premises PHP workloads to Azure?</a:t>
            </a:r>
          </a:p>
          <a:p>
            <a:pPr marL="0" indent="0">
              <a:buNone/>
            </a:pPr>
            <a:endParaRPr lang="en-IE" sz="3200" dirty="0"/>
          </a:p>
          <a:p>
            <a:pPr marL="0" indent="0">
              <a:buNone/>
            </a:pPr>
            <a:r>
              <a:rPr lang="en-IE" sz="2800" dirty="0"/>
              <a:t>Since it is recommended to upgrade the latest version of Red Hat Enterprise Linux, it will be necessary to create new servers. In this case, Azure Migrate can not be used to move the on-premises VMs into Azure as-is. New Azure VMs need to be created with the application workloads deployed to these new Azure VMs.</a:t>
            </a:r>
          </a:p>
          <a:p>
            <a:pPr marL="0" indent="0">
              <a:buNone/>
            </a:pPr>
            <a:r>
              <a:rPr lang="en-IE" sz="2800" dirty="0"/>
              <a:t>Application deployment automation is already being done using DevOps practices within Terra Firm Laboratories, so there should be minimal effort necessary to extend those pipelines to deploy to the new Azure VMs in parallel. This parallel deployment will enable the on-premises and Azure VMs to be deployed to simultaneously with the latest source code deployed to both sets of hosting infrastructure. </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5361468"/>
          </a:xfrm>
        </p:spPr>
        <p:txBody>
          <a:bodyPr/>
          <a:lstStyle/>
          <a:p>
            <a:pPr marL="0" indent="0">
              <a:buNone/>
            </a:pPr>
            <a:r>
              <a:rPr lang="en-IE" sz="3200" dirty="0"/>
              <a:t>How will you migrate the on-premise MySQL database workloads to Azure?</a:t>
            </a:r>
          </a:p>
          <a:p>
            <a:pPr marL="0" indent="0">
              <a:buNone/>
            </a:pPr>
            <a:endParaRPr lang="en-IE" sz="3200" dirty="0"/>
          </a:p>
          <a:p>
            <a:pPr marL="0" indent="0">
              <a:buNone/>
            </a:pPr>
            <a:r>
              <a:rPr lang="en-IE" sz="2800" dirty="0"/>
              <a:t>The MySQL databases will be migrated to Azure Database for MySQL. The Azure Database for MySQL service will utilize VNet integration to securely connect to the Spoke VNET in the Hub and Spoke network topology.</a:t>
            </a:r>
          </a:p>
          <a:p>
            <a:pPr marL="0" indent="0">
              <a:buNone/>
            </a:pPr>
            <a:endParaRPr lang="en-IE" sz="2800" dirty="0"/>
          </a:p>
          <a:p>
            <a:pPr marL="0" indent="0">
              <a:buNone/>
            </a:pPr>
            <a:r>
              <a:rPr lang="en-IE" sz="2800" dirty="0"/>
              <a:t>The MySQL databases will be migrated using the Azure Database Migration Service to perform a one-time full database migration from the on-premises MySQL databases to Azure Database for MySQL. During the migration process the on-premises MySQL databases will remain until the cutover to Azure Database for MySQL is verified.</a:t>
            </a:r>
            <a:endParaRPr lang="en-IE" sz="2000" dirty="0"/>
          </a:p>
        </p:txBody>
      </p:sp>
    </p:spTree>
    <p:extLst>
      <p:ext uri="{BB962C8B-B14F-4D97-AF65-F5344CB8AC3E}">
        <p14:creationId xmlns:p14="http://schemas.microsoft.com/office/powerpoint/2010/main" val="33399792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workloads after being migrated to Azure IaaS?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20472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2" name="Table 1">
            <a:extLst>
              <a:ext uri="{FF2B5EF4-FFF2-40B4-BE49-F238E27FC236}">
                <a16:creationId xmlns:a16="http://schemas.microsoft.com/office/drawing/2014/main" id="{CD4E7D00-14B8-54D3-6675-9EBA7E90C7F0}"/>
              </a:ext>
            </a:extLst>
          </p:cNvPr>
          <p:cNvGraphicFramePr>
            <a:graphicFrameLocks noGrp="1"/>
          </p:cNvGraphicFramePr>
          <p:nvPr>
            <p:extLst>
              <p:ext uri="{D42A27DB-BD31-4B8C-83A1-F6EECF244321}">
                <p14:modId xmlns:p14="http://schemas.microsoft.com/office/powerpoint/2010/main" val="1880940600"/>
              </p:ext>
            </p:extLst>
          </p:nvPr>
        </p:nvGraphicFramePr>
        <p:xfrm>
          <a:off x="1726407" y="1465435"/>
          <a:ext cx="8739186"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On-Premises</a:t>
                      </a:r>
                    </a:p>
                  </a:txBody>
                  <a:tcPr marL="123825" marR="123825" marT="57150" marB="57150" anchor="ctr"/>
                </a:tc>
                <a:tc>
                  <a:txBody>
                    <a:bodyPr/>
                    <a:lstStyle/>
                    <a:p>
                      <a:pPr algn="ctr"/>
                      <a:r>
                        <a:rPr lang="en-US" sz="1800" b="1" dirty="0">
                          <a:effectLst/>
                        </a:rPr>
                        <a:t>Azure VM Sizes</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VMs (2 Cores, 16 GB RAM)</a:t>
                      </a:r>
                    </a:p>
                  </a:txBody>
                  <a:tcPr marL="123825" marR="123825" marT="57150" marB="57150" anchor="ctr"/>
                </a:tc>
                <a:tc>
                  <a:txBody>
                    <a:bodyPr/>
                    <a:lstStyle/>
                    <a:p>
                      <a:pPr algn="ctr"/>
                      <a:r>
                        <a:rPr lang="en-US" sz="1800" dirty="0">
                          <a:effectLst/>
                        </a:rPr>
                        <a:t>2x D4s v5 VMs (4 vCores, 16 GiB RAM)</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MySQL database server</a:t>
                      </a:r>
                    </a:p>
                  </a:txBody>
                  <a:tcPr marL="123825" marR="123825" marT="57150" marB="57150" anchor="ctr"/>
                </a:tc>
                <a:tc>
                  <a:txBody>
                    <a:bodyPr/>
                    <a:lstStyle/>
                    <a:p>
                      <a:pPr algn="ctr"/>
                      <a:r>
                        <a:rPr lang="en-US" sz="1800" dirty="0">
                          <a:effectLst/>
                        </a:rPr>
                        <a:t>2x VMs (8 Cores, 64 GB RAM)</a:t>
                      </a:r>
                    </a:p>
                  </a:txBody>
                  <a:tcPr marL="123825" marR="123825" marT="57150" marB="57150" anchor="ctr"/>
                </a:tc>
                <a:tc>
                  <a:txBody>
                    <a:bodyPr/>
                    <a:lstStyle/>
                    <a:p>
                      <a:pPr algn="ctr"/>
                      <a:r>
                        <a:rPr lang="en-US" sz="1800" dirty="0">
                          <a:effectLst/>
                        </a:rPr>
                        <a:t>Azure Database for MySQL</a:t>
                      </a:r>
                      <a:br>
                        <a:rPr lang="en-US" sz="1800" dirty="0">
                          <a:effectLst/>
                        </a:rPr>
                      </a:br>
                      <a:r>
                        <a:rPr lang="en-US" sz="1800" dirty="0">
                          <a:effectLst/>
                        </a:rPr>
                        <a:t>Flexible Server D8 v4 (8 vCores, 32 GiB RAM)</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5" name="Text Placeholder 1">
            <a:extLst>
              <a:ext uri="{FF2B5EF4-FFF2-40B4-BE49-F238E27FC236}">
                <a16:creationId xmlns:a16="http://schemas.microsoft.com/office/drawing/2014/main" id="{5203AD4E-E31A-8E6E-8E15-7230E65C8BC3}"/>
              </a:ext>
            </a:extLst>
          </p:cNvPr>
          <p:cNvSpPr>
            <a:spLocks noGrp="1"/>
          </p:cNvSpPr>
          <p:nvPr>
            <p:ph type="body" sz="quarter" idx="10"/>
          </p:nvPr>
        </p:nvSpPr>
        <p:spPr>
          <a:xfrm>
            <a:off x="1726408" y="5090617"/>
            <a:ext cx="8739186" cy="849463"/>
          </a:xfrm>
        </p:spPr>
        <p:txBody>
          <a:bodyPr/>
          <a:lstStyle/>
          <a:p>
            <a:pPr marL="0" indent="0">
              <a:buNone/>
            </a:pPr>
            <a:r>
              <a:rPr lang="en-US" sz="2400" dirty="0"/>
              <a:t>When choosing Azure VM Sizes, the nearest size to what’s currently on-premises is shown above.</a:t>
            </a:r>
          </a:p>
        </p:txBody>
      </p:sp>
    </p:spTree>
    <p:extLst>
      <p:ext uri="{BB962C8B-B14F-4D97-AF65-F5344CB8AC3E}">
        <p14:creationId xmlns:p14="http://schemas.microsoft.com/office/powerpoint/2010/main" val="36960753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448075860"/>
              </p:ext>
            </p:extLst>
          </p:nvPr>
        </p:nvGraphicFramePr>
        <p:xfrm>
          <a:off x="266920" y="1815955"/>
          <a:ext cx="11652248" cy="2247138"/>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2x D4s v5 VMs (4 vCores, 16 GiB RAM) &amp; RHEL w/ Hybrid Benefit</a:t>
                      </a:r>
                    </a:p>
                  </a:txBody>
                  <a:tcPr marL="123825" marR="123825" marT="57150" marB="57150" anchor="ctr"/>
                </a:tc>
                <a:tc>
                  <a:txBody>
                    <a:bodyPr/>
                    <a:lstStyle/>
                    <a:p>
                      <a:pPr algn="ctr"/>
                      <a:r>
                        <a:rPr lang="en-US" sz="1800" dirty="0">
                          <a:effectLst/>
                        </a:rPr>
                        <a:t>$62.13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66920" y="4689872"/>
            <a:ext cx="11945514"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D4 v5 VM pricing estimate is for Azure Hybrid Benefit (AHB) pricing with 3 year reserved instance.</a:t>
            </a:r>
          </a:p>
          <a:p>
            <a:pPr marL="342900" indent="-342900">
              <a:lnSpc>
                <a:spcPct val="90000"/>
              </a:lnSpc>
              <a:spcAft>
                <a:spcPts val="600"/>
              </a:spcAft>
              <a:buFont typeface="Arial" panose="020B0604020202020204" pitchFamily="34" charset="0"/>
              <a:buChar char="•"/>
            </a:pPr>
            <a:r>
              <a:rPr lang="en-US" sz="2000" dirty="0"/>
              <a:t>The Azure Database for MySQL Flexible Server D8 v4 pricing estimate is for a 3 year reserved instance.</a:t>
            </a:r>
          </a:p>
        </p:txBody>
      </p:sp>
    </p:spTree>
    <p:extLst>
      <p:ext uri="{BB962C8B-B14F-4D97-AF65-F5344CB8AC3E}">
        <p14:creationId xmlns:p14="http://schemas.microsoft.com/office/powerpoint/2010/main" val="1651661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468856" cy="3927229"/>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rPr>
              <a:t>In this whiteboard design session, you will learn to design a strategy for migrating existing on-premises Red Hat Enterprise Linux (RHEL) and MySQL database workloads to Azure. Throughout the whiteboard design session, you will look at the virtual machine (VM) pricing and migrating MySQL database workloads to Azure.</a:t>
            </a:r>
          </a:p>
          <a:p>
            <a:pPr>
              <a:lnSpc>
                <a:spcPct val="90000"/>
              </a:lnSpc>
              <a:spcAft>
                <a:spcPts val="600"/>
              </a:spcAft>
            </a:pPr>
            <a:endParaRPr lang="en-US" sz="2400" dirty="0">
              <a:latin typeface="+mj-lt"/>
            </a:endParaRPr>
          </a:p>
          <a:p>
            <a:pPr>
              <a:lnSpc>
                <a:spcPct val="90000"/>
              </a:lnSpc>
              <a:spcAft>
                <a:spcPts val="600"/>
              </a:spcAft>
            </a:pPr>
            <a:r>
              <a:rPr lang="en-US" sz="2400" dirty="0">
                <a:latin typeface="+mj-lt"/>
              </a:rPr>
              <a:t>At the end of the workshop, you will be better able to design a migration strategy for Red Hat Enterprise Linux (RHEL) workloads to Azure VMs and MySQL database workloads to Azure Database for MySQL.</a:t>
            </a:r>
          </a:p>
          <a:p>
            <a:pPr>
              <a:lnSpc>
                <a:spcPct val="90000"/>
              </a:lnSpc>
              <a:spcAft>
                <a:spcPts val="600"/>
              </a:spcAft>
            </a:pPr>
            <a:endParaRPr lang="en-US" sz="2400" dirty="0">
              <a:latin typeface="+mj-lt"/>
            </a:endParaRP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925274510"/>
              </p:ext>
            </p:extLst>
          </p:nvPr>
        </p:nvGraphicFramePr>
        <p:xfrm>
          <a:off x="3182938" y="1189176"/>
          <a:ext cx="5826124" cy="3152394"/>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Red Hat Enterprise Linux VMs (web application)</a:t>
                      </a:r>
                    </a:p>
                  </a:txBody>
                  <a:tcPr marL="123825" marR="123825" marT="57150" marB="57150" anchor="ctr"/>
                </a:tc>
                <a:tc>
                  <a:txBody>
                    <a:bodyPr/>
                    <a:lstStyle/>
                    <a:p>
                      <a:pPr algn="ctr"/>
                      <a:r>
                        <a:rPr lang="en-US" sz="1800" dirty="0">
                          <a:effectLst/>
                        </a:rPr>
                        <a:t>2x $62.13</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r h="921258">
                <a:tc>
                  <a:txBody>
                    <a:bodyPr/>
                    <a:lstStyle/>
                    <a:p>
                      <a:r>
                        <a:rPr lang="en-US" sz="1800" b="1" dirty="0">
                          <a:effectLst/>
                        </a:rPr>
                        <a:t>Total</a:t>
                      </a:r>
                    </a:p>
                  </a:txBody>
                  <a:tcPr marL="123825" marR="123825" marT="57150" marB="57150" anchor="ctr"/>
                </a:tc>
                <a:tc>
                  <a:txBody>
                    <a:bodyPr/>
                    <a:lstStyle/>
                    <a:p>
                      <a:pPr algn="ctr"/>
                      <a:r>
                        <a:rPr lang="en-US" sz="1800" b="1" dirty="0">
                          <a:effectLst/>
                        </a:rPr>
                        <a:t>$386.01</a:t>
                      </a:r>
                    </a:p>
                  </a:txBody>
                  <a:tcPr marL="123825" marR="123825" marT="57150" marB="57150" anchor="ctr"/>
                </a:tc>
                <a:extLst>
                  <a:ext uri="{0D108BD9-81ED-4DB2-BD59-A6C34878D82A}">
                    <a16:rowId xmlns:a16="http://schemas.microsoft.com/office/drawing/2014/main" val="1467479568"/>
                  </a:ext>
                </a:extLst>
              </a:tr>
            </a:tbl>
          </a:graphicData>
        </a:graphic>
      </p:graphicFrame>
    </p:spTree>
    <p:extLst>
      <p:ext uri="{BB962C8B-B14F-4D97-AF65-F5344CB8AC3E}">
        <p14:creationId xmlns:p14="http://schemas.microsoft.com/office/powerpoint/2010/main" val="189470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#1 (continued)</a:t>
            </a:r>
          </a:p>
        </p:txBody>
      </p:sp>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3927229"/>
          </a:xfrm>
        </p:spPr>
        <p:txBody>
          <a:bodyPr/>
          <a:lstStyle/>
          <a:p>
            <a:r>
              <a:rPr lang="en-US" sz="3200" dirty="0"/>
              <a:t>The D4 v5 VM pricing estimate is for Azure Hybrid Benefit (AHB) pricing with a 3 year reserved instance. For Pay as you go with AHB the estimated cost would be $163.52 per month for each VM. Reserved instances offer a much lower cost.</a:t>
            </a:r>
          </a:p>
          <a:p>
            <a:endParaRPr lang="en-US" sz="3200" dirty="0"/>
          </a:p>
          <a:p>
            <a:r>
              <a:rPr lang="en-US" sz="3200" dirty="0"/>
              <a:t>The MySQL cost estimates do not include storage or additional IOPS since the total cost of these will vary depending on the database usage.</a:t>
            </a:r>
          </a:p>
        </p:txBody>
      </p:sp>
    </p:spTree>
    <p:extLst>
      <p:ext uri="{BB962C8B-B14F-4D97-AF65-F5344CB8AC3E}">
        <p14:creationId xmlns:p14="http://schemas.microsoft.com/office/powerpoint/2010/main" val="401481947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468916"/>
          </a:xfrm>
        </p:spPr>
        <p:txBody>
          <a:bodyPr/>
          <a:lstStyle/>
          <a:p>
            <a:pPr marL="0" indent="0">
              <a:buNone/>
            </a:pPr>
            <a:r>
              <a:rPr lang="en-IE" sz="3200" dirty="0"/>
              <a:t>What is the estimated cost for the web application workloads if migrated to Azure PaaS?</a:t>
            </a:r>
          </a:p>
          <a:p>
            <a:pPr marL="0" indent="0">
              <a:buNone/>
            </a:pPr>
            <a:endParaRPr lang="en-IE" sz="3200" dirty="0"/>
          </a:p>
          <a:p>
            <a:r>
              <a:rPr lang="en-IE" sz="3200" dirty="0"/>
              <a:t>Since Terra Firm and their current on-premises datacenter is in Palo Alto, CA, the nearest Azure Region to use will be West US.</a:t>
            </a:r>
          </a:p>
          <a:p>
            <a:r>
              <a:rPr lang="en-IE" sz="3200" dirty="0"/>
              <a:t>There will need to be additional discussions with Terra Firm Laboratories to determine the extent of Disaster Recovery (DR) they require for this initial set of workloads being migrated to Azure.</a:t>
            </a:r>
          </a:p>
        </p:txBody>
      </p:sp>
    </p:spTree>
    <p:extLst>
      <p:ext uri="{BB962C8B-B14F-4D97-AF65-F5344CB8AC3E}">
        <p14:creationId xmlns:p14="http://schemas.microsoft.com/office/powerpoint/2010/main" val="1926820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2499146"/>
          </a:xfrm>
        </p:spPr>
        <p:txBody>
          <a:bodyPr/>
          <a:lstStyle/>
          <a:p>
            <a:r>
              <a:rPr lang="en-IE" sz="3200" dirty="0"/>
              <a:t>For hosting the PHP web application in Azure using a PaaS service, then Azure App Service is the most appropriate service.</a:t>
            </a:r>
          </a:p>
          <a:p>
            <a:r>
              <a:rPr lang="en-IE" sz="3200" dirty="0"/>
              <a:t>App Service also support VNet integration enabling integration with the Hub and Spoke networking topology to meet the security requirements of Terra Firm.</a:t>
            </a:r>
          </a:p>
        </p:txBody>
      </p:sp>
    </p:spTree>
    <p:extLst>
      <p:ext uri="{BB962C8B-B14F-4D97-AF65-F5344CB8AC3E}">
        <p14:creationId xmlns:p14="http://schemas.microsoft.com/office/powerpoint/2010/main" val="21334198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Pricing #2 (continued)</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3112951541"/>
              </p:ext>
            </p:extLst>
          </p:nvPr>
        </p:nvGraphicFramePr>
        <p:xfrm>
          <a:off x="266920" y="1815955"/>
          <a:ext cx="11652248" cy="2231136"/>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Azure App Service Plan (PHP web app)</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P2v3 (4 vCores, 16 GB RAM)</a:t>
                      </a:r>
                    </a:p>
                  </a:txBody>
                  <a:tcPr marL="123825" marR="123825" marT="57150" marB="57150" anchor="ctr"/>
                </a:tc>
                <a:tc>
                  <a:txBody>
                    <a:bodyPr/>
                    <a:lstStyle/>
                    <a:p>
                      <a:pPr algn="ctr"/>
                      <a:r>
                        <a:rPr lang="en-US" sz="1800" dirty="0">
                          <a:effectLst/>
                        </a:rPr>
                        <a:t>$295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Azure Database for MySQL</a:t>
                      </a:r>
                    </a:p>
                  </a:txBody>
                  <a:tcPr marL="123825" marR="123825" marT="57150" marB="57150" anchor="ctr"/>
                </a:tc>
                <a:tc>
                  <a:txBody>
                    <a:bodyPr/>
                    <a:lstStyle/>
                    <a:p>
                      <a:pPr algn="ctr"/>
                      <a:r>
                        <a:rPr lang="en-US" sz="1800" dirty="0">
                          <a:effectLst/>
                        </a:rPr>
                        <a:t>West US</a:t>
                      </a:r>
                    </a:p>
                  </a:txBody>
                  <a:tcPr marL="123825" marR="123825" marT="57150" marB="57150" anchor="ctr"/>
                </a:tc>
                <a:tc>
                  <a:txBody>
                    <a:bodyPr/>
                    <a:lstStyle/>
                    <a:p>
                      <a:pPr algn="ctr"/>
                      <a:r>
                        <a:rPr lang="en-US" sz="1800" dirty="0">
                          <a:effectLst/>
                        </a:rPr>
                        <a:t>Flexible Server D8 v4 (8 vCores, 32 GiB RAM)</a:t>
                      </a:r>
                    </a:p>
                  </a:txBody>
                  <a:tcPr marL="123825" marR="123825" marT="57150" marB="57150" anchor="ctr"/>
                </a:tc>
                <a:tc>
                  <a:txBody>
                    <a:bodyPr/>
                    <a:lstStyle/>
                    <a:p>
                      <a:pPr algn="ctr"/>
                      <a:r>
                        <a:rPr lang="en-US" sz="1800" dirty="0">
                          <a:effectLst/>
                        </a:rPr>
                        <a:t>$261.75</a:t>
                      </a:r>
                    </a:p>
                  </a:txBody>
                  <a:tcPr marL="123825" marR="123825" marT="57150" marB="57150" anchor="ctr"/>
                </a:tc>
                <a:extLst>
                  <a:ext uri="{0D108BD9-81ED-4DB2-BD59-A6C34878D82A}">
                    <a16:rowId xmlns:a16="http://schemas.microsoft.com/office/drawing/2014/main" val="3240676232"/>
                  </a:ext>
                </a:extLst>
              </a:tr>
            </a:tbl>
          </a:graphicData>
        </a:graphic>
      </p:graphicFrame>
      <p:sp>
        <p:nvSpPr>
          <p:cNvPr id="2" name="TextBox 1">
            <a:extLst>
              <a:ext uri="{FF2B5EF4-FFF2-40B4-BE49-F238E27FC236}">
                <a16:creationId xmlns:a16="http://schemas.microsoft.com/office/drawing/2014/main" id="{71E05AEA-5434-F56D-E990-63B8496C5832}"/>
              </a:ext>
            </a:extLst>
          </p:cNvPr>
          <p:cNvSpPr txBox="1"/>
          <p:nvPr/>
        </p:nvSpPr>
        <p:spPr>
          <a:xfrm>
            <a:off x="252852" y="4689872"/>
            <a:ext cx="11374909" cy="92640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t>The App Service Plan P2v3 pricing estimate is for 3 year reserved instance.</a:t>
            </a:r>
          </a:p>
          <a:p>
            <a:pPr marL="342900" indent="-342900">
              <a:lnSpc>
                <a:spcPct val="90000"/>
              </a:lnSpc>
              <a:spcAft>
                <a:spcPts val="600"/>
              </a:spcAft>
              <a:buFont typeface="Arial" panose="020B0604020202020204" pitchFamily="34" charset="0"/>
              <a:buChar char="•"/>
            </a:pPr>
            <a:r>
              <a:rPr lang="en-US" sz="2000" dirty="0"/>
              <a:t>Azure Database for MySQL  estimate remains same as for IaaS since this is a PaaS service already.</a:t>
            </a:r>
          </a:p>
        </p:txBody>
      </p:sp>
    </p:spTree>
    <p:extLst>
      <p:ext uri="{BB962C8B-B14F-4D97-AF65-F5344CB8AC3E}">
        <p14:creationId xmlns:p14="http://schemas.microsoft.com/office/powerpoint/2010/main" val="7605236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#2 (continued)</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370427"/>
          </a:xfrm>
        </p:spPr>
        <p:txBody>
          <a:bodyPr/>
          <a:lstStyle/>
          <a:p>
            <a:r>
              <a:rPr lang="en-IE" sz="3200" dirty="0"/>
              <a:t>A comparison of the estimated cost of a single VM to Azure App Service as estimated in the preferred solution shows that PaaS hosting using Azure App Service costs more.</a:t>
            </a:r>
          </a:p>
          <a:p>
            <a:r>
              <a:rPr lang="en-IE" sz="3200" dirty="0"/>
              <a:t>It's important to remember that with Azure App Service being a fully managed service, the overall maintenance costs for IT Admins will be lower.</a:t>
            </a:r>
          </a:p>
          <a:p>
            <a:r>
              <a:rPr lang="en-IE" sz="3200" dirty="0"/>
              <a:t>Further consultation will need to be performed with Terra Firm to determine how much administration time will be saved by hosting on Azure App Service instead of VMs.</a:t>
            </a:r>
          </a:p>
        </p:txBody>
      </p:sp>
    </p:spTree>
    <p:extLst>
      <p:ext uri="{BB962C8B-B14F-4D97-AF65-F5344CB8AC3E}">
        <p14:creationId xmlns:p14="http://schemas.microsoft.com/office/powerpoint/2010/main" val="24856686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4630498"/>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are the options to roll back to the on-premises VMs if the migration fails?</a:t>
            </a:r>
          </a:p>
          <a:p>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The migration process will be designed to create new application deployments to the new Red Hat Enterprise Linux VMs in Azure in parallel to the existing on-premises VMs. This will allow traffic to be cut over to the new VMs when ready.</a:t>
            </a:r>
          </a:p>
          <a:p>
            <a:endParaRPr lang="en-US" sz="2400" dirty="0">
              <a:latin typeface="+mn-lt"/>
            </a:endParaRPr>
          </a:p>
          <a:p>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77669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does Azure provide for utilizing existing Red Hat Subscription to save on Red Hat Enterprise Linux (RHEL) VM cost in the cloud?</a:t>
            </a:r>
            <a:endParaRPr lang="en-US" sz="1100" dirty="0"/>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Azure Hybrid Benefit (AHB) for pay-as-you-go virtual machines or virtual machine scale sets (Flexible orchestration mode only) is an optional licensing benefit. It significantly reduces the cost of running Red Hat Enterprise Linux (RHEL) and SUSE Linux Enterprise Server (SLES) virtual machines in the cloud.</a:t>
            </a:r>
          </a:p>
          <a:p>
            <a:endParaRPr lang="en-US" sz="2400" dirty="0">
              <a:latin typeface="+mn-lt"/>
            </a:endParaRPr>
          </a:p>
          <a:p>
            <a:r>
              <a:rPr lang="en-US" sz="2400" dirty="0">
                <a:latin typeface="+mn-lt"/>
              </a:rPr>
              <a:t>After Azure Hybrid Benefit is applied to a RHEL or SLES virtual machine, you are no longer charged a software fee. Your virtual machine is charged a BYOS (bring your own subscription) fee instead.</a:t>
            </a:r>
          </a:p>
        </p:txBody>
      </p:sp>
    </p:spTree>
    <p:extLst>
      <p:ext uri="{BB962C8B-B14F-4D97-AF65-F5344CB8AC3E}">
        <p14:creationId xmlns:p14="http://schemas.microsoft.com/office/powerpoint/2010/main" val="3352528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570002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multi-cloud and hybrid environments from evolving threats.</a:t>
            </a:r>
          </a:p>
          <a:p>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Tree>
    <p:extLst>
      <p:ext uri="{BB962C8B-B14F-4D97-AF65-F5344CB8AC3E}">
        <p14:creationId xmlns:p14="http://schemas.microsoft.com/office/powerpoint/2010/main" val="19405616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544149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options are there for PaaS hosting in Azure, and would they offer additional cost savings?</a:t>
            </a:r>
          </a:p>
          <a:p>
            <a:r>
              <a:rPr lang="en-US" sz="2800" dirty="0">
                <a:latin typeface="Segoe UI Semibold" panose="020B0702040204020203" pitchFamily="34" charset="0"/>
                <a:cs typeface="Segoe UI Semibold" panose="020B0702040204020203" pitchFamily="34" charset="0"/>
              </a:rPr>
              <a:t>Potential answer</a:t>
            </a:r>
          </a:p>
          <a:p>
            <a:r>
              <a:rPr lang="en-US" sz="2400" dirty="0">
                <a:latin typeface="+mn-lt"/>
              </a:rPr>
              <a:t>Further evaluation of the applications will be necessary to determine the requirements for hosting these applications using Azure App Service. App Service Web Apps provide a PaaS hosting option for applications that further reduce the management burden over IaaS VMs. It supports applications built with PHP among other development languages, as well as running on a Linux host for the Web App.</a:t>
            </a:r>
          </a:p>
          <a:p>
            <a:endParaRPr lang="en-US" sz="2400" dirty="0">
              <a:latin typeface="+mn-lt"/>
            </a:endParaRPr>
          </a:p>
          <a:p>
            <a:r>
              <a:rPr lang="en-US" sz="2400" dirty="0">
                <a:latin typeface="+mn-lt"/>
              </a:rPr>
              <a:t>Azure Kubernetes Service (AKS) is another potential option for hosting applications. For Terra Firm, this may not be the best option as it would likely require redesign of the applications to host in AKS. If Azure App Service doesn't meet their requirements, then AKS may offer an alternative that fits better.</a:t>
            </a:r>
          </a:p>
        </p:txBody>
      </p:sp>
    </p:spTree>
    <p:extLst>
      <p:ext uri="{BB962C8B-B14F-4D97-AF65-F5344CB8AC3E}">
        <p14:creationId xmlns:p14="http://schemas.microsoft.com/office/powerpoint/2010/main" val="3298696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548390"/>
          </a:xfrm>
        </p:spPr>
        <p:txBody>
          <a:bodyPr/>
          <a:lstStyle/>
          <a:p>
            <a:r>
              <a:rPr lang="en-US" sz="2800" i="1" dirty="0"/>
              <a:t>“We recognized the need and benefits of migrating our aging infrastructure to Azure. I know this migration is going to help us increase reliability while lowering operation and maintenance costs. I'm really looking forward  modernizing with cloud infrastructure that will allow us to do more with less.”</a:t>
            </a:r>
          </a:p>
          <a:p>
            <a:endParaRPr lang="en-US" sz="2800" i="1" dirty="0"/>
          </a:p>
          <a:p>
            <a:pPr lvl="2"/>
            <a:r>
              <a:rPr lang="en-US" sz="2000" dirty="0"/>
              <a:t>— Dennis Nedry, CTO, Terra Firm Laboratories</a:t>
            </a:r>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795159"/>
          </a:xfrm>
        </p:spPr>
        <p:txBody>
          <a:bodyPr/>
          <a:lstStyle/>
          <a:p>
            <a:r>
              <a:rPr lang="en-US" sz="2800" dirty="0"/>
              <a:t>Terra Firm Laboratories is a global bioengineer company headquartered in Palo Alto, CA.</a:t>
            </a:r>
          </a:p>
          <a:p>
            <a:r>
              <a:rPr lang="en-US" sz="2800" dirty="0"/>
              <a:t>They are currently hosting mission critical workloads in an on-premises datacenter.</a:t>
            </a:r>
          </a:p>
          <a:p>
            <a:r>
              <a:rPr lang="en-US" sz="2800" dirty="0"/>
              <a:t>Dennis Nedry, CTO of Terra Firm, has already had their Technical Architects create an assessment of their current environment, of which they’ve already identified the first workload to migrate to Azure.</a:t>
            </a:r>
          </a:p>
          <a:p>
            <a:r>
              <a:rPr lang="en-US" sz="2800" dirty="0"/>
              <a:t>Their workloads are primarily Red Hat Enterprise Linux (RHEL) VMs and MySQL databases.</a:t>
            </a:r>
          </a:p>
          <a:p>
            <a:r>
              <a:rPr lang="en-US" sz="2800" dirty="0"/>
              <a:t>Their on-premises environment consists of over 250 Linux servers and VMs.</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105192"/>
          </a:xfrm>
        </p:spPr>
        <p:txBody>
          <a:bodyPr/>
          <a:lstStyle/>
          <a:p>
            <a:r>
              <a:rPr lang="en-US" sz="2800" dirty="0"/>
              <a:t>They’ve identified an initial workload they’d like to migrate that represents common components across their infrastructure consisting of:</a:t>
            </a:r>
          </a:p>
          <a:p>
            <a:pPr lvl="1"/>
            <a:r>
              <a:rPr lang="en-US" sz="2400" dirty="0"/>
              <a:t>PHP web application hosted using Apache HTTP web server on Red Hat Enterprise Linux (RHEL)</a:t>
            </a:r>
          </a:p>
          <a:p>
            <a:pPr lvl="1"/>
            <a:r>
              <a:rPr lang="en-US" sz="2400" dirty="0"/>
              <a:t>MySQL database server</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681008"/>
          </a:xfrm>
        </p:spPr>
        <p:txBody>
          <a:bodyPr/>
          <a:lstStyle/>
          <a:p>
            <a:r>
              <a:rPr lang="en-US" sz="3200" dirty="0"/>
              <a:t>Migrate existing workloads to Azure as efficiently as possible.</a:t>
            </a:r>
          </a:p>
          <a:p>
            <a:endParaRPr lang="en-US" sz="3200" dirty="0"/>
          </a:p>
          <a:p>
            <a:r>
              <a:rPr lang="en-US" sz="3200" dirty="0"/>
              <a:t>Security is extremely important when integrating the on-premises network and workloads with Microsoft Azure.</a:t>
            </a:r>
          </a:p>
          <a:p>
            <a:endParaRPr lang="en-US" sz="3200" dirty="0"/>
          </a:p>
          <a:p>
            <a:r>
              <a:rPr lang="en-US" sz="3200" dirty="0"/>
              <a:t>Improve the business continuity and disaster recover position of the workloads that are migrated to Azure.</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What are the options to roll back to the on-premises VMs if the migration fails?</a:t>
            </a:r>
          </a:p>
          <a:p>
            <a:r>
              <a:rPr lang="en-US" sz="3200" dirty="0"/>
              <a:t>What options does Azure provide for utilizing existing Red Hat Subscription to save on Red Hat Enterprise Linux (RHEL) VM cost in the cloud?</a:t>
            </a:r>
          </a:p>
          <a:p>
            <a:r>
              <a:rPr lang="en-US" sz="3200" dirty="0"/>
              <a:t>Securing and monitoring our on-premises workloads is extremely important. What options does Azure offer to extend this into the cloud?</a:t>
            </a:r>
          </a:p>
          <a:p>
            <a:r>
              <a:rPr lang="en-US" sz="3200" dirty="0"/>
              <a:t>What options are there for PaaS hosting in Azure and would they offer additional cost savings?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67770154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4578</TotalTime>
  <Words>2505</Words>
  <Application>Microsoft Office PowerPoint</Application>
  <PresentationFormat>Widescreen</PresentationFormat>
  <Paragraphs>233</Paragraphs>
  <Slides>31</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Menlo</vt:lpstr>
      <vt:lpstr>Segoe UI</vt:lpstr>
      <vt:lpstr>Segoe UI Light</vt:lpstr>
      <vt:lpstr>Segoe UI Semibold</vt:lpstr>
      <vt:lpstr>Segoe UI Semilight</vt:lpstr>
      <vt:lpstr>Wingdings</vt:lpstr>
      <vt:lpstr>2_Server and Cloud 2013</vt:lpstr>
      <vt:lpstr>C+E Readiness Template</vt:lpstr>
      <vt:lpstr>Migrate and modernize case for Linux and OSS DB to Azure</vt:lpstr>
      <vt:lpstr>Abstract and learning objectives</vt:lpstr>
      <vt:lpstr>Step 1: Review the customer case study</vt:lpstr>
      <vt:lpstr>Customer situation</vt:lpstr>
      <vt:lpstr>Customer situation (continued)</vt:lpstr>
      <vt:lpstr>Customer needs</vt:lpstr>
      <vt:lpstr>Customer objections</vt:lpstr>
      <vt:lpstr>Common scenarios</vt:lpstr>
      <vt:lpstr>Step 2: Design the solution</vt:lpstr>
      <vt:lpstr>Step 3: Present the solution</vt:lpstr>
      <vt:lpstr>Wrap-up</vt:lpstr>
      <vt:lpstr>Migrate and modernize case for Linux and OSS DB to Azure</vt:lpstr>
      <vt:lpstr>Preferred target audience </vt:lpstr>
      <vt:lpstr>High Level Architecture</vt:lpstr>
      <vt:lpstr>Migration #1</vt:lpstr>
      <vt:lpstr>Migration #2</vt:lpstr>
      <vt:lpstr>Pricing #1</vt:lpstr>
      <vt:lpstr>Pricing #1 (continued)</vt:lpstr>
      <vt:lpstr>Pricing #1 (continued)</vt:lpstr>
      <vt:lpstr>Pricing #1 (continued)</vt:lpstr>
      <vt:lpstr>Pricing #1 (continued)</vt:lpstr>
      <vt:lpstr>Pricing #2</vt:lpstr>
      <vt:lpstr>Pricing #2 (continued)</vt:lpstr>
      <vt:lpstr>Pricing #2 (continued)</vt:lpstr>
      <vt:lpstr>Pricing #2 (continued)</vt:lpstr>
      <vt:lpstr>Preferred objections handling #1</vt:lpstr>
      <vt:lpstr>Preferred objections handling #2</vt:lpstr>
      <vt:lpstr>Preferred objections handling #3</vt:lpstr>
      <vt:lpstr>Preferred objections handling #4</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Daneene Christmas</cp:lastModifiedBy>
  <cp:revision>87</cp:revision>
  <dcterms:created xsi:type="dcterms:W3CDTF">2016-01-21T23:17:09Z</dcterms:created>
  <dcterms:modified xsi:type="dcterms:W3CDTF">2022-11-22T18:48:26Z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