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30"/>
  </p:notesMasterIdLst>
  <p:sldIdLst>
    <p:sldId id="300" r:id="rId6"/>
    <p:sldId id="301" r:id="rId7"/>
    <p:sldId id="323" r:id="rId8"/>
    <p:sldId id="302" r:id="rId9"/>
    <p:sldId id="259" r:id="rId10"/>
    <p:sldId id="303" r:id="rId11"/>
    <p:sldId id="304" r:id="rId12"/>
    <p:sldId id="305" r:id="rId13"/>
    <p:sldId id="320" r:id="rId14"/>
    <p:sldId id="322" r:id="rId15"/>
    <p:sldId id="321" r:id="rId16"/>
    <p:sldId id="317" r:id="rId17"/>
    <p:sldId id="316" r:id="rId18"/>
    <p:sldId id="324" r:id="rId19"/>
    <p:sldId id="319" r:id="rId20"/>
    <p:sldId id="318" r:id="rId21"/>
    <p:sldId id="315" r:id="rId22"/>
    <p:sldId id="306" r:id="rId23"/>
    <p:sldId id="307" r:id="rId24"/>
    <p:sldId id="308" r:id="rId25"/>
    <p:sldId id="309" r:id="rId26"/>
    <p:sldId id="312" r:id="rId27"/>
    <p:sldId id="313" r:id="rId28"/>
    <p:sldId id="31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59153-6972-4091-9728-9592CD7B1E22}" v="1" dt="2018-06-29T19:57:36.034"/>
    <p1510:client id="{738DBAC3-60A1-4913-A600-E1113DEB827D}" v="37" dt="2018-05-10T17:30:28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 autoAdjust="0"/>
    <p:restoredTop sz="89796" autoAdjust="0"/>
  </p:normalViewPr>
  <p:slideViewPr>
    <p:cSldViewPr snapToGrid="0">
      <p:cViewPr varScale="1">
        <p:scale>
          <a:sx n="114" d="100"/>
          <a:sy n="114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2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83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74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1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45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32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85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11/4/22 9:56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8EAAE8-B538-48EB-83B5-2B364220CC89}" type="datetime8">
              <a:rPr lang="en-US" smtClean="0"/>
              <a:t>11/4/22 9:56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41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11/4/22 9:56 AM</a:t>
            </a:fld>
            <a:endParaRPr lang="en-US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019336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6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939CF7E-134C-4B4A-9853-17D7568CBCC2}" type="datetime8">
              <a:rPr lang="en-US" smtClean="0"/>
              <a:t>11/4/22 9:56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25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76134C8-AC9E-49DD-B3D6-722B1A93F18D}" type="datetime8">
              <a:rPr lang="en-US" smtClean="0"/>
              <a:t>11/4/22 9:56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92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11/4/22 9:56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174E4CE6-2FE4-433F-87B8-CB5DD266EBFC}" type="datetime8">
              <a:rPr lang="en-US" smtClean="0"/>
              <a:t>11/4/22 9:56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32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D16B1EF-9462-406A-AECC-672A87EF37F1}" type="datetime8">
              <a:rPr lang="en-US" smtClean="0">
                <a:solidFill>
                  <a:prstClr val="black"/>
                </a:solidFill>
              </a:rPr>
              <a:t>11/4/22 9:56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00098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8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1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33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52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05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4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dirty="0"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 dirty="0"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1109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 dirty="0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Make-your-PowerPoint-presentations-accessible-6f7772b2-2f33-4bd2-8ca7-dae3b2b3ef2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emf"/><Relationship Id="rId4" Type="http://schemas.openxmlformats.org/officeDocument/2006/relationships/hyperlink" Target="http://www.paciellogroup.com/resources/contrastAnalyse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Migrate and modernize case for Linux and OSS DB to Azure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3: Present the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993342"/>
            <a:ext cx="10229103" cy="581389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Present a solution to the target customer in a 15-minute chalk-talk format. </a:t>
            </a:r>
            <a:endParaRPr lang="en-US" sz="3600" dirty="0"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Timeframe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30 minutes (15 minutes for each team to present and receive feedback)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+mj-l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Directions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Pair with another team.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One group is the Microsoft team and the other is the customer.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Microsoft team presents their proposed solution to the customer.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customer asks one of the objections from the list of objections in the case study.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Microsoft team responds to the objection.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customer team gives feedback to the Microsoft team.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Switch roles and repeat Steps 2-6.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2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Wrap-up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300697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Identify the preferred solution for the case study.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Identify solutions designed by other teams.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Timeframe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42399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target audience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1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87942-07A8-6722-469C-45D42B5BCD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490D6CF-4E4D-F675-EA93-D009F2484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6" y="1136107"/>
            <a:ext cx="10605518" cy="54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solution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076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Preferred objections handling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quote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8719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Main topic 1: size 36pt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Size 28pt for second level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Size 24pt for third level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Size 22pt for fourth level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Size 22 for fifth level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Text layout (without bullet points)</a:t>
            </a:r>
          </a:p>
        </p:txBody>
      </p:sp>
    </p:spTree>
    <p:extLst>
      <p:ext uri="{BB962C8B-B14F-4D97-AF65-F5344CB8AC3E}">
        <p14:creationId xmlns:p14="http://schemas.microsoft.com/office/powerpoint/2010/main" val="423447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Main topic 1: size 36pt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Size 28pt for second level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Size 24pt for third level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Size 22pt for fourth level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Size 22 for 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Text with bullet points - adjusting list levels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33951" y="2711868"/>
            <a:ext cx="3591130" cy="386311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Use the “Decrease List Level” and “Increase List Level” tools on the Home Menu to change text levels.</a:t>
            </a:r>
          </a:p>
          <a:p>
            <a:pPr defTabSz="914102" fontAlgn="base">
              <a:spcBef>
                <a:spcPts val="600"/>
              </a:spcBef>
              <a:spcAft>
                <a:spcPct val="0"/>
              </a:spcAft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Try this:  </a:t>
            </a:r>
          </a:p>
          <a:p>
            <a:pPr marL="288926" indent="-234950" defTabSz="914102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Place your cursor in any row of text to the left that says “Size 20pt for subtopics”</a:t>
            </a:r>
          </a:p>
          <a:p>
            <a:pPr marL="288926" indent="-234950" defTabSz="914102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Next click the Home tab, and then on the “</a:t>
            </a:r>
            <a:r>
              <a:rPr lang="en-US" sz="1372" u="sng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Decrease List level</a:t>
            </a: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” tool. Notice how the line moves up one level.</a:t>
            </a:r>
          </a:p>
          <a:p>
            <a:pPr marL="288926" indent="-234950" defTabSz="914102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Now try placing your cursor in one of the  “Main topic…” lines of text. Click the “</a:t>
            </a:r>
            <a:r>
              <a:rPr lang="en-US" sz="1372" u="sng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Increase List Level</a:t>
            </a: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” tool and see how the text is pushed in one level</a:t>
            </a:r>
          </a:p>
          <a:p>
            <a:pPr defTabSz="914102" fontAlgn="base">
              <a:spcBef>
                <a:spcPts val="600"/>
              </a:spcBef>
              <a:spcAft>
                <a:spcPct val="0"/>
              </a:spcAft>
            </a:pPr>
            <a:r>
              <a:rPr lang="en-US" sz="1372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Use these 2 tools to adjust your text levels as you work</a:t>
            </a:r>
          </a:p>
        </p:txBody>
      </p:sp>
      <p:pic>
        <p:nvPicPr>
          <p:cNvPr id="8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972491" y="5206132"/>
            <a:ext cx="6140977" cy="136884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04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D1B745-2E81-4737-80C0-D4ADC884CA7D}"/>
              </a:ext>
            </a:extLst>
          </p:cNvPr>
          <p:cNvSpPr/>
          <p:nvPr/>
        </p:nvSpPr>
        <p:spPr bwMode="auto">
          <a:xfrm>
            <a:off x="1" y="487"/>
            <a:ext cx="12192000" cy="685702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3770" y="5416133"/>
            <a:ext cx="11613960" cy="132558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Additional tips!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Be sure to run the Accessibility Checker!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Go to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File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    click the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Check for Issues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drop down menu      click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Check Accessibility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Videos need to be accessible: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If your presentation includes a video, ensure it is captioned and audio described (if appropriate)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Visit the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  <a:hlinkClick r:id="rId3"/>
              </a:rPr>
              <a:t>Office Accessibility Center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 learn more about accessibility in PowerPoint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1B027A59-96AF-406B-A5C9-5D24B253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Creating accessible content</a:t>
            </a:r>
          </a:p>
        </p:txBody>
      </p:sp>
      <p:sp>
        <p:nvSpPr>
          <p:cNvPr id="3" name="Accessiblity definition">
            <a:extLst>
              <a:ext uri="{FF2B5EF4-FFF2-40B4-BE49-F238E27FC236}">
                <a16:creationId xmlns:a16="http://schemas.microsoft.com/office/drawing/2014/main" id="{6514054D-2F19-4667-931D-9475B9BAADA8}"/>
              </a:ext>
            </a:extLst>
          </p:cNvPr>
          <p:cNvSpPr txBox="1">
            <a:spLocks/>
          </p:cNvSpPr>
          <p:nvPr/>
        </p:nvSpPr>
        <p:spPr>
          <a:xfrm>
            <a:off x="272624" y="1150631"/>
            <a:ext cx="11799542" cy="87362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Take the following steps to create accessible content that everyone can consume effectively.</a:t>
            </a:r>
          </a:p>
        </p:txBody>
      </p:sp>
      <p:sp>
        <p:nvSpPr>
          <p:cNvPr id="7" name="Contrast instructions text box">
            <a:extLst>
              <a:ext uri="{FF2B5EF4-FFF2-40B4-BE49-F238E27FC236}">
                <a16:creationId xmlns:a16="http://schemas.microsoft.com/office/drawing/2014/main" id="{2EA19A1A-86E0-4BC9-9788-D9371AEF3211}"/>
              </a:ext>
            </a:extLst>
          </p:cNvPr>
          <p:cNvSpPr txBox="1">
            <a:spLocks/>
          </p:cNvSpPr>
          <p:nvPr/>
        </p:nvSpPr>
        <p:spPr>
          <a:xfrm>
            <a:off x="269241" y="1724019"/>
            <a:ext cx="2331168" cy="358569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Contrast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 high contrast colors for maximum readability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The recommended contrast ratio is at least 4.5:1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Color Contrast Analyzer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Download this tool to determine the legibility of text and the contrast of visual elements</a:t>
            </a:r>
          </a:p>
        </p:txBody>
      </p:sp>
      <p:grpSp>
        <p:nvGrpSpPr>
          <p:cNvPr id="4" name="Text contrast exmple" descr="Graphic showing a comparison of contrasted text and background colors. The first block is light grey with dark grey text that reads &quot;Text&quot;. The second block is blue with white text that reads &quot;Text&quot;. The third block is light blue with white text that reads &quot;Text&quot; and a red slash over it." title="Contrast example">
            <a:extLst>
              <a:ext uri="{FF2B5EF4-FFF2-40B4-BE49-F238E27FC236}">
                <a16:creationId xmlns:a16="http://schemas.microsoft.com/office/drawing/2014/main" id="{D8F2410A-9A51-4326-9294-1848EBCAACF1}"/>
              </a:ext>
            </a:extLst>
          </p:cNvPr>
          <p:cNvGrpSpPr/>
          <p:nvPr/>
        </p:nvGrpSpPr>
        <p:grpSpPr>
          <a:xfrm>
            <a:off x="448214" y="3214396"/>
            <a:ext cx="1973221" cy="462106"/>
            <a:chOff x="457201" y="3851798"/>
            <a:chExt cx="2012788" cy="47137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3997BA-4449-476F-874D-61B1AEF59FAB}"/>
                </a:ext>
              </a:extLst>
            </p:cNvPr>
            <p:cNvGrpSpPr/>
            <p:nvPr/>
          </p:nvGrpSpPr>
          <p:grpSpPr>
            <a:xfrm>
              <a:off x="457201" y="3858427"/>
              <a:ext cx="2012788" cy="464743"/>
              <a:chOff x="457201" y="3958757"/>
              <a:chExt cx="2012788" cy="464743"/>
            </a:xfrm>
          </p:grpSpPr>
          <p:sp>
            <p:nvSpPr>
              <p:cNvPr id="24" name="Light blue text box example">
                <a:hlinkClick r:id="rId4"/>
                <a:extLst>
                  <a:ext uri="{FF2B5EF4-FFF2-40B4-BE49-F238E27FC236}">
                    <a16:creationId xmlns:a16="http://schemas.microsoft.com/office/drawing/2014/main" id="{07BC68B1-128D-485E-9F28-AE15FDFBCB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9060" y="3958757"/>
                <a:ext cx="670929" cy="464743"/>
              </a:xfrm>
              <a:prstGeom prst="rect">
                <a:avLst/>
              </a:prstGeom>
              <a:solidFill>
                <a:srgbClr val="00BCF2"/>
              </a:solidFill>
            </p:spPr>
            <p:txBody>
              <a:bodyPr wrap="square" lIns="179285" tIns="143428" rIns="179285" bIns="143428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Pct val="90000"/>
                  <a:buFont typeface="Arial" pitchFamily="34" charset="0"/>
                  <a:buNone/>
                  <a:tabLst/>
                  <a:defRPr/>
                </a:pPr>
                <a:r>
                  <a:rPr kumimoji="0" lang="en-US" sz="1078" b="1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1500">
                          <a:srgbClr val="FFFFFF"/>
                        </a:gs>
                        <a:gs pos="74000">
                          <a:srgbClr val="FFFFFF"/>
                        </a:gs>
                      </a:gsLst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Text</a:t>
                </a:r>
              </a:p>
            </p:txBody>
          </p:sp>
          <p:sp>
            <p:nvSpPr>
              <p:cNvPr id="22" name="Blue text box example">
                <a:hlinkClick r:id="rId4"/>
                <a:extLst>
                  <a:ext uri="{FF2B5EF4-FFF2-40B4-BE49-F238E27FC236}">
                    <a16:creationId xmlns:a16="http://schemas.microsoft.com/office/drawing/2014/main" id="{F2090629-6903-4243-9091-773ACBA6E2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8130" y="3958757"/>
                <a:ext cx="670929" cy="464743"/>
              </a:xfrm>
              <a:prstGeom prst="rect">
                <a:avLst/>
              </a:prstGeom>
              <a:solidFill>
                <a:srgbClr val="0078D7"/>
              </a:solidFill>
            </p:spPr>
            <p:txBody>
              <a:bodyPr wrap="square" lIns="179285" tIns="143428" rIns="179285" bIns="143428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Pct val="90000"/>
                  <a:buFont typeface="Arial" pitchFamily="34" charset="0"/>
                  <a:buNone/>
                  <a:tabLst/>
                  <a:defRPr/>
                </a:pPr>
                <a:r>
                  <a:rPr kumimoji="0" lang="en-US" sz="1078" b="1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1500">
                          <a:srgbClr val="FFFFFF"/>
                        </a:gs>
                        <a:gs pos="74000">
                          <a:srgbClr val="FFFFFF"/>
                        </a:gs>
                      </a:gsLst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Text</a:t>
                </a:r>
              </a:p>
            </p:txBody>
          </p:sp>
          <p:sp>
            <p:nvSpPr>
              <p:cNvPr id="21" name="Gray text box example">
                <a:hlinkClick r:id="rId4"/>
                <a:extLst>
                  <a:ext uri="{FF2B5EF4-FFF2-40B4-BE49-F238E27FC236}">
                    <a16:creationId xmlns:a16="http://schemas.microsoft.com/office/drawing/2014/main" id="{3938270C-7EF6-42F1-9783-B2D53E7FDB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3958757"/>
                <a:ext cx="670929" cy="464743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lIns="179285" tIns="143428" rIns="179285" bIns="143428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Pct val="90000"/>
                  <a:buFont typeface="Arial" pitchFamily="34" charset="0"/>
                  <a:buNone/>
                  <a:tabLst/>
                  <a:defRPr/>
                </a:pPr>
                <a:r>
                  <a:rPr kumimoji="0" lang="en-US" sz="1078" b="1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500">
                          <a:srgbClr val="353535"/>
                        </a:gs>
                        <a:gs pos="100000">
                          <a:srgbClr val="353535"/>
                        </a:gs>
                      </a:gsLst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Text</a:t>
                </a:r>
              </a:p>
            </p:txBody>
          </p:sp>
        </p:grpSp>
        <p:cxnSp>
          <p:nvCxnSpPr>
            <p:cNvPr id="29" name="Red slash">
              <a:extLst>
                <a:ext uri="{FF2B5EF4-FFF2-40B4-BE49-F238E27FC236}">
                  <a16:creationId xmlns:a16="http://schemas.microsoft.com/office/drawing/2014/main" id="{C126F65E-552B-41C6-85C7-BE7794694ACC}"/>
                </a:ext>
              </a:extLst>
            </p:cNvPr>
            <p:cNvCxnSpPr/>
            <p:nvPr/>
          </p:nvCxnSpPr>
          <p:spPr>
            <a:xfrm flipH="1">
              <a:off x="1799059" y="3851798"/>
              <a:ext cx="670930" cy="465022"/>
            </a:xfrm>
            <a:prstGeom prst="line">
              <a:avLst/>
            </a:prstGeom>
            <a:ln w="19050">
              <a:solidFill>
                <a:srgbClr val="D83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Download Button" descr="A blue block with the download symbol and text that reads &quot;Download&quot;. This is object has a link to http://www.paciellogroup.com/resources/contrastAnalyser" title="Color Contrast Analyzer link">
            <a:extLst>
              <a:ext uri="{FF2B5EF4-FFF2-40B4-BE49-F238E27FC236}">
                <a16:creationId xmlns:a16="http://schemas.microsoft.com/office/drawing/2014/main" id="{D47F70E8-F46C-4F26-9FFE-841287D57677}"/>
              </a:ext>
            </a:extLst>
          </p:cNvPr>
          <p:cNvGrpSpPr/>
          <p:nvPr/>
        </p:nvGrpSpPr>
        <p:grpSpPr>
          <a:xfrm>
            <a:off x="448214" y="4847557"/>
            <a:ext cx="1973221" cy="455607"/>
            <a:chOff x="457201" y="4875348"/>
            <a:chExt cx="2144166" cy="464743"/>
          </a:xfrm>
        </p:grpSpPr>
        <p:sp>
          <p:nvSpPr>
            <p:cNvPr id="20" name="Download label">
              <a:hlinkClick r:id="rId4"/>
              <a:extLst>
                <a:ext uri="{FF2B5EF4-FFF2-40B4-BE49-F238E27FC236}">
                  <a16:creationId xmlns:a16="http://schemas.microsoft.com/office/drawing/2014/main" id="{D3E39059-0F65-4F28-8991-03B714AEBC92}"/>
                </a:ext>
              </a:extLst>
            </p:cNvPr>
            <p:cNvSpPr txBox="1">
              <a:spLocks/>
            </p:cNvSpPr>
            <p:nvPr/>
          </p:nvSpPr>
          <p:spPr>
            <a:xfrm>
              <a:off x="457201" y="4875348"/>
              <a:ext cx="2144166" cy="464743"/>
            </a:xfrm>
            <a:prstGeom prst="rect">
              <a:avLst/>
            </a:prstGeom>
            <a:solidFill>
              <a:srgbClr val="0078D7"/>
            </a:solidFill>
          </p:spPr>
          <p:txBody>
            <a:bodyPr wrap="square" lIns="143428" tIns="143428" rIns="143428" bIns="143428" anchor="ctr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78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1500">
                        <a:srgbClr val="FFFFFF"/>
                      </a:gs>
                      <a:gs pos="74000">
                        <a:srgbClr val="FFFFFF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Download</a:t>
              </a:r>
            </a:p>
          </p:txBody>
        </p:sp>
        <p:sp>
          <p:nvSpPr>
            <p:cNvPr id="25" name="Download button">
              <a:extLst>
                <a:ext uri="{FF2B5EF4-FFF2-40B4-BE49-F238E27FC236}">
                  <a16:creationId xmlns:a16="http://schemas.microsoft.com/office/drawing/2014/main" id="{3E095CBB-F50B-49F8-8B4A-E5CFE63305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0966" y="5020486"/>
              <a:ext cx="93930" cy="161766"/>
            </a:xfrm>
            <a:custGeom>
              <a:avLst/>
              <a:gdLst>
                <a:gd name="T0" fmla="*/ 144 w 144"/>
                <a:gd name="T1" fmla="*/ 132 h 248"/>
                <a:gd name="T2" fmla="*/ 72 w 144"/>
                <a:gd name="T3" fmla="*/ 203 h 248"/>
                <a:gd name="T4" fmla="*/ 0 w 144"/>
                <a:gd name="T5" fmla="*/ 132 h 248"/>
                <a:gd name="T6" fmla="*/ 72 w 144"/>
                <a:gd name="T7" fmla="*/ 203 h 248"/>
                <a:gd name="T8" fmla="*/ 72 w 144"/>
                <a:gd name="T9" fmla="*/ 0 h 248"/>
                <a:gd name="T10" fmla="*/ 0 w 144"/>
                <a:gd name="T11" fmla="*/ 248 h 248"/>
                <a:gd name="T12" fmla="*/ 144 w 144"/>
                <a:gd name="T1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48">
                  <a:moveTo>
                    <a:pt x="144" y="132"/>
                  </a:moveTo>
                  <a:lnTo>
                    <a:pt x="72" y="203"/>
                  </a:lnTo>
                  <a:lnTo>
                    <a:pt x="0" y="132"/>
                  </a:lnTo>
                  <a:moveTo>
                    <a:pt x="72" y="203"/>
                  </a:moveTo>
                  <a:lnTo>
                    <a:pt x="72" y="0"/>
                  </a:lnTo>
                  <a:moveTo>
                    <a:pt x="0" y="248"/>
                  </a:moveTo>
                  <a:lnTo>
                    <a:pt x="144" y="248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8" name="Shape &amp; color instruciton text box">
            <a:extLst>
              <a:ext uri="{FF2B5EF4-FFF2-40B4-BE49-F238E27FC236}">
                <a16:creationId xmlns:a16="http://schemas.microsoft.com/office/drawing/2014/main" id="{3DFAB517-E240-4C86-9C1E-41B7B9889F40}"/>
              </a:ext>
            </a:extLst>
          </p:cNvPr>
          <p:cNvSpPr txBox="1">
            <a:spLocks/>
          </p:cNvSpPr>
          <p:nvPr/>
        </p:nvSpPr>
        <p:spPr>
          <a:xfrm>
            <a:off x="2600409" y="1724019"/>
            <a:ext cx="2352339" cy="358569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Shape and color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 different shapes with a legend to indicate statuses to accommodate for color blindness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Example: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5" name="Shape usage example" descr="This is a light grey box with three lines of text that read Subject 1 with a green circle next to it, Subject 2 with a yellow triangle, and Subject 3 with a red X. Each shape has a corresponding category assigned in a key at the bottom of the graphic. The green circle is titled C1, yellow triangle titled C2, and red X titled C3." title="Graphic with multiple subjects and categories">
            <a:extLst>
              <a:ext uri="{FF2B5EF4-FFF2-40B4-BE49-F238E27FC236}">
                <a16:creationId xmlns:a16="http://schemas.microsoft.com/office/drawing/2014/main" id="{78BB39EF-191E-4F81-B7C4-4330B0660D46}"/>
              </a:ext>
            </a:extLst>
          </p:cNvPr>
          <p:cNvGrpSpPr/>
          <p:nvPr/>
        </p:nvGrpSpPr>
        <p:grpSpPr>
          <a:xfrm>
            <a:off x="2779383" y="3421343"/>
            <a:ext cx="2063788" cy="1881821"/>
            <a:chOff x="2835115" y="4084309"/>
            <a:chExt cx="2105171" cy="1919555"/>
          </a:xfrm>
        </p:grpSpPr>
        <p:sp>
          <p:nvSpPr>
            <p:cNvPr id="31" name="Background and text">
              <a:hlinkClick r:id="rId4"/>
              <a:extLst>
                <a:ext uri="{FF2B5EF4-FFF2-40B4-BE49-F238E27FC236}">
                  <a16:creationId xmlns:a16="http://schemas.microsoft.com/office/drawing/2014/main" id="{41587D65-AD84-4847-AAB8-DAF9E47C57D3}"/>
                </a:ext>
              </a:extLst>
            </p:cNvPr>
            <p:cNvSpPr txBox="1">
              <a:spLocks/>
            </p:cNvSpPr>
            <p:nvPr/>
          </p:nvSpPr>
          <p:spPr>
            <a:xfrm>
              <a:off x="2835115" y="4084309"/>
              <a:ext cx="2012787" cy="1919555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lIns="179285" tIns="143428" rIns="179285" bIns="143428" anchor="t">
              <a:no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7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78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500">
                        <a:srgbClr val="353535"/>
                      </a:gs>
                      <a:gs pos="100000">
                        <a:srgbClr val="353535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Subject 1</a:t>
              </a:r>
            </a:p>
            <a:p>
              <a:pPr marL="0" marR="0" lvl="0" indent="0" algn="l" defTabSz="914367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78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500">
                        <a:srgbClr val="353535"/>
                      </a:gs>
                      <a:gs pos="100000">
                        <a:srgbClr val="353535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Subject 2</a:t>
              </a:r>
            </a:p>
            <a:p>
              <a:pPr marL="0" marR="0" lvl="0" indent="0" algn="l" defTabSz="914367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78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500">
                        <a:srgbClr val="353535"/>
                      </a:gs>
                      <a:gs pos="100000">
                        <a:srgbClr val="353535"/>
                      </a:gs>
                    </a:gsLst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Subject 3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9C75EE5-B23D-433C-B9FC-0A890CCA87F6}"/>
                </a:ext>
              </a:extLst>
            </p:cNvPr>
            <p:cNvGrpSpPr/>
            <p:nvPr/>
          </p:nvGrpSpPr>
          <p:grpSpPr>
            <a:xfrm>
              <a:off x="3016089" y="4633595"/>
              <a:ext cx="1603535" cy="830385"/>
              <a:chOff x="3016090" y="4740275"/>
              <a:chExt cx="1578136" cy="830385"/>
            </a:xfrm>
          </p:grpSpPr>
          <p:cxnSp>
            <p:nvCxnSpPr>
              <p:cNvPr id="39" name="Bottom horizontal seperator">
                <a:extLst>
                  <a:ext uri="{FF2B5EF4-FFF2-40B4-BE49-F238E27FC236}">
                    <a16:creationId xmlns:a16="http://schemas.microsoft.com/office/drawing/2014/main" id="{0EA8FBA0-CE7A-43E1-BD7F-F31D3E9EB4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570660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Middle horizontal seperator">
                <a:extLst>
                  <a:ext uri="{FF2B5EF4-FFF2-40B4-BE49-F238E27FC236}">
                    <a16:creationId xmlns:a16="http://schemas.microsoft.com/office/drawing/2014/main" id="{A0BD764B-F19F-4DF2-B164-D068A2F20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155467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Top horizontal seperator">
                <a:extLst>
                  <a:ext uri="{FF2B5EF4-FFF2-40B4-BE49-F238E27FC236}">
                    <a16:creationId xmlns:a16="http://schemas.microsoft.com/office/drawing/2014/main" id="{A8D93F6D-4AC8-4197-BC31-6184E349B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4740275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Legend red X label">
              <a:extLst>
                <a:ext uri="{FF2B5EF4-FFF2-40B4-BE49-F238E27FC236}">
                  <a16:creationId xmlns:a16="http://schemas.microsoft.com/office/drawing/2014/main" id="{72C7857C-5DF0-4D0C-AFE3-F20197431F94}"/>
                </a:ext>
              </a:extLst>
            </p:cNvPr>
            <p:cNvSpPr txBox="1">
              <a:spLocks/>
            </p:cNvSpPr>
            <p:nvPr/>
          </p:nvSpPr>
          <p:spPr>
            <a:xfrm>
              <a:off x="4287555" y="5490006"/>
              <a:ext cx="652731" cy="454270"/>
            </a:xfrm>
            <a:prstGeom prst="rect">
              <a:avLst/>
            </a:prstGeom>
          </p:spPr>
          <p:txBody>
            <a:bodyPr lIns="179285" tIns="143428" rIns="179285" bIns="143428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2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C3</a:t>
              </a:r>
            </a:p>
          </p:txBody>
        </p:sp>
        <p:sp>
          <p:nvSpPr>
            <p:cNvPr id="49" name="Legend red X">
              <a:extLst>
                <a:ext uri="{FF2B5EF4-FFF2-40B4-BE49-F238E27FC236}">
                  <a16:creationId xmlns:a16="http://schemas.microsoft.com/office/drawing/2014/main" id="{50972702-B6C4-4F7D-B9E3-1C99ABCE00AC}"/>
                </a:ext>
              </a:extLst>
            </p:cNvPr>
            <p:cNvSpPr/>
            <p:nvPr/>
          </p:nvSpPr>
          <p:spPr bwMode="auto">
            <a:xfrm rot="2700000">
              <a:off x="4276563" y="5661498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Legend yellow triangle label">
              <a:extLst>
                <a:ext uri="{FF2B5EF4-FFF2-40B4-BE49-F238E27FC236}">
                  <a16:creationId xmlns:a16="http://schemas.microsoft.com/office/drawing/2014/main" id="{4EF05085-0CE3-4287-9F98-41F1DF1B1A46}"/>
                </a:ext>
              </a:extLst>
            </p:cNvPr>
            <p:cNvSpPr txBox="1">
              <a:spLocks/>
            </p:cNvSpPr>
            <p:nvPr/>
          </p:nvSpPr>
          <p:spPr>
            <a:xfrm>
              <a:off x="3638569" y="5490006"/>
              <a:ext cx="652731" cy="454270"/>
            </a:xfrm>
            <a:prstGeom prst="rect">
              <a:avLst/>
            </a:prstGeom>
          </p:spPr>
          <p:txBody>
            <a:bodyPr lIns="179285" tIns="143428" rIns="179285" bIns="143428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2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C2</a:t>
              </a:r>
            </a:p>
          </p:txBody>
        </p:sp>
        <p:sp>
          <p:nvSpPr>
            <p:cNvPr id="48" name="Legend yellow triangle">
              <a:extLst>
                <a:ext uri="{FF2B5EF4-FFF2-40B4-BE49-F238E27FC236}">
                  <a16:creationId xmlns:a16="http://schemas.microsoft.com/office/drawing/2014/main" id="{95924CBC-051D-4D98-A720-2ACBFB1EC5E5}"/>
                </a:ext>
              </a:extLst>
            </p:cNvPr>
            <p:cNvSpPr/>
            <p:nvPr/>
          </p:nvSpPr>
          <p:spPr bwMode="auto">
            <a:xfrm>
              <a:off x="3645474" y="5661498"/>
              <a:ext cx="111286" cy="111286"/>
            </a:xfrm>
            <a:prstGeom prst="triangl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Legend green circle label">
              <a:extLst>
                <a:ext uri="{FF2B5EF4-FFF2-40B4-BE49-F238E27FC236}">
                  <a16:creationId xmlns:a16="http://schemas.microsoft.com/office/drawing/2014/main" id="{FE5CE87C-D0A3-420D-92A0-72184D47AF3C}"/>
                </a:ext>
              </a:extLst>
            </p:cNvPr>
            <p:cNvSpPr txBox="1">
              <a:spLocks/>
            </p:cNvSpPr>
            <p:nvPr/>
          </p:nvSpPr>
          <p:spPr>
            <a:xfrm>
              <a:off x="3025614" y="5490006"/>
              <a:ext cx="652731" cy="454270"/>
            </a:xfrm>
            <a:prstGeom prst="rect">
              <a:avLst/>
            </a:prstGeom>
          </p:spPr>
          <p:txBody>
            <a:bodyPr lIns="179285" tIns="143428" rIns="179285" bIns="143428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8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29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C1</a:t>
              </a:r>
            </a:p>
          </p:txBody>
        </p:sp>
        <p:sp>
          <p:nvSpPr>
            <p:cNvPr id="47" name="Legend green circle">
              <a:extLst>
                <a:ext uri="{FF2B5EF4-FFF2-40B4-BE49-F238E27FC236}">
                  <a16:creationId xmlns:a16="http://schemas.microsoft.com/office/drawing/2014/main" id="{11B7ABC3-0D05-4D87-8805-F9856A64DD60}"/>
                </a:ext>
              </a:extLst>
            </p:cNvPr>
            <p:cNvSpPr/>
            <p:nvPr/>
          </p:nvSpPr>
          <p:spPr bwMode="auto">
            <a:xfrm>
              <a:off x="3025614" y="5661498"/>
              <a:ext cx="111286" cy="111286"/>
            </a:xfrm>
            <a:prstGeom prst="ellips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Example red X">
              <a:extLst>
                <a:ext uri="{FF2B5EF4-FFF2-40B4-BE49-F238E27FC236}">
                  <a16:creationId xmlns:a16="http://schemas.microsoft.com/office/drawing/2014/main" id="{10B2A76B-C434-491F-B592-EEDEDEA48E4B}"/>
                </a:ext>
              </a:extLst>
            </p:cNvPr>
            <p:cNvSpPr/>
            <p:nvPr/>
          </p:nvSpPr>
          <p:spPr bwMode="auto">
            <a:xfrm rot="2700000">
              <a:off x="4363877" y="5200740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Example yellow triangle">
              <a:extLst>
                <a:ext uri="{FF2B5EF4-FFF2-40B4-BE49-F238E27FC236}">
                  <a16:creationId xmlns:a16="http://schemas.microsoft.com/office/drawing/2014/main" id="{CBA60425-B490-4E52-A313-59C017B52428}"/>
                </a:ext>
              </a:extLst>
            </p:cNvPr>
            <p:cNvSpPr/>
            <p:nvPr/>
          </p:nvSpPr>
          <p:spPr bwMode="auto">
            <a:xfrm>
              <a:off x="4363877" y="4785548"/>
              <a:ext cx="111286" cy="111286"/>
            </a:xfrm>
            <a:prstGeom prst="triangl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Example green circle">
              <a:extLst>
                <a:ext uri="{FF2B5EF4-FFF2-40B4-BE49-F238E27FC236}">
                  <a16:creationId xmlns:a16="http://schemas.microsoft.com/office/drawing/2014/main" id="{A56147BF-EFBE-4D08-89A0-9FFED68EA619}"/>
                </a:ext>
              </a:extLst>
            </p:cNvPr>
            <p:cNvSpPr/>
            <p:nvPr/>
          </p:nvSpPr>
          <p:spPr bwMode="auto">
            <a:xfrm>
              <a:off x="4363877" y="4379595"/>
              <a:ext cx="111286" cy="111286"/>
            </a:xfrm>
            <a:prstGeom prst="ellipse">
              <a:avLst/>
            </a:prstGeom>
            <a:solidFill>
              <a:srgbClr val="92D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Alt Text instruction text box">
            <a:extLst>
              <a:ext uri="{FF2B5EF4-FFF2-40B4-BE49-F238E27FC236}">
                <a16:creationId xmlns:a16="http://schemas.microsoft.com/office/drawing/2014/main" id="{04805918-8A89-4DB7-ADA7-F4E1A9608C97}"/>
              </a:ext>
            </a:extLst>
          </p:cNvPr>
          <p:cNvSpPr txBox="1">
            <a:spLocks/>
          </p:cNvSpPr>
          <p:nvPr/>
        </p:nvSpPr>
        <p:spPr>
          <a:xfrm>
            <a:off x="4931578" y="1724019"/>
            <a:ext cx="2331168" cy="358569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Alt text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Alt text helps people with screen readers understand the content of slides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You can create alternative text for shapes, pictures, charts, tables, SmartArt graphics, or other objects</a:t>
            </a:r>
            <a:endParaRPr kumimoji="0" lang="en-US" sz="1176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Here’s how: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Right click the image or shape 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</a:t>
            </a:r>
            <a:r>
              <a:rPr kumimoji="0" lang="en-US" sz="980" b="0" i="0" u="sng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rmat Picture…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or </a:t>
            </a:r>
            <a:b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</a:t>
            </a:r>
            <a:r>
              <a:rPr kumimoji="0" lang="en-US" sz="980" b="0" i="0" u="sng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rmat Shape…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the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Size &amp; Properties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icon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Expand the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Alt Text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field 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Enter a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Title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and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Description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of your image or object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0" name="Slide layouts text box">
            <a:extLst>
              <a:ext uri="{FF2B5EF4-FFF2-40B4-BE49-F238E27FC236}">
                <a16:creationId xmlns:a16="http://schemas.microsoft.com/office/drawing/2014/main" id="{6CA969F9-E8C0-4936-B9E5-B64A45F7B9C7}"/>
              </a:ext>
            </a:extLst>
          </p:cNvPr>
          <p:cNvSpPr txBox="1">
            <a:spLocks/>
          </p:cNvSpPr>
          <p:nvPr/>
        </p:nvSpPr>
        <p:spPr>
          <a:xfrm>
            <a:off x="7262745" y="1724019"/>
            <a:ext cx="2331168" cy="358569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Slide layouts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Using a built-in slide layout that matches your content ensures a hierarchical reading order of text blocks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Example: 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If a new slide will have a title, rather than starting with a blank layout and adding a text block for the title, choose one of the built-in layouts with a title placeholder</a:t>
            </a:r>
          </a:p>
        </p:txBody>
      </p:sp>
      <p:sp>
        <p:nvSpPr>
          <p:cNvPr id="11" name="Reading order text box">
            <a:extLst>
              <a:ext uri="{FF2B5EF4-FFF2-40B4-BE49-F238E27FC236}">
                <a16:creationId xmlns:a16="http://schemas.microsoft.com/office/drawing/2014/main" id="{15E02C75-AB37-4F4D-9AC7-CD96B4C8696D}"/>
              </a:ext>
            </a:extLst>
          </p:cNvPr>
          <p:cNvSpPr txBox="1">
            <a:spLocks/>
          </p:cNvSpPr>
          <p:nvPr/>
        </p:nvSpPr>
        <p:spPr>
          <a:xfrm>
            <a:off x="9593912" y="1724019"/>
            <a:ext cx="2358419" cy="3585699"/>
          </a:xfrm>
          <a:prstGeom prst="rect">
            <a:avLst/>
          </a:prstGeom>
        </p:spPr>
        <p:txBody>
          <a:bodyPr lIns="179285" tIns="143428" rIns="179285" bIns="143428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568" b="0" i="0" u="none" strike="noStrike" kern="1200" cap="none" spc="2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Reading order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Screen readers describe content on the screen in the order it was created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 ensure your content is read back in the order you prefer, arrange your objects in the Selection Pane appropriately. Objects on the bottom of the selection pane are read first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176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Here’s how: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Click the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Home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 tab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 the 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Drawing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 group, select the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Arrange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drop-down menu</a:t>
            </a:r>
          </a:p>
          <a:p>
            <a:pPr marL="0" marR="0" lvl="0" indent="0" algn="l" defTabSz="932742" rtl="0" eaLnBrk="1" fontAlgn="auto" latinLnBrk="0" hangingPunct="1">
              <a:lnSpc>
                <a:spcPct val="110000"/>
              </a:lnSpc>
              <a:spcBef>
                <a:spcPts val="588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Click </a:t>
            </a:r>
            <a:r>
              <a:rPr kumimoji="0" lang="en-US" sz="98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Selection Pane…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353535"/>
                  </a:gs>
                  <a:gs pos="100000">
                    <a:srgbClr val="353535"/>
                  </a:gs>
                </a:gsLst>
                <a:lin ang="5400000" scaled="1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cxnSp>
        <p:nvCxnSpPr>
          <p:cNvPr id="40" name="Straight Arrow Connector 39" descr="Aarow pointing to the right" title="Aarow">
            <a:extLst>
              <a:ext uri="{FF2B5EF4-FFF2-40B4-BE49-F238E27FC236}">
                <a16:creationId xmlns:a16="http://schemas.microsoft.com/office/drawing/2014/main" id="{A1ACA4DF-DAA3-42D3-A3BC-0005F488AEE5}"/>
              </a:ext>
            </a:extLst>
          </p:cNvPr>
          <p:cNvCxnSpPr>
            <a:cxnSpLocks/>
          </p:cNvCxnSpPr>
          <p:nvPr/>
        </p:nvCxnSpPr>
        <p:spPr>
          <a:xfrm>
            <a:off x="6965269" y="6006412"/>
            <a:ext cx="134048" cy="0"/>
          </a:xfrm>
          <a:prstGeom prst="straightConnector1">
            <a:avLst/>
          </a:prstGeom>
          <a:ln w="19050">
            <a:solidFill>
              <a:srgbClr val="353535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 descr="Arrow pointing to the right" title="Arrow">
            <a:extLst>
              <a:ext uri="{FF2B5EF4-FFF2-40B4-BE49-F238E27FC236}">
                <a16:creationId xmlns:a16="http://schemas.microsoft.com/office/drawing/2014/main" id="{F00CE180-A4EF-447B-9B6A-C8B34EE3207F}"/>
              </a:ext>
            </a:extLst>
          </p:cNvPr>
          <p:cNvCxnSpPr>
            <a:cxnSpLocks/>
          </p:cNvCxnSpPr>
          <p:nvPr/>
        </p:nvCxnSpPr>
        <p:spPr>
          <a:xfrm>
            <a:off x="3882924" y="6006412"/>
            <a:ext cx="134048" cy="0"/>
          </a:xfrm>
          <a:prstGeom prst="straightConnector1">
            <a:avLst/>
          </a:prstGeom>
          <a:ln w="19050">
            <a:solidFill>
              <a:srgbClr val="353535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AFE4319-E293-4485-975A-BADE1F275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" y="-247383"/>
            <a:ext cx="8067823" cy="2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793875"/>
            <a:ext cx="11652250" cy="25861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of a bulleted slide with a subhead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 the slide title to “Sentence case”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 subheads to “Sentence case”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Hyperlink style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www.microsoft.com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4988" y="290513"/>
            <a:ext cx="11657012" cy="90011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Bullet points layout with subtitle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3529" dirty="0">
                <a:solidFill>
                  <a:schemeClr val="tx1"/>
                </a:solidFill>
              </a:rPr>
              <a:t>Subtitle is smaller in the same text block</a:t>
            </a:r>
            <a:endParaRPr lang="en-US" sz="392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8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3010840"/>
            <a:ext cx="4795873" cy="83631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Photo layout 1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F0CEC-E709-49D5-9437-71B581E4C3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9148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slide layout uses Consolas,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420721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59649"/>
          </a:xfrm>
        </p:spPr>
        <p:txBody>
          <a:bodyPr/>
          <a:lstStyle/>
          <a:p>
            <a:r>
              <a:rPr lang="en-US" dirty="0"/>
              <a:t>Some speakers at Microsoft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NEXT: &lt;next slide title&gt;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372692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16127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Abstract and learning objectives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Text here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1: Review the customer case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259763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Analyze your customer needs.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Timeframe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15 minutes</a:t>
            </a:r>
          </a:p>
        </p:txBody>
      </p:sp>
    </p:spTree>
    <p:extLst>
      <p:ext uri="{BB962C8B-B14F-4D97-AF65-F5344CB8AC3E}">
        <p14:creationId xmlns:p14="http://schemas.microsoft.com/office/powerpoint/2010/main" val="207128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situation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1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needs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Customer objections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3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Main topic 1: size 36pt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28pt for second leve</a:t>
            </a:r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24pt for third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fourth level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Size 22pt for fifth level</a:t>
            </a:r>
          </a:p>
          <a:p>
            <a:pPr marL="0" indent="0">
              <a:spcAft>
                <a:spcPts val="882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  <a:cs typeface="Segoe UI" panose="020B0502040204020203" pitchFamily="34" charset="0"/>
              </a:rPr>
              <a:t>Common scenarios</a:t>
            </a:r>
            <a:b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endParaRPr lang="en-US" sz="3236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1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12" y="289511"/>
            <a:ext cx="11655840" cy="89966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2: Design the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62057" y="1741246"/>
            <a:ext cx="10652686" cy="293003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Outcome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a solution and prepare to present the solution to the target customer audience in a 15-minute chalk-talk format.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+mj-lt"/>
              </a:rPr>
              <a:t>Timeframe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60 minutes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C7A5CD-D651-4072-A920-34F54BCBC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01543"/>
              </p:ext>
            </p:extLst>
          </p:nvPr>
        </p:nvGraphicFramePr>
        <p:xfrm>
          <a:off x="3095545" y="3791921"/>
          <a:ext cx="8040154" cy="24204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5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1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348">
                <a:tc>
                  <a:txBody>
                    <a:bodyPr/>
                    <a:lstStyle/>
                    <a:p>
                      <a:r>
                        <a:rPr lang="en-US" sz="1300" b="1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Business</a:t>
                      </a:r>
                      <a:r>
                        <a:rPr lang="en-US" sz="1300" b="1" i="1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needs</a:t>
                      </a:r>
                    </a:p>
                    <a:p>
                      <a:r>
                        <a:rPr lang="en-US" sz="13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(10 minutes)</a:t>
                      </a:r>
                      <a:br>
                        <a:rPr lang="en-US" sz="1300" b="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endParaRPr lang="en-US" sz="1300" b="0" i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tc>
                  <a:txBody>
                    <a:bodyPr/>
                    <a:lstStyle/>
                    <a:p>
                      <a:pPr marL="285750" marR="0" indent="-2857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Respond to questions outlined in your guide and be prepared to present your solutions to others.</a:t>
                      </a:r>
                    </a:p>
                    <a:p>
                      <a:endParaRPr lang="en-US" sz="13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348">
                <a:tc>
                  <a:txBody>
                    <a:bodyPr/>
                    <a:lstStyle/>
                    <a:p>
                      <a:r>
                        <a:rPr lang="en-US" sz="1300" b="1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Design</a:t>
                      </a:r>
                    </a:p>
                    <a:p>
                      <a:pPr marL="0" algn="l" defTabSz="932742" rtl="0" eaLnBrk="1" latinLnBrk="0" hangingPunct="1"/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(35 minutes)</a:t>
                      </a:r>
                      <a:br>
                        <a:rPr lang="en-US" sz="1300" b="0" i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endParaRPr lang="en-US" sz="1300" b="0" i="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tc>
                  <a:txBody>
                    <a:bodyPr/>
                    <a:lstStyle/>
                    <a:p>
                      <a:pPr marL="285750" marR="0" indent="-28575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kern="1200" baseline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Design a solution for as many of the stated requirements as time allows.</a:t>
                      </a:r>
                    </a:p>
                    <a:p>
                      <a:endParaRPr lang="en-US" sz="13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756">
                <a:tc>
                  <a:txBody>
                    <a:bodyPr/>
                    <a:lstStyle/>
                    <a:p>
                      <a:r>
                        <a:rPr lang="en-US" sz="1300" b="1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Prepare</a:t>
                      </a:r>
                    </a:p>
                    <a:p>
                      <a:pPr marL="0" marR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(15 minutes)</a:t>
                      </a:r>
                    </a:p>
                    <a:p>
                      <a:endParaRPr lang="en-US" sz="1300" b="1" i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Identify any customer needs that are not addressed with the proposed solution.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Identify the benefits of your solution.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Determine how you will respond to the customer’s objections.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Prepare for a 15-minute presentation to the customer.</a:t>
                      </a:r>
                      <a:br>
                        <a:rPr lang="en-US" sz="13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endParaRPr lang="en-US" sz="13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7235" marR="67235" marT="33617" marB="336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F7D529-36AB-45DA-B239-2F912F2D1610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9c797ad-d7c3-4982-82b7-81352a75e4a5"/>
    <ds:schemaRef ds:uri="2023ac63-7b75-4916-a9ee-591457758eee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4499</TotalTime>
  <Words>1403</Words>
  <Application>Microsoft Macintosh PowerPoint</Application>
  <PresentationFormat>Widescreen</PresentationFormat>
  <Paragraphs>218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2_Server and Cloud 2013</vt:lpstr>
      <vt:lpstr>C+E Readiness Template</vt:lpstr>
      <vt:lpstr>Migrate and modernize case for Linux and OSS DB to Azure</vt:lpstr>
      <vt:lpstr>Creating accessible content</vt:lpstr>
      <vt:lpstr>Abstract and learning objectives</vt:lpstr>
      <vt:lpstr>Step 1: Review the customer case study</vt:lpstr>
      <vt:lpstr>Customer situation </vt:lpstr>
      <vt:lpstr>Customer needs </vt:lpstr>
      <vt:lpstr>Customer objections </vt:lpstr>
      <vt:lpstr>Common scenarios </vt:lpstr>
      <vt:lpstr>Step 2: Design the solution</vt:lpstr>
      <vt:lpstr>Step 3: Present the solution</vt:lpstr>
      <vt:lpstr>Wrap-up</vt:lpstr>
      <vt:lpstr>Preferred target audience </vt:lpstr>
      <vt:lpstr>Preferred solution </vt:lpstr>
      <vt:lpstr>Preferred solution </vt:lpstr>
      <vt:lpstr>Preferred objections handling </vt:lpstr>
      <vt:lpstr>Customer quote </vt:lpstr>
      <vt:lpstr>PowerPoint Presentation</vt:lpstr>
      <vt:lpstr>Text layout (without bullet points)</vt:lpstr>
      <vt:lpstr>Text with bullet points - adjusting list levels</vt:lpstr>
      <vt:lpstr>Bullet points layout with subtitle Subtitle is smaller in the same text block</vt:lpstr>
      <vt:lpstr>Photo layout 1</vt:lpstr>
      <vt:lpstr>Section title</vt:lpstr>
      <vt:lpstr>Software code slide</vt:lpstr>
      <vt:lpstr>Notes (hidden)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Chris Pietschmann</cp:lastModifiedBy>
  <cp:revision>73</cp:revision>
  <dcterms:created xsi:type="dcterms:W3CDTF">2016-01-21T23:17:09Z</dcterms:created>
  <dcterms:modified xsi:type="dcterms:W3CDTF">2022-11-04T13:57:17Z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