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418" r:id="rId3"/>
    <p:sldId id="257" r:id="rId4"/>
    <p:sldId id="419" r:id="rId5"/>
    <p:sldId id="2076137762" r:id="rId6"/>
    <p:sldId id="42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2" autoAdjust="0"/>
    <p:restoredTop sz="67925" autoAdjust="0"/>
  </p:normalViewPr>
  <p:slideViewPr>
    <p:cSldViewPr snapToGrid="0" showGuides="1">
      <p:cViewPr varScale="1">
        <p:scale>
          <a:sx n="65" d="100"/>
          <a:sy n="65" d="100"/>
        </p:scale>
        <p:origin x="1787" y="48"/>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4/3/2022</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orchestrate-data-movement-transformation-azure-data-factor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GB" b="0" i="0" dirty="0">
                <a:solidFill>
                  <a:srgbClr val="171717"/>
                </a:solidFill>
                <a:effectLst/>
                <a:latin typeface="Segoe UI" panose="020B0502040204020203" pitchFamily="34" charset="0"/>
              </a:rPr>
              <a:t>In this module, explain to the students that they will learn how Azure Data Factory/Synapse Pipelines can orchestrate large scale data movement by using other Azure Data Platform and Machine Learning technologies. Stress to the students that this enables them to take advantage of the capabilities of other Azure Data Platforms to manipulate data rather than using the built-in capabilities of Azure Data Factory/Azure Synapse Pipelines (ADF/ASP) including the copy activity and the mapping data flow covered in the previous modules.</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The reason for taking this approach is varied. Some organization may already have data engineering investments in other technologies that they would like to take advantage of. It could be that Azure Data Factory/Azure Synapse Pipelines does not have the capabilities that are required within the pipeline. At a simple level, you may have a team of data engineers that simply have a preference for using a specific technology. Regardless of the reason, this module explores how you can take advantage of Azure Data Factory/Azure Synapse Pipelines to orchestrate the pipeline that involves other Data Platform technologies. As a result, you need to be familiar with the Azure Data Factory/Azure Synapse Pipelines Control Flow component and how parameters can be used within them.</a:t>
            </a:r>
          </a:p>
          <a:p>
            <a:endParaRPr lang="en-GB" b="0" i="0" dirty="0">
              <a:solidFill>
                <a:srgbClr val="171717"/>
              </a:solidFill>
              <a:effectLst/>
              <a:latin typeface="Segoe UI" panose="020B0502040204020203" pitchFamily="34" charset="0"/>
            </a:endParaRPr>
          </a:p>
          <a:p>
            <a:r>
              <a:rPr lang="en-GB" b="0" i="0" dirty="0">
                <a:solidFill>
                  <a:srgbClr val="171717"/>
                </a:solidFill>
                <a:effectLst/>
                <a:latin typeface="Segoe UI" panose="020B0502040204020203" pitchFamily="34" charset="0"/>
              </a:rPr>
              <a:t>Share with the students that Azure Data Factory/Azure Synapse Pipelines can work with a wide variety of data platform technologies from Azure Machine Learning through to Azure Functions. In this module and the associate lab, share that you will explore how we can orchestrate notebooks as that is a common tool used by data engineering.</a:t>
            </a:r>
          </a:p>
        </p:txBody>
      </p:sp>
      <p:sp>
        <p:nvSpPr>
          <p:cNvPr id="4" name="Slide Number Placeholder 3"/>
          <p:cNvSpPr>
            <a:spLocks noGrp="1"/>
          </p:cNvSpPr>
          <p:nvPr>
            <p:ph type="sldNum" sz="quarter" idx="5"/>
          </p:nvPr>
        </p:nvSpPr>
        <p:spPr/>
        <p:txBody>
          <a:bodyPr/>
          <a:lstStyle/>
          <a:p>
            <a:fld id="{37E24C93-78CA-4AF0-9E77-825D60ABA46D}" type="slidenum">
              <a:rPr lang="en-US" smtClean="0"/>
              <a:t>1</a:t>
            </a:fld>
            <a:endParaRPr lang="en-US"/>
          </a:p>
        </p:txBody>
      </p:sp>
    </p:spTree>
    <p:extLst>
      <p:ext uri="{BB962C8B-B14F-4D97-AF65-F5344CB8AC3E}">
        <p14:creationId xmlns:p14="http://schemas.microsoft.com/office/powerpoint/2010/main" val="376438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Integrate data from Notebooks with Azure Data Factory or Azure Synapse Pipelines</a:t>
            </a:r>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integration data from Notebooks with Azure Data Factory or Azure Synapse Pipelines.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N/A.</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800" b="1" dirty="0"/>
              <a:t>Talking points</a:t>
            </a:r>
          </a:p>
          <a:p>
            <a:endParaRPr lang="en-US" sz="1600" b="1" dirty="0"/>
          </a:p>
          <a:p>
            <a:pPr lvl="0" fontAlgn="base"/>
            <a:r>
              <a:rPr lang="en-US" sz="1050" b="0" i="0" dirty="0"/>
              <a:t>The attendees should already be familiar with the first three steps of creating a storage account, creating Azure Data Factory/Synapse Pipelines, and creating a data workflow activity using a Copy Activity.</a:t>
            </a:r>
          </a:p>
          <a:p>
            <a:pPr lvl="0" fontAlgn="base"/>
            <a:endParaRPr lang="en-US" sz="1050" b="0" i="0" dirty="0"/>
          </a:p>
          <a:p>
            <a:pPr lvl="0" fontAlgn="base"/>
            <a:r>
              <a:rPr lang="en-US" sz="1050" b="0" i="0" dirty="0"/>
              <a:t>Focus on steps 4 and 5 which are focused on Azure Synapse Analytics Spark pools.</a:t>
            </a:r>
          </a:p>
          <a:p>
            <a:endParaRPr lang="en-US" sz="1600" dirty="0"/>
          </a:p>
          <a:p>
            <a:r>
              <a:rPr lang="en-US" sz="1050" b="1" dirty="0"/>
              <a:t>Instructor notes and guidance.</a:t>
            </a:r>
          </a:p>
          <a:p>
            <a:endParaRPr lang="en-US" sz="1600" dirty="0"/>
          </a:p>
          <a:p>
            <a:r>
              <a:rPr lang="en-US" sz="1600" dirty="0"/>
              <a:t>Call out to the students that step 4 can involve other technologies such as Azure Databricks notebooks.</a:t>
            </a:r>
          </a:p>
          <a:p>
            <a:endParaRPr lang="en-US" sz="16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6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6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050" dirty="0">
                <a:hlinkClick r:id="rId3"/>
              </a:rPr>
              <a:t>Orchestrating data movement and transformation in Azure Data Factory - Learn | Microsoft Docs</a:t>
            </a:r>
            <a:endParaRPr lang="en-US" sz="16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p>
          <a:p>
            <a:pPr algn="l" rtl="0" fontAlgn="base"/>
            <a:endParaRPr lang="en-US" b="0" i="0" dirty="0">
              <a:effectLst/>
            </a:endParaRPr>
          </a:p>
          <a:p>
            <a:pPr>
              <a:buSzPct val="100000"/>
            </a:pPr>
            <a:r>
              <a:rPr lang="en-US" sz="1200" b="0" i="0" dirty="0">
                <a:effectLst/>
                <a:latin typeface="Helvetica Neue"/>
              </a:rPr>
              <a:t>​</a:t>
            </a:r>
            <a:r>
              <a:rPr lang="en-US" sz="1200" spc="0" dirty="0">
                <a:latin typeface="+mn-lt"/>
              </a:rPr>
              <a:t>In the lab, the students will create a notebook </a:t>
            </a:r>
            <a:r>
              <a:rPr lang="en-GB" sz="1200" spc="0" dirty="0">
                <a:latin typeface="+mn-lt"/>
              </a:rPr>
              <a:t>to query user activity and purchases that they have been made in the past 12 months. They will then add the notebook to a pipeline using the new Notebook activity and execute this notebook after the Mapping Data Flow as part of their orchestration process. While configuring this, the students will implement parameters to add dynamic content in the control flow and validate how the parameters can be used.</a:t>
            </a:r>
          </a:p>
          <a:p>
            <a:pPr>
              <a:buSzPct val="100000"/>
            </a:pPr>
            <a:endParaRPr lang="en-GB" sz="1200" spc="0" dirty="0">
              <a:latin typeface="+mn-lt"/>
            </a:endParaRPr>
          </a:p>
          <a:p>
            <a:r>
              <a:rPr lang="en-US" dirty="0"/>
              <a:t>In exercise 1 of this lab, the students will create a notebook, and there is an argument that this exercise is not relevant to the objective of the module which would be a fair comment. As a development team, we decided to keep this exercise on the basis that we received overwhelming feedback from MCTs that they wanted the course to have each module independent from each other. As a result, exercise 1 has been retained so that you can teach this module in isolation so that the students understand exactly what the notebook is doing, and how the parameter in the notebook will be used in exercise 2. Furthermore, it has removed a dependency on teaching Module 5 and 6 should you wish to tailor the course. </a:t>
            </a:r>
          </a:p>
          <a:p>
            <a:endParaRPr lang="en-US" dirty="0"/>
          </a:p>
          <a:p>
            <a:r>
              <a:rPr lang="en-US" dirty="0"/>
              <a:t>By creating the notebook in exercise 1, they then manage the orchestration of this notebook in an existing pipeline in exercise 2. This allows students to experience working with control flow, managing the flow and working with parameter to add dynamic capabilities to the pipelines that are built. The students will then execute the pipeline that they have modified with this orchestration to view the impact of the work that they create. It’s important to reinforce to the students the regular use of parameters in enterprise grade ETL solutions.</a:t>
            </a:r>
          </a:p>
          <a:p>
            <a:pPr>
              <a:buSzPct val="100000"/>
            </a:pPr>
            <a:endParaRPr lang="en-US" sz="1200" spc="0" dirty="0">
              <a:latin typeface="+mn-lt"/>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167464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Integrate data from Notebooks with Azure Data Factory or Azure Synapse Pipelines</a:t>
            </a:r>
          </a:p>
        </p:txBody>
      </p:sp>
      <p:sp>
        <p:nvSpPr>
          <p:cNvPr id="5" name="Subtitle 4">
            <a:extLst>
              <a:ext uri="{FF2B5EF4-FFF2-40B4-BE49-F238E27FC236}">
                <a16:creationId xmlns:a16="http://schemas.microsoft.com/office/drawing/2014/main" id="{286A0A6D-0F9B-4C2F-8FA8-DB16962959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Integrate data from Notebooks with Azure Data Factory or Azure Synapse Pipelines</a:t>
            </a:r>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Integrate data from Notebooks with Azure Data Factory or Azure Synapse Pipelines</a:t>
            </a:r>
            <a:endParaRPr lang="en-US" dirty="0"/>
          </a:p>
        </p:txBody>
      </p:sp>
      <p:sp>
        <p:nvSpPr>
          <p:cNvPr id="5" name="Subtitle 4">
            <a:extLst>
              <a:ext uri="{FF2B5EF4-FFF2-40B4-BE49-F238E27FC236}">
                <a16:creationId xmlns:a16="http://schemas.microsoft.com/office/drawing/2014/main" id="{72910873-908C-41F3-B821-05D9E5F5DF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p:txBody>
          <a:bodyPr>
            <a:normAutofit/>
          </a:bodyPr>
          <a:lstStyle/>
          <a:p>
            <a:r>
              <a:rPr lang="en-GB" dirty="0"/>
              <a:t>Integrate data from Notebooks with ADF or Synapse Pipelines</a:t>
            </a:r>
            <a:endParaRPr lang="en-US" dirty="0"/>
          </a:p>
        </p:txBody>
      </p:sp>
      <p:sp>
        <p:nvSpPr>
          <p:cNvPr id="73" name="TextBox 66">
            <a:extLst>
              <a:ext uri="{FF2B5EF4-FFF2-40B4-BE49-F238E27FC236}">
                <a16:creationId xmlns:a16="http://schemas.microsoft.com/office/drawing/2014/main" id="{233E9F8B-584C-475B-B7FA-D3E428AAB887}"/>
              </a:ext>
            </a:extLst>
          </p:cNvPr>
          <p:cNvSpPr txBox="1">
            <a:spLocks noChangeAspect="1"/>
          </p:cNvSpPr>
          <p:nvPr/>
        </p:nvSpPr>
        <p:spPr>
          <a:xfrm>
            <a:off x="652462" y="1374626"/>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1.</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Storage</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Account</a:t>
            </a:r>
          </a:p>
        </p:txBody>
      </p:sp>
      <p:sp>
        <p:nvSpPr>
          <p:cNvPr id="74" name="TextBox 65">
            <a:extLst>
              <a:ext uri="{FF2B5EF4-FFF2-40B4-BE49-F238E27FC236}">
                <a16:creationId xmlns:a16="http://schemas.microsoft.com/office/drawing/2014/main" id="{B03CA7D9-9701-4613-A1E8-EAE191C08F9A}"/>
              </a:ext>
            </a:extLst>
          </p:cNvPr>
          <p:cNvSpPr txBox="1">
            <a:spLocks noChangeAspect="1"/>
          </p:cNvSpPr>
          <p:nvPr/>
        </p:nvSpPr>
        <p:spPr>
          <a:xfrm>
            <a:off x="4778949"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2.</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Use Azure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Synapse Pipeline</a:t>
            </a:r>
          </a:p>
        </p:txBody>
      </p:sp>
      <p:sp>
        <p:nvSpPr>
          <p:cNvPr id="75" name="TextBox 64">
            <a:extLst>
              <a:ext uri="{FF2B5EF4-FFF2-40B4-BE49-F238E27FC236}">
                <a16:creationId xmlns:a16="http://schemas.microsoft.com/office/drawing/2014/main" id="{2D95C7ED-5D26-498D-AD73-FD63BAB44616}"/>
              </a:ext>
            </a:extLst>
          </p:cNvPr>
          <p:cNvSpPr txBox="1">
            <a:spLocks noChangeAspect="1"/>
          </p:cNvSpPr>
          <p:nvPr/>
        </p:nvSpPr>
        <p:spPr>
          <a:xfrm>
            <a:off x="8905438" y="1388664"/>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3.</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Create a</a:t>
            </a:r>
          </a:p>
          <a:p>
            <a:pPr algn="ctr" defTabSz="932239">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6" name="TextBox 63">
            <a:extLst>
              <a:ext uri="{FF2B5EF4-FFF2-40B4-BE49-F238E27FC236}">
                <a16:creationId xmlns:a16="http://schemas.microsoft.com/office/drawing/2014/main" id="{04CB31A6-769A-4F95-951B-8B89A3ED3C80}"/>
              </a:ext>
            </a:extLst>
          </p:cNvPr>
          <p:cNvSpPr txBox="1">
            <a:spLocks noChangeAspect="1"/>
          </p:cNvSpPr>
          <p:nvPr/>
        </p:nvSpPr>
        <p:spPr>
          <a:xfrm>
            <a:off x="2715706"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4.</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Add a Notebook </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Activity to the</a:t>
            </a:r>
          </a:p>
          <a:p>
            <a:pPr algn="ctr" defTabSz="913873">
              <a:defRPr/>
            </a:pPr>
            <a:r>
              <a:rPr lang="en-US" sz="2100"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pipeline</a:t>
            </a:r>
          </a:p>
        </p:txBody>
      </p:sp>
      <p:sp>
        <p:nvSpPr>
          <p:cNvPr id="77" name="TextBox 62">
            <a:extLst>
              <a:ext uri="{FF2B5EF4-FFF2-40B4-BE49-F238E27FC236}">
                <a16:creationId xmlns:a16="http://schemas.microsoft.com/office/drawing/2014/main" id="{02A51323-D47A-4B7B-B086-6B99DF450CB8}"/>
              </a:ext>
            </a:extLst>
          </p:cNvPr>
          <p:cNvSpPr txBox="1">
            <a:spLocks noChangeAspect="1"/>
          </p:cNvSpPr>
          <p:nvPr/>
        </p:nvSpPr>
        <p:spPr>
          <a:xfrm>
            <a:off x="6842193" y="3520718"/>
            <a:ext cx="2538555" cy="2485426"/>
          </a:xfrm>
          <a:prstGeom prst="ellipse">
            <a:avLst/>
          </a:prstGeom>
          <a:solidFill>
            <a:srgbClr val="243A5E"/>
          </a:solidFill>
          <a:ln w="19050">
            <a:noFill/>
          </a:ln>
        </p:spPr>
        <p:txBody>
          <a:bodyPr wrap="none" lIns="0" tIns="0" rIns="0" bIns="0"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5.</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Set parameters</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 &amp; dependency </a:t>
            </a:r>
          </a:p>
          <a:p>
            <a:pPr algn="ctr" defTabSz="913873">
              <a:defRPr/>
            </a:pPr>
            <a:r>
              <a:rPr lang="en-US" sz="2448" kern="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conditions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3E42-4E21-438E-885A-1F54A1EF7770}"/>
              </a:ext>
            </a:extLst>
          </p:cNvPr>
          <p:cNvSpPr>
            <a:spLocks noGrp="1"/>
          </p:cNvSpPr>
          <p:nvPr>
            <p:ph type="title"/>
          </p:nvPr>
        </p:nvSpPr>
        <p:spPr/>
        <p:txBody>
          <a:bodyPr/>
          <a:lstStyle/>
          <a:p>
            <a:r>
              <a:rPr lang="en-US" dirty="0"/>
              <a:t>Notebook activity</a:t>
            </a:r>
          </a:p>
        </p:txBody>
      </p:sp>
      <p:sp>
        <p:nvSpPr>
          <p:cNvPr id="3" name="Footer Placeholder 2">
            <a:extLst>
              <a:ext uri="{FF2B5EF4-FFF2-40B4-BE49-F238E27FC236}">
                <a16:creationId xmlns:a16="http://schemas.microsoft.com/office/drawing/2014/main" id="{310E5327-908A-424A-BE3F-E939E83C935A}"/>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BEA167C6-2E31-4170-879E-CA835EE267DD}"/>
              </a:ext>
            </a:extLst>
          </p:cNvPr>
          <p:cNvSpPr>
            <a:spLocks noGrp="1"/>
          </p:cNvSpPr>
          <p:nvPr>
            <p:ph type="sldNum" sz="quarter" idx="4"/>
          </p:nvPr>
        </p:nvSpPr>
        <p:spPr/>
        <p:txBody>
          <a:bodyPr/>
          <a:lstStyle/>
          <a:p>
            <a:fld id="{00F9DAA1-1DF7-43E0-8E29-0CE1148553C7}" type="slidenum">
              <a:rPr lang="en-US" smtClean="0"/>
              <a:pPr/>
              <a:t>5</a:t>
            </a:fld>
            <a:endParaRPr lang="en-US" dirty="0"/>
          </a:p>
        </p:txBody>
      </p:sp>
      <p:sp>
        <p:nvSpPr>
          <p:cNvPr id="5" name="Text Placeholder 4">
            <a:extLst>
              <a:ext uri="{FF2B5EF4-FFF2-40B4-BE49-F238E27FC236}">
                <a16:creationId xmlns:a16="http://schemas.microsoft.com/office/drawing/2014/main" id="{E0473410-CC01-47D7-B379-B7314E69771C}"/>
              </a:ext>
            </a:extLst>
          </p:cNvPr>
          <p:cNvSpPr>
            <a:spLocks noGrp="1"/>
          </p:cNvSpPr>
          <p:nvPr>
            <p:ph type="body" sz="quarter" idx="10"/>
          </p:nvPr>
        </p:nvSpPr>
        <p:spPr/>
        <p:txBody>
          <a:bodyPr/>
          <a:lstStyle/>
          <a:p>
            <a:r>
              <a:rPr lang="en-US" dirty="0"/>
              <a:t>Runs a Synapse notebook in your Synapse Workspace</a:t>
            </a:r>
          </a:p>
          <a:p>
            <a:endParaRPr lang="en-US" dirty="0"/>
          </a:p>
          <a:p>
            <a:endParaRPr lang="en-US" dirty="0"/>
          </a:p>
        </p:txBody>
      </p:sp>
      <p:sp>
        <p:nvSpPr>
          <p:cNvPr id="6" name="Text Placeholder 5">
            <a:extLst>
              <a:ext uri="{FF2B5EF4-FFF2-40B4-BE49-F238E27FC236}">
                <a16:creationId xmlns:a16="http://schemas.microsoft.com/office/drawing/2014/main" id="{16D211A2-9FFA-48AD-8F5A-51252B1198B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730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8: Integrate data from Notebooks with Azure Data Factory or Azure Synapse Pipelines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3986</TotalTime>
  <Words>935</Words>
  <Application>Microsoft Office PowerPoint</Application>
  <PresentationFormat>Widescreen</PresentationFormat>
  <Paragraphs>83</Paragraphs>
  <Slides>6</Slides>
  <Notes>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Catamaran ExtraBold</vt:lpstr>
      <vt:lpstr>Helvetica Neue</vt:lpstr>
      <vt:lpstr>Lucida Sans</vt:lpstr>
      <vt:lpstr>Montserrat</vt:lpstr>
      <vt:lpstr>Segoe UI</vt:lpstr>
      <vt:lpstr>Segoe UI Light</vt:lpstr>
      <vt:lpstr>Segoe UI Semibold</vt:lpstr>
      <vt:lpstr>Office Theme</vt:lpstr>
      <vt:lpstr>Integrate data from Notebooks with Azure Data Factory or Azure Synapse Pipelines</vt:lpstr>
      <vt:lpstr>Agenda</vt:lpstr>
      <vt:lpstr>Integrate data from Notebooks with Azure Data Factory or Azure Synapse Pipelines</vt:lpstr>
      <vt:lpstr>Integrate data from Notebooks with ADF or Synapse Pipelines</vt:lpstr>
      <vt:lpstr>Notebook activity</vt:lpstr>
      <vt:lpstr>LAB 8: Integrate data from Notebooks with Azure Data Factory or Azure Synapse Pipelines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29</cp:revision>
  <dcterms:created xsi:type="dcterms:W3CDTF">2021-04-14T17:02:56Z</dcterms:created>
  <dcterms:modified xsi:type="dcterms:W3CDTF">2022-04-03T22:32:16Z</dcterms:modified>
</cp:coreProperties>
</file>