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418" r:id="rId3"/>
    <p:sldId id="257" r:id="rId4"/>
    <p:sldId id="3206" r:id="rId5"/>
    <p:sldId id="419" r:id="rId6"/>
    <p:sldId id="420" r:id="rId7"/>
    <p:sldId id="258" r:id="rId8"/>
    <p:sldId id="421" r:id="rId9"/>
    <p:sldId id="683" r:id="rId10"/>
    <p:sldId id="422" r:id="rId11"/>
    <p:sldId id="3207" r:id="rId12"/>
    <p:sldId id="259" r:id="rId13"/>
    <p:sldId id="423" r:id="rId14"/>
    <p:sldId id="4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CD535-DCF5-4F8A-98C9-FB9A4838AE3D}" v="32" dt="2021-10-21T14:23:35.602"/>
    <p1510:client id="{BCA279DC-F725-4852-A391-9192F76E5D0D}" v="36" dt="2021-10-22T13:11:34.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3" autoAdjust="0"/>
    <p:restoredTop sz="67891" autoAdjust="0"/>
  </p:normalViewPr>
  <p:slideViewPr>
    <p:cSldViewPr snapToGrid="0" showGuides="1">
      <p:cViewPr varScale="1">
        <p:scale>
          <a:sx n="65" d="100"/>
          <a:sy n="65" d="100"/>
        </p:scale>
        <p:origin x="1784" y="45"/>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BCA279DC-F725-4852-A391-9192F76E5D0D}"/>
    <pc:docChg chg="undo custSel modSld">
      <pc:chgData name="Chris Testa-O Neill" userId="5bbc7867-2897-41b3-9195-1c81bf62a82b" providerId="ADAL" clId="{BCA279DC-F725-4852-A391-9192F76E5D0D}" dt="2021-10-22T13:11:34.180" v="215" actId="13244"/>
      <pc:docMkLst>
        <pc:docMk/>
      </pc:docMkLst>
      <pc:sldChg chg="modSp">
        <pc:chgData name="Chris Testa-O Neill" userId="5bbc7867-2897-41b3-9195-1c81bf62a82b" providerId="ADAL" clId="{BCA279DC-F725-4852-A391-9192F76E5D0D}" dt="2021-10-22T13:09:53.651" v="200"/>
        <pc:sldMkLst>
          <pc:docMk/>
          <pc:sldMk cId="2118431511" sldId="258"/>
        </pc:sldMkLst>
        <pc:spChg chg="mod">
          <ac:chgData name="Chris Testa-O Neill" userId="5bbc7867-2897-41b3-9195-1c81bf62a82b" providerId="ADAL" clId="{BCA279DC-F725-4852-A391-9192F76E5D0D}" dt="2021-10-22T13:09:53.651" v="200"/>
          <ac:spMkLst>
            <pc:docMk/>
            <pc:sldMk cId="2118431511" sldId="258"/>
            <ac:spMk id="3" creationId="{78BC2C14-5B54-4319-BA1D-46B0C6B5B674}"/>
          </ac:spMkLst>
        </pc:spChg>
        <pc:spChg chg="mod">
          <ac:chgData name="Chris Testa-O Neill" userId="5bbc7867-2897-41b3-9195-1c81bf62a82b" providerId="ADAL" clId="{BCA279DC-F725-4852-A391-9192F76E5D0D}" dt="2021-10-22T13:09:49.005" v="199"/>
          <ac:spMkLst>
            <pc:docMk/>
            <pc:sldMk cId="2118431511" sldId="258"/>
            <ac:spMk id="6" creationId="{D2D209E3-1837-4C18-AED9-45330F063EC5}"/>
          </ac:spMkLst>
        </pc:spChg>
      </pc:sldChg>
      <pc:sldChg chg="modSp">
        <pc:chgData name="Chris Testa-O Neill" userId="5bbc7867-2897-41b3-9195-1c81bf62a82b" providerId="ADAL" clId="{BCA279DC-F725-4852-A391-9192F76E5D0D}" dt="2021-10-22T13:11:34.180" v="215" actId="13244"/>
        <pc:sldMkLst>
          <pc:docMk/>
          <pc:sldMk cId="2612443108" sldId="418"/>
        </pc:sldMkLst>
        <pc:spChg chg="mod">
          <ac:chgData name="Chris Testa-O Neill" userId="5bbc7867-2897-41b3-9195-1c81bf62a82b" providerId="ADAL" clId="{BCA279DC-F725-4852-A391-9192F76E5D0D}" dt="2021-10-22T13:08:22.208" v="185"/>
          <ac:spMkLst>
            <pc:docMk/>
            <pc:sldMk cId="2612443108" sldId="418"/>
            <ac:spMk id="3" creationId="{FA174EB8-777B-42ED-8BA9-49B9468AFF69}"/>
          </ac:spMkLst>
        </pc:spChg>
        <pc:spChg chg="mod">
          <ac:chgData name="Chris Testa-O Neill" userId="5bbc7867-2897-41b3-9195-1c81bf62a82b" providerId="ADAL" clId="{BCA279DC-F725-4852-A391-9192F76E5D0D}" dt="2021-10-22T13:11:34.180" v="215" actId="13244"/>
          <ac:spMkLst>
            <pc:docMk/>
            <pc:sldMk cId="2612443108" sldId="418"/>
            <ac:spMk id="4" creationId="{A7CFA621-BC25-404F-8978-8B6B356401C9}"/>
          </ac:spMkLst>
        </pc:spChg>
        <pc:spChg chg="mod">
          <ac:chgData name="Chris Testa-O Neill" userId="5bbc7867-2897-41b3-9195-1c81bf62a82b" providerId="ADAL" clId="{BCA279DC-F725-4852-A391-9192F76E5D0D}" dt="2021-10-22T13:08:25.566" v="186"/>
          <ac:spMkLst>
            <pc:docMk/>
            <pc:sldMk cId="2612443108" sldId="418"/>
            <ac:spMk id="5" creationId="{93A81A48-6E77-4B8D-9889-50FC5AB69B4A}"/>
          </ac:spMkLst>
        </pc:spChg>
      </pc:sldChg>
      <pc:sldChg chg="modSp">
        <pc:chgData name="Chris Testa-O Neill" userId="5bbc7867-2897-41b3-9195-1c81bf62a82b" providerId="ADAL" clId="{BCA279DC-F725-4852-A391-9192F76E5D0D}" dt="2021-10-22T13:08:47.020" v="193" actId="962"/>
        <pc:sldMkLst>
          <pc:docMk/>
          <pc:sldMk cId="2592538289" sldId="419"/>
        </pc:sldMkLst>
        <pc:spChg chg="mod">
          <ac:chgData name="Chris Testa-O Neill" userId="5bbc7867-2897-41b3-9195-1c81bf62a82b" providerId="ADAL" clId="{BCA279DC-F725-4852-A391-9192F76E5D0D}" dt="2021-10-22T13:08:45.162" v="192"/>
          <ac:spMkLst>
            <pc:docMk/>
            <pc:sldMk cId="2592538289" sldId="419"/>
            <ac:spMk id="6" creationId="{9D982996-F328-4ABC-A205-3C7049F27B3E}"/>
          </ac:spMkLst>
        </pc:spChg>
        <pc:spChg chg="mod">
          <ac:chgData name="Chris Testa-O Neill" userId="5bbc7867-2897-41b3-9195-1c81bf62a82b" providerId="ADAL" clId="{BCA279DC-F725-4852-A391-9192F76E5D0D}" dt="2021-10-22T13:08:39.597" v="187" actId="962"/>
          <ac:spMkLst>
            <pc:docMk/>
            <pc:sldMk cId="2592538289" sldId="419"/>
            <ac:spMk id="23" creationId="{3A712A40-325E-4D37-9A92-921BD05BF7C5}"/>
          </ac:spMkLst>
        </pc:spChg>
        <pc:spChg chg="mod">
          <ac:chgData name="Chris Testa-O Neill" userId="5bbc7867-2897-41b3-9195-1c81bf62a82b" providerId="ADAL" clId="{BCA279DC-F725-4852-A391-9192F76E5D0D}" dt="2021-10-22T13:08:47.020" v="193" actId="962"/>
          <ac:spMkLst>
            <pc:docMk/>
            <pc:sldMk cId="2592538289" sldId="419"/>
            <ac:spMk id="24" creationId="{53D9F9D2-2203-4E3C-A021-F26D0D9ABDB5}"/>
          </ac:spMkLst>
        </pc:spChg>
      </pc:sldChg>
      <pc:sldChg chg="modSp mod">
        <pc:chgData name="Chris Testa-O Neill" userId="5bbc7867-2897-41b3-9195-1c81bf62a82b" providerId="ADAL" clId="{BCA279DC-F725-4852-A391-9192F76E5D0D}" dt="2021-10-22T13:09:36.872" v="198" actId="13244"/>
        <pc:sldMkLst>
          <pc:docMk/>
          <pc:sldMk cId="2192128256" sldId="420"/>
        </pc:sldMkLst>
        <pc:spChg chg="mod">
          <ac:chgData name="Chris Testa-O Neill" userId="5bbc7867-2897-41b3-9195-1c81bf62a82b" providerId="ADAL" clId="{BCA279DC-F725-4852-A391-9192F76E5D0D}" dt="2021-10-22T13:09:36.872" v="198" actId="13244"/>
          <ac:spMkLst>
            <pc:docMk/>
            <pc:sldMk cId="2192128256" sldId="420"/>
            <ac:spMk id="3" creationId="{6CFACEB2-BB77-417B-A417-23AFBA929345}"/>
          </ac:spMkLst>
        </pc:spChg>
        <pc:spChg chg="mod">
          <ac:chgData name="Chris Testa-O Neill" userId="5bbc7867-2897-41b3-9195-1c81bf62a82b" providerId="ADAL" clId="{BCA279DC-F725-4852-A391-9192F76E5D0D}" dt="2021-10-22T13:09:19.325" v="195" actId="13244"/>
          <ac:spMkLst>
            <pc:docMk/>
            <pc:sldMk cId="2192128256" sldId="420"/>
            <ac:spMk id="5" creationId="{42E837BB-922D-4315-A68F-DCF835BA7C4E}"/>
          </ac:spMkLst>
        </pc:spChg>
        <pc:spChg chg="mod">
          <ac:chgData name="Chris Testa-O Neill" userId="5bbc7867-2897-41b3-9195-1c81bf62a82b" providerId="ADAL" clId="{BCA279DC-F725-4852-A391-9192F76E5D0D}" dt="2021-10-22T13:09:32.256" v="197" actId="13244"/>
          <ac:spMkLst>
            <pc:docMk/>
            <pc:sldMk cId="2192128256" sldId="420"/>
            <ac:spMk id="7" creationId="{0D2D3EC8-50BA-4FD9-A167-BD69E36816F8}"/>
          </ac:spMkLst>
        </pc:spChg>
        <pc:spChg chg="mod">
          <ac:chgData name="Chris Testa-O Neill" userId="5bbc7867-2897-41b3-9195-1c81bf62a82b" providerId="ADAL" clId="{BCA279DC-F725-4852-A391-9192F76E5D0D}" dt="2021-10-22T13:06:08.777" v="0" actId="962"/>
          <ac:spMkLst>
            <pc:docMk/>
            <pc:sldMk cId="2192128256" sldId="420"/>
            <ac:spMk id="11" creationId="{79B1B558-BF82-4E7F-94CF-BE2882BCE50E}"/>
          </ac:spMkLst>
        </pc:spChg>
        <pc:spChg chg="mod">
          <ac:chgData name="Chris Testa-O Neill" userId="5bbc7867-2897-41b3-9195-1c81bf62a82b" providerId="ADAL" clId="{BCA279DC-F725-4852-A391-9192F76E5D0D}" dt="2021-10-22T13:06:13.437" v="1" actId="962"/>
          <ac:spMkLst>
            <pc:docMk/>
            <pc:sldMk cId="2192128256" sldId="420"/>
            <ac:spMk id="13" creationId="{38D3B008-538C-4221-B6CC-D50EE1A24CF8}"/>
          </ac:spMkLst>
        </pc:spChg>
        <pc:spChg chg="mod">
          <ac:chgData name="Chris Testa-O Neill" userId="5bbc7867-2897-41b3-9195-1c81bf62a82b" providerId="ADAL" clId="{BCA279DC-F725-4852-A391-9192F76E5D0D}" dt="2021-10-22T13:09:16.544" v="194" actId="13244"/>
          <ac:spMkLst>
            <pc:docMk/>
            <pc:sldMk cId="2192128256" sldId="420"/>
            <ac:spMk id="23" creationId="{3A712A40-325E-4D37-9A92-921BD05BF7C5}"/>
          </ac:spMkLst>
        </pc:spChg>
        <pc:spChg chg="mod">
          <ac:chgData name="Chris Testa-O Neill" userId="5bbc7867-2897-41b3-9195-1c81bf62a82b" providerId="ADAL" clId="{BCA279DC-F725-4852-A391-9192F76E5D0D}" dt="2021-10-22T13:09:25.358" v="196" actId="13244"/>
          <ac:spMkLst>
            <pc:docMk/>
            <pc:sldMk cId="2192128256" sldId="420"/>
            <ac:spMk id="24" creationId="{53D9F9D2-2203-4E3C-A021-F26D0D9ABDB5}"/>
          </ac:spMkLst>
        </pc:spChg>
        <pc:cxnChg chg="mod">
          <ac:chgData name="Chris Testa-O Neill" userId="5bbc7867-2897-41b3-9195-1c81bf62a82b" providerId="ADAL" clId="{BCA279DC-F725-4852-A391-9192F76E5D0D}" dt="2021-10-22T13:06:17.995" v="2" actId="962"/>
          <ac:cxnSpMkLst>
            <pc:docMk/>
            <pc:sldMk cId="2192128256" sldId="420"/>
            <ac:cxnSpMk id="14" creationId="{EBDE7C79-9AD0-4B95-88DD-33F7D8E1976E}"/>
          </ac:cxnSpMkLst>
        </pc:cxnChg>
      </pc:sldChg>
      <pc:sldChg chg="modSp mod">
        <pc:chgData name="Chris Testa-O Neill" userId="5bbc7867-2897-41b3-9195-1c81bf62a82b" providerId="ADAL" clId="{BCA279DC-F725-4852-A391-9192F76E5D0D}" dt="2021-10-22T13:10:35.686" v="207" actId="13244"/>
        <pc:sldMkLst>
          <pc:docMk/>
          <pc:sldMk cId="4047847801" sldId="421"/>
        </pc:sldMkLst>
        <pc:spChg chg="mod">
          <ac:chgData name="Chris Testa-O Neill" userId="5bbc7867-2897-41b3-9195-1c81bf62a82b" providerId="ADAL" clId="{BCA279DC-F725-4852-A391-9192F76E5D0D}" dt="2021-10-22T13:10:18.906" v="204" actId="13244"/>
          <ac:spMkLst>
            <pc:docMk/>
            <pc:sldMk cId="4047847801" sldId="421"/>
            <ac:spMk id="3" creationId="{6CFACEB2-BB77-417B-A417-23AFBA929345}"/>
          </ac:spMkLst>
        </pc:spChg>
        <pc:spChg chg="mod">
          <ac:chgData name="Chris Testa-O Neill" userId="5bbc7867-2897-41b3-9195-1c81bf62a82b" providerId="ADAL" clId="{BCA279DC-F725-4852-A391-9192F76E5D0D}" dt="2021-10-22T13:10:13.122" v="203" actId="13244"/>
          <ac:spMkLst>
            <pc:docMk/>
            <pc:sldMk cId="4047847801" sldId="421"/>
            <ac:spMk id="7" creationId="{0D2D3EC8-50BA-4FD9-A167-BD69E36816F8}"/>
          </ac:spMkLst>
        </pc:spChg>
        <pc:spChg chg="mod">
          <ac:chgData name="Chris Testa-O Neill" userId="5bbc7867-2897-41b3-9195-1c81bf62a82b" providerId="ADAL" clId="{BCA279DC-F725-4852-A391-9192F76E5D0D}" dt="2021-10-22T13:10:22.295" v="205" actId="13244"/>
          <ac:spMkLst>
            <pc:docMk/>
            <pc:sldMk cId="4047847801" sldId="421"/>
            <ac:spMk id="8" creationId="{E331C319-4B25-4D62-BCD3-513AC5B80BA8}"/>
          </ac:spMkLst>
        </pc:spChg>
        <pc:spChg chg="mod">
          <ac:chgData name="Chris Testa-O Neill" userId="5bbc7867-2897-41b3-9195-1c81bf62a82b" providerId="ADAL" clId="{BCA279DC-F725-4852-A391-9192F76E5D0D}" dt="2021-10-22T13:10:05.443" v="201" actId="13244"/>
          <ac:spMkLst>
            <pc:docMk/>
            <pc:sldMk cId="4047847801" sldId="421"/>
            <ac:spMk id="23" creationId="{3A712A40-325E-4D37-9A92-921BD05BF7C5}"/>
          </ac:spMkLst>
        </pc:spChg>
        <pc:spChg chg="mod">
          <ac:chgData name="Chris Testa-O Neill" userId="5bbc7867-2897-41b3-9195-1c81bf62a82b" providerId="ADAL" clId="{BCA279DC-F725-4852-A391-9192F76E5D0D}" dt="2021-10-22T13:10:08.891" v="202" actId="13244"/>
          <ac:spMkLst>
            <pc:docMk/>
            <pc:sldMk cId="4047847801" sldId="421"/>
            <ac:spMk id="24" creationId="{53D9F9D2-2203-4E3C-A021-F26D0D9ABDB5}"/>
          </ac:spMkLst>
        </pc:spChg>
        <pc:picChg chg="mod">
          <ac:chgData name="Chris Testa-O Neill" userId="5bbc7867-2897-41b3-9195-1c81bf62a82b" providerId="ADAL" clId="{BCA279DC-F725-4852-A391-9192F76E5D0D}" dt="2021-10-22T13:06:45.024" v="70" actId="962"/>
          <ac:picMkLst>
            <pc:docMk/>
            <pc:sldMk cId="4047847801" sldId="421"/>
            <ac:picMk id="22" creationId="{A53F196D-7C1B-49A6-94BC-34AAC122F8B5}"/>
          </ac:picMkLst>
        </pc:picChg>
        <pc:picChg chg="mod">
          <ac:chgData name="Chris Testa-O Neill" userId="5bbc7867-2897-41b3-9195-1c81bf62a82b" providerId="ADAL" clId="{BCA279DC-F725-4852-A391-9192F76E5D0D}" dt="2021-10-22T13:07:01.585" v="126" actId="962"/>
          <ac:picMkLst>
            <pc:docMk/>
            <pc:sldMk cId="4047847801" sldId="421"/>
            <ac:picMk id="25" creationId="{4C196DB4-0FA7-425B-92BE-8D8CD834E927}"/>
          </ac:picMkLst>
        </pc:picChg>
        <pc:picChg chg="mod">
          <ac:chgData name="Chris Testa-O Neill" userId="5bbc7867-2897-41b3-9195-1c81bf62a82b" providerId="ADAL" clId="{BCA279DC-F725-4852-A391-9192F76E5D0D}" dt="2021-10-22T13:07:19.038" v="178" actId="962"/>
          <ac:picMkLst>
            <pc:docMk/>
            <pc:sldMk cId="4047847801" sldId="421"/>
            <ac:picMk id="27" creationId="{8FC0CDFD-2363-429E-BC7A-3A626C7309E9}"/>
          </ac:picMkLst>
        </pc:picChg>
        <pc:cxnChg chg="mod">
          <ac:chgData name="Chris Testa-O Neill" userId="5bbc7867-2897-41b3-9195-1c81bf62a82b" providerId="ADAL" clId="{BCA279DC-F725-4852-A391-9192F76E5D0D}" dt="2021-10-22T13:10:35.686" v="207" actId="13244"/>
          <ac:cxnSpMkLst>
            <pc:docMk/>
            <pc:sldMk cId="4047847801" sldId="421"/>
            <ac:cxnSpMk id="14" creationId="{EBDE7C79-9AD0-4B95-88DD-33F7D8E1976E}"/>
          </ac:cxnSpMkLst>
        </pc:cxnChg>
        <pc:cxnChg chg="mod">
          <ac:chgData name="Chris Testa-O Neill" userId="5bbc7867-2897-41b3-9195-1c81bf62a82b" providerId="ADAL" clId="{BCA279DC-F725-4852-A391-9192F76E5D0D}" dt="2021-10-22T13:10:30.924" v="206" actId="13244"/>
          <ac:cxnSpMkLst>
            <pc:docMk/>
            <pc:sldMk cId="4047847801" sldId="421"/>
            <ac:cxnSpMk id="26" creationId="{5231CEE8-314E-4EFE-8FE5-A009316CE74E}"/>
          </ac:cxnSpMkLst>
        </pc:cxnChg>
      </pc:sldChg>
      <pc:sldChg chg="modSp">
        <pc:chgData name="Chris Testa-O Neill" userId="5bbc7867-2897-41b3-9195-1c81bf62a82b" providerId="ADAL" clId="{BCA279DC-F725-4852-A391-9192F76E5D0D}" dt="2021-10-22T13:11:13.165" v="214" actId="13244"/>
        <pc:sldMkLst>
          <pc:docMk/>
          <pc:sldMk cId="436125371" sldId="422"/>
        </pc:sldMkLst>
        <pc:spChg chg="mod">
          <ac:chgData name="Chris Testa-O Neill" userId="5bbc7867-2897-41b3-9195-1c81bf62a82b" providerId="ADAL" clId="{BCA279DC-F725-4852-A391-9192F76E5D0D}" dt="2021-10-22T13:11:07.534" v="212" actId="13244"/>
          <ac:spMkLst>
            <pc:docMk/>
            <pc:sldMk cId="436125371" sldId="422"/>
            <ac:spMk id="4" creationId="{9F5809F2-B093-4B3C-92A9-60BD5C35E0A5}"/>
          </ac:spMkLst>
        </pc:spChg>
        <pc:spChg chg="mod">
          <ac:chgData name="Chris Testa-O Neill" userId="5bbc7867-2897-41b3-9195-1c81bf62a82b" providerId="ADAL" clId="{BCA279DC-F725-4852-A391-9192F76E5D0D}" dt="2021-10-22T13:11:09.441" v="213" actId="13244"/>
          <ac:spMkLst>
            <pc:docMk/>
            <pc:sldMk cId="436125371" sldId="422"/>
            <ac:spMk id="5" creationId="{B600F73F-72F9-4EBA-98B0-E42DB6104766}"/>
          </ac:spMkLst>
        </pc:spChg>
        <pc:spChg chg="mod">
          <ac:chgData name="Chris Testa-O Neill" userId="5bbc7867-2897-41b3-9195-1c81bf62a82b" providerId="ADAL" clId="{BCA279DC-F725-4852-A391-9192F76E5D0D}" dt="2021-10-22T13:11:13.165" v="214" actId="13244"/>
          <ac:spMkLst>
            <pc:docMk/>
            <pc:sldMk cId="436125371" sldId="422"/>
            <ac:spMk id="11" creationId="{AA940299-0498-4056-9670-06B0847FFEE6}"/>
          </ac:spMkLst>
        </pc:spChg>
      </pc:sldChg>
      <pc:sldChg chg="modSp mod">
        <pc:chgData name="Chris Testa-O Neill" userId="5bbc7867-2897-41b3-9195-1c81bf62a82b" providerId="ADAL" clId="{BCA279DC-F725-4852-A391-9192F76E5D0D}" dt="2021-10-22T13:10:57.347" v="211" actId="13244"/>
        <pc:sldMkLst>
          <pc:docMk/>
          <pc:sldMk cId="2177137851" sldId="423"/>
        </pc:sldMkLst>
        <pc:spChg chg="mod">
          <ac:chgData name="Chris Testa-O Neill" userId="5bbc7867-2897-41b3-9195-1c81bf62a82b" providerId="ADAL" clId="{BCA279DC-F725-4852-A391-9192F76E5D0D}" dt="2021-10-22T13:10:44.673" v="208" actId="13244"/>
          <ac:spMkLst>
            <pc:docMk/>
            <pc:sldMk cId="2177137851" sldId="423"/>
            <ac:spMk id="10" creationId="{D039EBF2-1C70-4300-878F-AFBAD4647DE6}"/>
          </ac:spMkLst>
        </pc:spChg>
        <pc:spChg chg="mod">
          <ac:chgData name="Chris Testa-O Neill" userId="5bbc7867-2897-41b3-9195-1c81bf62a82b" providerId="ADAL" clId="{BCA279DC-F725-4852-A391-9192F76E5D0D}" dt="2021-10-22T13:10:46.881" v="209" actId="13244"/>
          <ac:spMkLst>
            <pc:docMk/>
            <pc:sldMk cId="2177137851" sldId="423"/>
            <ac:spMk id="11" creationId="{380114BB-7E4B-4A3E-9FBA-3445EAA7F5AD}"/>
          </ac:spMkLst>
        </pc:spChg>
        <pc:picChg chg="mod">
          <ac:chgData name="Chris Testa-O Neill" userId="5bbc7867-2897-41b3-9195-1c81bf62a82b" providerId="ADAL" clId="{BCA279DC-F725-4852-A391-9192F76E5D0D}" dt="2021-10-22T13:10:55.067" v="210" actId="13244"/>
          <ac:picMkLst>
            <pc:docMk/>
            <pc:sldMk cId="2177137851" sldId="423"/>
            <ac:picMk id="12" creationId="{B7074DFF-1281-43F6-8C43-070B22AAEB93}"/>
          </ac:picMkLst>
        </pc:picChg>
        <pc:picChg chg="mod">
          <ac:chgData name="Chris Testa-O Neill" userId="5bbc7867-2897-41b3-9195-1c81bf62a82b" providerId="ADAL" clId="{BCA279DC-F725-4852-A391-9192F76E5D0D}" dt="2021-10-22T13:10:57.347" v="211" actId="13244"/>
          <ac:picMkLst>
            <pc:docMk/>
            <pc:sldMk cId="2177137851" sldId="423"/>
            <ac:picMk id="13" creationId="{67F8805F-5D73-4CC7-8C62-9F643149AC52}"/>
          </ac:picMkLst>
        </pc:picChg>
      </pc:sldChg>
      <pc:sldChg chg="addSp delSp modSp mod">
        <pc:chgData name="Chris Testa-O Neill" userId="5bbc7867-2897-41b3-9195-1c81bf62a82b" providerId="ADAL" clId="{BCA279DC-F725-4852-A391-9192F76E5D0D}" dt="2021-10-22T13:08:03.303" v="183" actId="33553"/>
        <pc:sldMkLst>
          <pc:docMk/>
          <pc:sldMk cId="3747424516" sldId="2076137761"/>
        </pc:sldMkLst>
        <pc:spChg chg="add del mod">
          <ac:chgData name="Chris Testa-O Neill" userId="5bbc7867-2897-41b3-9195-1c81bf62a82b" providerId="ADAL" clId="{BCA279DC-F725-4852-A391-9192F76E5D0D}" dt="2021-10-22T13:07:58.235" v="182" actId="33771"/>
          <ac:spMkLst>
            <pc:docMk/>
            <pc:sldMk cId="3747424516" sldId="2076137761"/>
            <ac:spMk id="2" creationId="{75B6E78F-519F-481D-B9B3-C3AF767E5D66}"/>
          </ac:spMkLst>
        </pc:spChg>
        <pc:spChg chg="mod">
          <ac:chgData name="Chris Testa-O Neill" userId="5bbc7867-2897-41b3-9195-1c81bf62a82b" providerId="ADAL" clId="{BCA279DC-F725-4852-A391-9192F76E5D0D}" dt="2021-10-22T13:08:03.303" v="183" actId="33553"/>
          <ac:spMkLst>
            <pc:docMk/>
            <pc:sldMk cId="3747424516" sldId="2076137761"/>
            <ac:spMk id="5" creationId="{EC99176B-B077-CD47-B52F-31E096175E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12/3/2023</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docs.microsoft.com/en-us/sql/relational-databases/security/permissions-database-engine" TargetMode="External"/><Relationship Id="rId3" Type="http://schemas.openxmlformats.org/officeDocument/2006/relationships/hyperlink" Target="https://docs.microsoft.com/en-us/azure/azure-sql/database/security-overview#authentication" TargetMode="External"/><Relationship Id="rId7" Type="http://schemas.openxmlformats.org/officeDocument/2006/relationships/hyperlink" Target="https://docs.microsoft.com/en-us/sql/relational-databases/security/authentication-access/database-level-role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ocs.microsoft.com/en-us/azure/azure-sql/database/security-overview#authorization" TargetMode="External"/><Relationship Id="rId5" Type="http://schemas.openxmlformats.org/officeDocument/2006/relationships/hyperlink" Target="https://docs.microsoft.com/en-us/azure/azure-sql/database/authentication-aad-overview" TargetMode="External"/><Relationship Id="rId10" Type="http://schemas.openxmlformats.org/officeDocument/2006/relationships/hyperlink" Target="https://docs.microsoft.com/en-us/azure/key-vault/general/secure-your-key-vault" TargetMode="External"/><Relationship Id="rId4" Type="http://schemas.openxmlformats.org/officeDocument/2006/relationships/hyperlink" Target="https://docs.microsoft.com/en-us/sql/relational-databases/security/choose-an-authentication-mode#connecting-through-sql-server-authentication" TargetMode="External"/><Relationship Id="rId9" Type="http://schemas.openxmlformats.org/officeDocument/2006/relationships/hyperlink" Target="https://docs.microsoft.com/en-us/sql/relational-databases/security/encryption/transparent-data-encryptio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ynapse-analytics/sql/on-demand-workspace-overview"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synapse-analytics/overview-what-i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synapse-analytics/sql/query-data-storag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285750" indent="-285750">
              <a:buFont typeface="Arial" panose="020B0604020202020204" pitchFamily="34" charset="0"/>
              <a:buChar char="•"/>
            </a:pPr>
            <a:r>
              <a:rPr lang="en-IE" b="0" dirty="0"/>
              <a:t>Describe Azure Synapse serverless SQL pools</a:t>
            </a:r>
          </a:p>
          <a:p>
            <a:pPr marL="285750" indent="-285750">
              <a:buFont typeface="Arial" panose="020B0604020202020204" pitchFamily="34" charset="0"/>
              <a:buChar char="•"/>
            </a:pPr>
            <a:r>
              <a:rPr lang="en-GB" b="0" dirty="0"/>
              <a:t>Querying a data lake store using serverless SQL pools in Azure Synapse Analytics </a:t>
            </a:r>
          </a:p>
          <a:p>
            <a:pPr marL="285750" indent="-285750">
              <a:buFont typeface="Arial" panose="020B0604020202020204" pitchFamily="34" charset="0"/>
              <a:buChar char="•"/>
            </a:pPr>
            <a:r>
              <a:rPr lang="en-GB" b="0" dirty="0"/>
              <a:t>Securing access to data through using serverless SQL pools in Azure Synapse Analytics</a:t>
            </a:r>
          </a:p>
          <a:p>
            <a:pPr>
              <a:buFont typeface="Arial" panose="020B0604020202020204" pitchFamily="34" charset="0"/>
              <a:buChar char="•"/>
            </a:pPr>
            <a:endParaRPr lang="en-GB" b="0" dirty="0"/>
          </a:p>
          <a:p>
            <a:pPr>
              <a:buFont typeface="Arial" panose="020B0604020202020204" pitchFamily="34" charset="0"/>
              <a:buChar char="•"/>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900" b="0" i="0" dirty="0">
                <a:solidFill>
                  <a:srgbClr val="24292E"/>
                </a:solidFill>
                <a:effectLst/>
                <a:latin typeface="+mn-lt"/>
              </a:rPr>
              <a:t>Metadata objects </a:t>
            </a:r>
            <a:r>
              <a:rPr lang="en-GB" b="0" i="0" dirty="0">
                <a:solidFill>
                  <a:srgbClr val="171717"/>
                </a:solidFill>
                <a:effectLst/>
                <a:latin typeface="+mn-lt"/>
              </a:rPr>
              <a:t>help you query data or optimize your existing data transformation pipeline through Azure Synapse serverless SQL pools. It also enables clients connecting to the serverless SQL pool to discover the objects to query the data in the lake. This essentially creates a semantic layer over which tools like Power BI can use to easily consume the data.</a:t>
            </a:r>
          </a:p>
          <a:p>
            <a:pPr algn="l"/>
            <a:endParaRPr lang="en-GB" b="0" i="0" dirty="0">
              <a:solidFill>
                <a:srgbClr val="171717"/>
              </a:solidFill>
              <a:effectLst/>
              <a:latin typeface="+mn-lt"/>
            </a:endParaRPr>
          </a:p>
          <a:p>
            <a:pPr algn="l"/>
            <a:r>
              <a:rPr lang="en-GB" b="0" i="0" dirty="0">
                <a:solidFill>
                  <a:srgbClr val="171717"/>
                </a:solidFill>
                <a:effectLst/>
                <a:latin typeface="+mn-lt"/>
              </a:rPr>
              <a:t>(Click) You should start of by creating a database, and then you can create the following objects to organise the data so that it can be accessed securely:</a:t>
            </a:r>
          </a:p>
          <a:p>
            <a:pPr algn="l"/>
            <a:endParaRPr lang="en-GB" b="0" i="0" dirty="0">
              <a:solidFill>
                <a:srgbClr val="171717"/>
              </a:solidFill>
              <a:effectLst/>
              <a:latin typeface="+mn-lt"/>
            </a:endParaRPr>
          </a:p>
          <a:p>
            <a:pPr marL="171450" indent="-171450" algn="l">
              <a:buFontTx/>
              <a:buChar char="-"/>
            </a:pPr>
            <a:r>
              <a:rPr lang="en-GB" b="0" i="0" dirty="0">
                <a:solidFill>
                  <a:srgbClr val="171717"/>
                </a:solidFill>
                <a:effectLst/>
                <a:latin typeface="+mn-lt"/>
              </a:rPr>
              <a:t>(Click) Database scoped credential</a:t>
            </a:r>
          </a:p>
          <a:p>
            <a:pPr marL="171450" indent="-171450" algn="l">
              <a:buFontTx/>
              <a:buChar char="-"/>
            </a:pPr>
            <a:r>
              <a:rPr lang="en-GB" b="0" i="0" dirty="0">
                <a:solidFill>
                  <a:srgbClr val="171717"/>
                </a:solidFill>
                <a:effectLst/>
                <a:latin typeface="+mn-lt"/>
              </a:rPr>
              <a:t>(Click) External data source</a:t>
            </a:r>
          </a:p>
          <a:p>
            <a:pPr marL="171450" indent="-171450" algn="l">
              <a:buFontTx/>
              <a:buChar char="-"/>
            </a:pPr>
            <a:r>
              <a:rPr lang="en-GB" b="0" i="0" dirty="0">
                <a:solidFill>
                  <a:srgbClr val="171717"/>
                </a:solidFill>
                <a:effectLst/>
                <a:latin typeface="+mn-lt"/>
              </a:rPr>
              <a:t>(Click) External file formats</a:t>
            </a:r>
          </a:p>
          <a:p>
            <a:pPr marL="171450" indent="-171450" algn="l">
              <a:buFontTx/>
              <a:buChar char="-"/>
            </a:pPr>
            <a:r>
              <a:rPr lang="en-GB" b="0" i="0" dirty="0">
                <a:solidFill>
                  <a:srgbClr val="171717"/>
                </a:solidFill>
                <a:effectLst/>
                <a:latin typeface="+mn-lt"/>
              </a:rPr>
              <a:t>(Click) External tables</a:t>
            </a:r>
          </a:p>
          <a:p>
            <a:pPr marL="171450" indent="-171450" algn="l">
              <a:buFontTx/>
              <a:buChar char="-"/>
            </a:pPr>
            <a:r>
              <a:rPr lang="en-GB" b="0" i="0" dirty="0">
                <a:solidFill>
                  <a:srgbClr val="171717"/>
                </a:solidFill>
                <a:effectLst/>
                <a:latin typeface="+mn-lt"/>
              </a:rPr>
              <a:t>(Click) Views</a:t>
            </a:r>
          </a:p>
          <a:p>
            <a:pPr algn="l"/>
            <a:endParaRPr lang="en-GB" sz="900" b="0" i="0" dirty="0">
              <a:solidFill>
                <a:srgbClr val="24292E"/>
              </a:solidFill>
              <a:effectLst/>
              <a:latin typeface="+mn-l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kern="1200" dirty="0">
                <a:solidFill>
                  <a:srgbClr val="24292E"/>
                </a:solidFill>
                <a:effectLst/>
                <a:latin typeface="+mn-lt"/>
                <a:ea typeface="+mn-ea"/>
                <a:cs typeface="+mn-cs"/>
              </a:rPr>
              <a:t>Metadata objects can help you simplify understanding the data that is held in the files of a data lake by enabling you to define a semantic layer on top of the files. This initial step can also simplify the transformation that you may use against the data as it can be presented as tables in the serverless SQL pool.</a:t>
            </a:r>
          </a:p>
          <a:p>
            <a:pPr algn="l"/>
            <a:endParaRPr lang="en-IE" sz="900" b="1" i="0" dirty="0">
              <a:solidFill>
                <a:srgbClr val="171717"/>
              </a:solidFill>
              <a:effectLst/>
              <a:latin typeface="+mn-lt"/>
            </a:endParaRPr>
          </a:p>
          <a:p>
            <a:pPr algn="l"/>
            <a:r>
              <a:rPr lang="en-GB" sz="1100" b="0" i="0" dirty="0">
                <a:solidFill>
                  <a:srgbClr val="24292E"/>
                </a:solidFill>
                <a:effectLst/>
                <a:latin typeface="+mn-lt"/>
              </a:rPr>
              <a:t>The ability to create metadata objects within a serverless SQL pools in Azure Synapse Analytics provides some opportunities for customers to use it as a proof-of-concept layer for any potential enterprise data warehouses that they may consider creating. It is important to note; however, that it is better to transition the proof of concept to a dedicated SQL pools where the data and resources are persisted should the proof-of-concept be a success, and the decision is made to make the enterprise data warehouse more permanent.</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7139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Talking Points:</a:t>
            </a:r>
            <a:endParaRPr lang="en-IE" dirty="0"/>
          </a:p>
          <a:p>
            <a:endParaRPr lang="en-GB" dirty="0"/>
          </a:p>
          <a:p>
            <a:r>
              <a:rPr lang="en-GB" dirty="0"/>
              <a:t>Lets look at the security considerations</a:t>
            </a:r>
          </a:p>
        </p:txBody>
      </p:sp>
      <p:sp>
        <p:nvSpPr>
          <p:cNvPr id="4" name="Slide Number Placeholder 3"/>
          <p:cNvSpPr>
            <a:spLocks noGrp="1"/>
          </p:cNvSpPr>
          <p:nvPr>
            <p:ph type="sldNum" sz="quarter" idx="5"/>
          </p:nvPr>
        </p:nvSpPr>
        <p:spPr/>
        <p:txBody>
          <a:bodyPr/>
          <a:lstStyle/>
          <a:p>
            <a:fld id="{37E24C93-78CA-4AF0-9E77-825D60ABA46D}" type="slidenum">
              <a:rPr lang="en-US" smtClean="0"/>
              <a:t>12</a:t>
            </a:fld>
            <a:endParaRPr lang="en-US" dirty="0"/>
          </a:p>
        </p:txBody>
      </p:sp>
    </p:spTree>
    <p:extLst>
      <p:ext uri="{BB962C8B-B14F-4D97-AF65-F5344CB8AC3E}">
        <p14:creationId xmlns:p14="http://schemas.microsoft.com/office/powerpoint/2010/main" val="420517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There are 3 areas of security to be aware of with Azure Synapse SQL pools</a:t>
            </a:r>
          </a:p>
          <a:p>
            <a:endParaRPr lang="en-IE" dirty="0"/>
          </a:p>
          <a:p>
            <a:pPr algn="l"/>
            <a:r>
              <a:rPr lang="en-GB" b="1" i="0" u="none" strike="noStrike" dirty="0">
                <a:solidFill>
                  <a:srgbClr val="171717"/>
                </a:solidFill>
                <a:effectLst/>
                <a:latin typeface="Segoe UI" panose="020B0502040204020203" pitchFamily="34" charset="0"/>
                <a:hlinkClick r:id="rId3"/>
              </a:rPr>
              <a:t>Authentication</a:t>
            </a:r>
            <a:r>
              <a:rPr lang="en-GB" b="0" i="0" dirty="0">
                <a:solidFill>
                  <a:srgbClr val="171717"/>
                </a:solidFill>
                <a:effectLst/>
                <a:latin typeface="Segoe UI" panose="020B0502040204020203" pitchFamily="34" charset="0"/>
              </a:rPr>
              <a:t> is the process of proving the user is who they claim to be. A user connects to a database using a user account. When a user attempts to connect to a database, they provide a user account and authentication information. The user is authenticated using one of the following two authentication methods:</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u="none" strike="noStrike" dirty="0">
                <a:solidFill>
                  <a:srgbClr val="171717"/>
                </a:solidFill>
                <a:effectLst/>
                <a:latin typeface="Segoe UI" panose="020B0502040204020203" pitchFamily="34" charset="0"/>
                <a:hlinkClick r:id="rId4"/>
              </a:rPr>
              <a:t>SQL authentication</a:t>
            </a:r>
            <a:r>
              <a:rPr lang="en-GB" b="0" i="0" dirty="0">
                <a:solidFill>
                  <a:srgbClr val="171717"/>
                </a:solidFill>
                <a:effectLst/>
                <a:latin typeface="Segoe UI" panose="020B0502040204020203" pitchFamily="34" charset="0"/>
              </a:rPr>
              <a:t>.</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associated password to establish a connection. This password is stored in the master database for user accounts linked to a login or stored in the database containing the user accounts </a:t>
            </a:r>
            <a:r>
              <a:rPr lang="en-GB" b="0" i="1" dirty="0">
                <a:solidFill>
                  <a:srgbClr val="171717"/>
                </a:solidFill>
                <a:effectLst/>
                <a:latin typeface="Segoe UI" panose="020B0502040204020203" pitchFamily="34" charset="0"/>
              </a:rPr>
              <a:t>not</a:t>
            </a:r>
            <a:r>
              <a:rPr lang="en-GB" b="0" i="0" dirty="0">
                <a:solidFill>
                  <a:srgbClr val="171717"/>
                </a:solidFill>
                <a:effectLst/>
                <a:latin typeface="Segoe UI" panose="020B0502040204020203" pitchFamily="34" charset="0"/>
              </a:rPr>
              <a:t> linked to a login.</a:t>
            </a:r>
          </a:p>
          <a:p>
            <a:pPr algn="l">
              <a:buFont typeface="Arial" panose="020B0604020202020204" pitchFamily="34" charset="0"/>
              <a:buNone/>
            </a:pPr>
            <a:endParaRPr lang="en-GB" b="0" i="0" u="none" strike="noStrike" dirty="0">
              <a:solidFill>
                <a:srgbClr val="171717"/>
              </a:solidFill>
              <a:effectLst/>
              <a:latin typeface="Segoe UI" panose="020B0502040204020203" pitchFamily="34" charset="0"/>
              <a:hlinkClick r:id="rId5"/>
            </a:endParaRPr>
          </a:p>
          <a:p>
            <a:pPr algn="l">
              <a:buFont typeface="Arial" panose="020B0604020202020204" pitchFamily="34" charset="0"/>
              <a:buNone/>
            </a:pPr>
            <a:r>
              <a:rPr lang="en-GB" b="0" i="0" u="none" strike="noStrike" dirty="0">
                <a:solidFill>
                  <a:srgbClr val="171717"/>
                </a:solidFill>
                <a:effectLst/>
                <a:latin typeface="Segoe UI" panose="020B0502040204020203" pitchFamily="34" charset="0"/>
                <a:hlinkClick r:id="rId5"/>
              </a:rPr>
              <a:t>Azure Active Directory Authentication</a:t>
            </a:r>
            <a:endParaRPr lang="en-GB" b="0" i="0" dirty="0">
              <a:solidFill>
                <a:srgbClr val="171717"/>
              </a:solidFill>
              <a:effectLst/>
              <a:latin typeface="Segoe UI" panose="020B0502040204020203" pitchFamily="34" charset="0"/>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requests that the service use the credential information stored in Azure Active Directory (Azure AD).</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Logins and users</a:t>
            </a:r>
            <a:r>
              <a:rPr lang="en-GB" b="0" i="0" dirty="0">
                <a:solidFill>
                  <a:srgbClr val="171717"/>
                </a:solidFill>
                <a:effectLst/>
                <a:latin typeface="Segoe UI" panose="020B0502040204020203" pitchFamily="34" charset="0"/>
              </a:rPr>
              <a:t>: A user account in a database can be associated with a login that is stored in the master database or can be a user name that is stored in an individual database.</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login</a:t>
            </a:r>
            <a:r>
              <a:rPr lang="en-GB" b="0" i="0" dirty="0">
                <a:solidFill>
                  <a:srgbClr val="171717"/>
                </a:solidFill>
                <a:effectLst/>
                <a:latin typeface="Segoe UI" panose="020B0502040204020203" pitchFamily="34" charset="0"/>
              </a:rPr>
              <a:t> is an individual account in the master database, to which a user account in one or more databases can be linked. With a login, the credential information for the user account is stored with the login.</a:t>
            </a: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user account</a:t>
            </a:r>
            <a:r>
              <a:rPr lang="en-GB" b="0" i="0" dirty="0">
                <a:solidFill>
                  <a:srgbClr val="171717"/>
                </a:solidFill>
                <a:effectLst/>
                <a:latin typeface="Segoe UI" panose="020B0502040204020203" pitchFamily="34" charset="0"/>
              </a:rPr>
              <a:t> is an individual account in any database that may be, but does not have to be, linked to a login. With a user account that is not linked to a login, the credential information is stored with the user account.</a:t>
            </a:r>
          </a:p>
          <a:p>
            <a:pPr algn="l"/>
            <a:endParaRPr lang="en-GB" b="1" i="0" u="none" strike="noStrike" dirty="0">
              <a:solidFill>
                <a:srgbClr val="171717"/>
              </a:solidFill>
              <a:effectLst/>
              <a:latin typeface="Segoe UI" panose="020B0502040204020203" pitchFamily="34" charset="0"/>
              <a:hlinkClick r:id="rId6"/>
            </a:endParaRPr>
          </a:p>
          <a:p>
            <a:pPr algn="l"/>
            <a:endParaRPr lang="en-GB" b="1" i="0" u="none" strike="noStrike" dirty="0">
              <a:solidFill>
                <a:srgbClr val="171717"/>
              </a:solidFill>
              <a:effectLst/>
              <a:latin typeface="Segoe UI" panose="020B0502040204020203" pitchFamily="34" charset="0"/>
              <a:hlinkClick r:id="rId6"/>
            </a:endParaRPr>
          </a:p>
          <a:p>
            <a:pPr algn="l"/>
            <a:r>
              <a:rPr lang="en-GB" b="1" i="0" u="none" strike="noStrike" dirty="0">
                <a:solidFill>
                  <a:srgbClr val="171717"/>
                </a:solidFill>
                <a:effectLst/>
                <a:latin typeface="Segoe UI" panose="020B0502040204020203" pitchFamily="34" charset="0"/>
                <a:hlinkClick r:id="rId6"/>
              </a:rPr>
              <a:t>Authorization</a:t>
            </a:r>
            <a:r>
              <a:rPr lang="en-GB" b="0" i="0" dirty="0">
                <a:solidFill>
                  <a:srgbClr val="171717"/>
                </a:solidFill>
                <a:effectLst/>
                <a:latin typeface="Segoe UI" panose="020B0502040204020203" pitchFamily="34" charset="0"/>
              </a:rPr>
              <a:t> to access data and perform various actions are managed using database roles and explicit permissions. Authorization refers to the permissions assigned to a user, and determines what that user is allowed to do. Authorization is controlled by your user account's database </a:t>
            </a:r>
            <a:r>
              <a:rPr lang="en-GB" b="0" i="0" u="none" strike="noStrike" dirty="0">
                <a:solidFill>
                  <a:srgbClr val="171717"/>
                </a:solidFill>
                <a:effectLst/>
                <a:latin typeface="Segoe UI" panose="020B0502040204020203" pitchFamily="34" charset="0"/>
                <a:hlinkClick r:id="rId7"/>
              </a:rPr>
              <a:t>role memberships</a:t>
            </a:r>
            <a:r>
              <a:rPr lang="en-GB" b="0" i="0" dirty="0">
                <a:solidFill>
                  <a:srgbClr val="171717"/>
                </a:solidFill>
                <a:effectLst/>
                <a:latin typeface="Segoe UI" panose="020B0502040204020203" pitchFamily="34" charset="0"/>
              </a:rPr>
              <a:t> and </a:t>
            </a:r>
            <a:r>
              <a:rPr lang="en-GB" b="0" i="0" u="none" strike="noStrike" dirty="0">
                <a:solidFill>
                  <a:srgbClr val="171717"/>
                </a:solidFill>
                <a:effectLst/>
                <a:latin typeface="Segoe UI" panose="020B0502040204020203" pitchFamily="34" charset="0"/>
                <a:hlinkClick r:id="rId8"/>
              </a:rPr>
              <a:t>object-level permissions</a:t>
            </a:r>
            <a:r>
              <a:rPr lang="en-GB" b="0" i="0" dirty="0">
                <a:solidFill>
                  <a:srgbClr val="171717"/>
                </a:solidFill>
                <a:effectLst/>
                <a:latin typeface="Segoe UI" panose="020B0502040204020203" pitchFamily="34" charset="0"/>
              </a:rPr>
              <a:t>. As a best practice, you should grant users the least privileges necessary.</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1" i="0" u="none" strike="noStrike" dirty="0">
                <a:effectLst/>
                <a:latin typeface="Segoe UI" panose="020B0502040204020203" pitchFamily="34" charset="0"/>
                <a:hlinkClick r:id="rId9"/>
              </a:rPr>
              <a:t>Transparent data encryption (TDE)</a:t>
            </a:r>
            <a:r>
              <a:rPr lang="en-GB" b="1" i="0" dirty="0">
                <a:solidFill>
                  <a:srgbClr val="171717"/>
                </a:solidFill>
                <a:effectLst/>
                <a:latin typeface="Segoe UI" panose="020B0502040204020203" pitchFamily="34" charset="0"/>
              </a:rPr>
              <a:t> </a:t>
            </a:r>
            <a:r>
              <a:rPr lang="en-GB" b="0" i="0" dirty="0">
                <a:solidFill>
                  <a:srgbClr val="171717"/>
                </a:solidFill>
                <a:effectLst/>
                <a:latin typeface="Segoe UI" panose="020B0502040204020203" pitchFamily="34" charset="0"/>
              </a:rPr>
              <a:t>helps protect Azure Synapse Analytics against the threat of malicious offline activity by encrypting data at rest. TDE must be manually enabled for Azure Synapse Analytics. TDE performs real-time I/O encryption and decryption of the data at the page level. Each page is decrypted when it's read into memory and then encrypted before being written to disk. TDE encrypts the storage of an entire database by using a symmetric key called the Database Encryption Key (DEK). On database startup, the encrypted DEK is decrypted and then used for decryption and re-encryption of the database files in the SQL Server database engine process. DEK is protected by the TDE protector. TDE protector is either a service-managed certificate (service-managed transparent data encryption) or an asymmetric key stored in </a:t>
            </a:r>
            <a:r>
              <a:rPr lang="en-GB" b="0" i="0" u="none" strike="noStrike" dirty="0">
                <a:effectLst/>
                <a:latin typeface="Segoe UI" panose="020B0502040204020203" pitchFamily="34" charset="0"/>
                <a:hlinkClick r:id="rId10"/>
              </a:rPr>
              <a:t>Azure Key Vault</a:t>
            </a:r>
            <a:r>
              <a:rPr lang="en-GB" b="0" i="0" dirty="0">
                <a:solidFill>
                  <a:srgbClr val="171717"/>
                </a:solidFill>
                <a:effectLst/>
                <a:latin typeface="Segoe UI" panose="020B0502040204020203" pitchFamily="34" charset="0"/>
              </a:rPr>
              <a:t> (customer-managed transparent data encryption).</a:t>
            </a:r>
          </a:p>
          <a:p>
            <a:endParaRPr lang="en-IE" dirty="0"/>
          </a:p>
          <a:p>
            <a:endParaRPr lang="en-IE" dirty="0"/>
          </a:p>
          <a:p>
            <a:endParaRPr lang="en-IE"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13</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14</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Azure Synapse serverless SQL pools is. How many of you have the need to explore data, or perform ad hoc transformation?</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dirty="0"/>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Every Azure Synapse Analytics workspace comes with a built in serverless SQL pool endpoint that you can be used to query files in a data lake.</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Serverless SQL pool is serverless, hence there's no infrastructure to setup or clusters to maintain. A default endpoint for this service is provided within every Azure Synapse workspace, so you can start querying data as soon as the workspace is created. There is no charge for resources reserved, you are only being charged for the data processed by queries you run; so this model is a true pay-per-use model.</a:t>
            </a:r>
          </a:p>
          <a:p>
            <a:pPr algn="l" defTabSz="914367" rtl="0">
              <a:lnSpc>
                <a:spcPct val="90000"/>
              </a:lnSpc>
              <a:spcAft>
                <a:spcPts val="333"/>
              </a:spcAft>
              <a:defRPr/>
            </a:pPr>
            <a:endParaRPr lang="en-GB" sz="8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800" b="0" i="0" u="none" strike="noStrike" kern="1200" dirty="0">
                <a:solidFill>
                  <a:schemeClr val="tx1"/>
                </a:solidFill>
                <a:effectLst/>
                <a:latin typeface="Segoe UI"/>
                <a:ea typeface="+mn-ea"/>
                <a:cs typeface="Segoe UI"/>
              </a:rPr>
              <a:t>If you use Apache Spark for Azure Synapse in your data pipeline, for data preparation, cleansing or enrichment, you can query external Spark tables you've created in the process, directly from serverless SQL pool. Use Private Link to bring your serverless SQL pool endpoint into your managed workspace </a:t>
            </a:r>
            <a:r>
              <a:rPr lang="en-GB" sz="800" b="0" i="0" u="none" strike="noStrike" kern="1200" dirty="0" err="1">
                <a:solidFill>
                  <a:schemeClr val="tx1"/>
                </a:solidFill>
                <a:effectLst/>
                <a:latin typeface="Segoe UI"/>
                <a:ea typeface="+mn-ea"/>
                <a:cs typeface="Segoe UI"/>
              </a:rPr>
              <a:t>VNet</a:t>
            </a:r>
            <a:r>
              <a:rPr lang="en-GB" sz="800" b="0" i="0" u="none" strike="noStrike" kern="1200" dirty="0">
                <a:solidFill>
                  <a:schemeClr val="tx1"/>
                </a:solidFill>
                <a:effectLst/>
                <a:latin typeface="Segoe UI"/>
                <a:ea typeface="+mn-ea"/>
                <a:cs typeface="Segoe UI"/>
              </a:rPr>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634802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endParaRPr lang="en-US" sz="1200" b="1" dirty="0"/>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Every Azure Synapse Analytics workspace comes with serverless SQL pool endpoints that you can use to query data in the lake.</a:t>
            </a:r>
          </a:p>
          <a:p>
            <a:pPr algn="l" defTabSz="914367" rtl="0">
              <a:lnSpc>
                <a:spcPct val="90000"/>
              </a:lnSpc>
              <a:spcAft>
                <a:spcPts val="333"/>
              </a:spcAft>
              <a:defRPr/>
            </a:pPr>
            <a:endParaRPr lang="en-GB" sz="1200" b="1"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query service over the data in your data lake. It enables you to access your data through the following functionalities: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A familiar T-SQL syntax to query data in place without the need to copy or load data into a specialized store.</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Integrated connectivity via the T-SQL interface that offers a wide range of business intelligence and ad-hoc querying tools, including the most popular drivers.</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distributed data processing system, built for large-scale data and computational functions. Serverless SQL pool enables you to analyze your Big Data in seconds to minutes, depending on the workload. Thanks to built-in query execution fault-tolerance, the system provides high reliability and success rates even for long-running queries involving large data sets.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serverless, hence there's no infrastructure to setup or clusters to maintain. A default endpoint for this service is provided within every Azure Synapse workspace, so you can start querying data as soon as the workspace is created.</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There is no charge for resources reserved, you are only being charged for the data processed by queries you run, hence this model is a true pay-per-use model.</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If you use Apache Spark for Azure Synapse in your data pipeline, for data preparation, cleansing or enrichment, you can query external Spark tables you've created in the process, directly from serverless SQL pool. Use Private Link to bring your serverless SQL pool endpoint into your managed workspace VNet.</a:t>
            </a:r>
          </a:p>
          <a:p>
            <a:endParaRPr lang="en-US" sz="1200" dirty="0"/>
          </a:p>
          <a:p>
            <a:r>
              <a:rPr lang="en-US" sz="1200" b="1" dirty="0"/>
              <a:t>PRESENTER NOTES AND GUIDANCE</a:t>
            </a:r>
          </a:p>
          <a:p>
            <a:endParaRPr lang="en-US" sz="1200" dirty="0"/>
          </a:p>
          <a:p>
            <a:r>
              <a:rPr lang="en-US" sz="1200" dirty="0"/>
              <a:t>Review the following page for introductory information:</a:t>
            </a:r>
          </a:p>
          <a:p>
            <a:endParaRPr lang="en-US" sz="1200" dirty="0"/>
          </a:p>
          <a:p>
            <a:r>
              <a:rPr lang="en-GB" dirty="0">
                <a:hlinkClick r:id="rId3"/>
              </a:rPr>
              <a:t>Serverless SQL pool  - Azure Synapse Analytics | Microsoft Docs</a:t>
            </a:r>
            <a:endParaRPr lang="en-US" sz="1200"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dirty="0"/>
          </a:p>
        </p:txBody>
      </p:sp>
    </p:spTree>
    <p:extLst>
      <p:ext uri="{BB962C8B-B14F-4D97-AF65-F5344CB8AC3E}">
        <p14:creationId xmlns:p14="http://schemas.microsoft.com/office/powerpoint/2010/main" val="16043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Synapse SQL offers both </a:t>
            </a:r>
            <a:r>
              <a:rPr lang="en-GB" b="1" i="0" dirty="0">
                <a:solidFill>
                  <a:srgbClr val="171717"/>
                </a:solidFill>
                <a:effectLst/>
                <a:latin typeface="Segoe UI"/>
                <a:cs typeface="Segoe UI"/>
              </a:rPr>
              <a:t>serverless</a:t>
            </a:r>
            <a:r>
              <a:rPr lang="en-GB" b="0" i="0" dirty="0">
                <a:solidFill>
                  <a:srgbClr val="171717"/>
                </a:solidFill>
                <a:effectLst/>
                <a:latin typeface="Segoe UI"/>
                <a:cs typeface="Segoe UI"/>
              </a:rPr>
              <a:t> and </a:t>
            </a:r>
            <a:r>
              <a:rPr lang="en-GB" b="1" i="0" dirty="0">
                <a:solidFill>
                  <a:srgbClr val="171717"/>
                </a:solidFill>
                <a:effectLst/>
                <a:latin typeface="Segoe UI"/>
                <a:cs typeface="Segoe UI"/>
              </a:rPr>
              <a:t>dedicated</a:t>
            </a:r>
            <a:r>
              <a:rPr lang="en-GB" b="0" i="0" dirty="0">
                <a:solidFill>
                  <a:srgbClr val="171717"/>
                </a:solidFill>
                <a:effectLst/>
                <a:latin typeface="Segoe UI"/>
                <a:cs typeface="Segoe UI"/>
              </a:rPr>
              <a:t> resource models, offering consumption and billing options to fit your needs. For predictable performance and cost, provision pools to reserve processing power for data stored in SQL tables. For unplanned or bursty workloads, use the serverless, always-available SQL endpoint.</a:t>
            </a:r>
          </a:p>
          <a:p>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What is Azure Synapse Analytics:</a:t>
            </a:r>
          </a:p>
          <a:p>
            <a:pPr>
              <a:defRPr/>
            </a:pPr>
            <a:r>
              <a:rPr lang="en-GB" dirty="0">
                <a:hlinkClick r:id="rId3"/>
              </a:rPr>
              <a:t>https://docs.microsoft.com/en-us/azure/synapse-analytics/overview-what-is</a:t>
            </a:r>
            <a:r>
              <a:rPr lang="en-GB" dirty="0"/>
              <a:t> </a:t>
            </a:r>
            <a:endParaRPr lang="en-US"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dirty="0"/>
          </a:p>
        </p:txBody>
      </p:sp>
    </p:spTree>
    <p:extLst>
      <p:ext uri="{BB962C8B-B14F-4D97-AF65-F5344CB8AC3E}">
        <p14:creationId xmlns:p14="http://schemas.microsoft.com/office/powerpoint/2010/main" val="1352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query the common files that are stored in an Azure Data Lake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dirty="0"/>
          </a:p>
        </p:txBody>
      </p:sp>
    </p:spTree>
    <p:extLst>
      <p:ext uri="{BB962C8B-B14F-4D97-AF65-F5344CB8AC3E}">
        <p14:creationId xmlns:p14="http://schemas.microsoft.com/office/powerpoint/2010/main" val="205394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Serverless SQL pool enables you to query data in your data lake. It offers a T-SQL query surface area that accommodates semi-structured and unstructured data queries. For querying, the following T-SQL aspects are supported:</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Full SELECT surface area, including majority of SQL functions and operators.</a:t>
            </a:r>
          </a:p>
          <a:p>
            <a:pPr algn="l"/>
            <a:r>
              <a:rPr lang="en-GB" b="0" i="0" dirty="0">
                <a:solidFill>
                  <a:srgbClr val="24292E"/>
                </a:solidFill>
                <a:effectLst/>
                <a:latin typeface="-apple-system"/>
              </a:rPr>
              <a:t>- CREATE EXTERNAL TABLE AS SELECT (CETAS) creates an external table and then exports, in parallel, the results of a Transact-SQL SELECT statement to Azure Storage.</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To support a smooth experience for in place querying of data that's located in Azure Storage files, serverless SQL pool uses the OPENROWSET function with additional capabilities:</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Query multiple files or folders</a:t>
            </a:r>
          </a:p>
          <a:p>
            <a:pPr algn="l"/>
            <a:r>
              <a:rPr lang="en-GB" b="0" i="0" dirty="0">
                <a:solidFill>
                  <a:srgbClr val="24292E"/>
                </a:solidFill>
                <a:effectLst/>
                <a:latin typeface="-apple-system"/>
              </a:rPr>
              <a:t>- PARQUET file format</a:t>
            </a:r>
          </a:p>
          <a:p>
            <a:pPr algn="l"/>
            <a:r>
              <a:rPr lang="en-GB" b="0" i="0" dirty="0">
                <a:solidFill>
                  <a:srgbClr val="24292E"/>
                </a:solidFill>
                <a:effectLst/>
                <a:latin typeface="-apple-system"/>
              </a:rPr>
              <a:t>- Query CSV and delimited text (field terminator, row terminator, escape char)</a:t>
            </a:r>
          </a:p>
          <a:p>
            <a:pPr algn="l"/>
            <a:r>
              <a:rPr lang="en-GB" b="0" i="0" dirty="0">
                <a:solidFill>
                  <a:srgbClr val="24292E"/>
                </a:solidFill>
                <a:effectLst/>
                <a:latin typeface="-apple-system"/>
              </a:rPr>
              <a:t>- Read a chosen subset of columns</a:t>
            </a:r>
          </a:p>
          <a:p>
            <a:pPr algn="l"/>
            <a:r>
              <a:rPr lang="en-GB" b="0" i="0" dirty="0">
                <a:solidFill>
                  <a:srgbClr val="24292E"/>
                </a:solidFill>
                <a:effectLst/>
                <a:latin typeface="-apple-system"/>
              </a:rPr>
              <a:t>- Schema inference</a:t>
            </a:r>
          </a:p>
          <a:p>
            <a:pPr algn="l"/>
            <a:r>
              <a:rPr lang="en-GB" b="0" i="0" dirty="0">
                <a:solidFill>
                  <a:srgbClr val="24292E"/>
                </a:solidFill>
                <a:effectLst/>
                <a:latin typeface="-apple-system"/>
              </a:rPr>
              <a:t>- filename function</a:t>
            </a:r>
          </a:p>
          <a:p>
            <a:pPr algn="l"/>
            <a:r>
              <a:rPr lang="en-GB" b="0" i="0" dirty="0">
                <a:solidFill>
                  <a:srgbClr val="24292E"/>
                </a:solidFill>
                <a:effectLst/>
                <a:latin typeface="-apple-system"/>
              </a:rPr>
              <a:t>- filepath function</a:t>
            </a:r>
          </a:p>
          <a:p>
            <a:pPr algn="l"/>
            <a:r>
              <a:rPr lang="en-GB" b="0" i="0" dirty="0">
                <a:solidFill>
                  <a:srgbClr val="24292E"/>
                </a:solidFill>
                <a:effectLst/>
                <a:latin typeface="-apple-system"/>
              </a:rPr>
              <a:t>- Work with complex types and nested or repeated data structures</a:t>
            </a:r>
          </a:p>
          <a:p>
            <a:pPr algn="l"/>
            <a:endParaRPr lang="en-GB" b="0" i="0" dirty="0">
              <a:solidFill>
                <a:srgbClr val="24292E"/>
              </a:solidFill>
              <a:effectLst/>
              <a:latin typeface="-apple-system"/>
            </a:endParaRPr>
          </a:p>
          <a:p>
            <a:pPr algn="l"/>
            <a:endParaRPr lang="en-GB" b="1" i="0" dirty="0">
              <a:solidFill>
                <a:srgbClr val="24292E"/>
              </a:solidFill>
              <a:effectLst/>
              <a:latin typeface="-apple-system"/>
            </a:endParaRPr>
          </a:p>
          <a:p>
            <a:pPr algn="l"/>
            <a:r>
              <a:rPr lang="en-GB" b="0" i="0" dirty="0">
                <a:solidFill>
                  <a:srgbClr val="24292E"/>
                </a:solidFill>
                <a:effectLst/>
                <a:latin typeface="-apple-system"/>
              </a:rPr>
              <a:t>Full details can be explored here:</a:t>
            </a:r>
          </a:p>
          <a:p>
            <a:pPr algn="l"/>
            <a:endParaRPr lang="en-GB" b="0" i="0" dirty="0">
              <a:solidFill>
                <a:srgbClr val="24292E"/>
              </a:solidFill>
              <a:effectLst/>
              <a:latin typeface="-apple-system"/>
            </a:endParaRPr>
          </a:p>
          <a:p>
            <a:pPr algn="l"/>
            <a:r>
              <a:rPr lang="en-GB" dirty="0">
                <a:hlinkClick r:id="rId3"/>
              </a:rPr>
              <a:t>Query data storage with serverless SQL pool (preview) - Azure Synapse Analytics | Microsoft Docs</a:t>
            </a:r>
            <a:endParaRPr lang="en-GB" b="0" i="0" dirty="0">
              <a:solidFill>
                <a:srgbClr val="24292E"/>
              </a:solidFill>
              <a:effectLst/>
              <a:latin typeface="-apple-system"/>
            </a:endParaRPr>
          </a:p>
          <a:p>
            <a:pPr algn="l"/>
            <a:endParaRPr lang="en-GB" b="0" i="0" dirty="0">
              <a:solidFill>
                <a:srgbClr val="24292E"/>
              </a:solidFill>
              <a:effectLst/>
              <a:latin typeface="-apple-system"/>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pPr algn="l"/>
            <a:r>
              <a:rPr lang="en-GB" sz="1050" b="0" i="0" dirty="0">
                <a:solidFill>
                  <a:srgbClr val="24292E"/>
                </a:solidFill>
                <a:effectLst/>
                <a:latin typeface="+mn-lt"/>
              </a:rPr>
              <a:t>Serverless SQL pools enable you to query data in your data lake. They offer a T-SQL query surface area that accommodates semi-structured and unstructured data queries. For querying, the following T-SQL aspects are supported:</a:t>
            </a:r>
          </a:p>
          <a:p>
            <a:pPr algn="l"/>
            <a:endParaRPr lang="en-GB" sz="1050" b="0" i="0" dirty="0">
              <a:solidFill>
                <a:srgbClr val="24292E"/>
              </a:solidFill>
              <a:effectLst/>
              <a:latin typeface="+mn-lt"/>
            </a:endParaRPr>
          </a:p>
          <a:p>
            <a:pPr algn="l"/>
            <a:r>
              <a:rPr lang="en-GB" sz="1050" b="0" i="0" dirty="0">
                <a:solidFill>
                  <a:srgbClr val="24292E"/>
                </a:solidFill>
                <a:effectLst/>
                <a:latin typeface="+mn-lt"/>
              </a:rPr>
              <a:t>- Full SELECT surface area, including a majority of SQL functions and operators.</a:t>
            </a:r>
          </a:p>
          <a:p>
            <a:pPr algn="l"/>
            <a:r>
              <a:rPr lang="en-GB" sz="1050" b="0" i="0" dirty="0">
                <a:solidFill>
                  <a:srgbClr val="24292E"/>
                </a:solidFill>
                <a:effectLst/>
                <a:latin typeface="+mn-lt"/>
              </a:rPr>
              <a:t>- CREATE EXTERNAL TABLE AS SELECT (CETAS) creates an external table and then exports, in parallel, the results of a Transact-SQL SELECT statement to Azure Storage.</a:t>
            </a:r>
          </a:p>
          <a:p>
            <a:pPr algn="l"/>
            <a:endParaRPr lang="en-GB" sz="1050" b="0" i="0" dirty="0">
              <a:solidFill>
                <a:srgbClr val="24292E"/>
              </a:solidFill>
              <a:effectLst/>
              <a:latin typeface="+mn-lt"/>
            </a:endParaRPr>
          </a:p>
          <a:p>
            <a:pPr algn="l"/>
            <a:r>
              <a:rPr lang="en-GB" sz="1050" b="0" i="0" dirty="0">
                <a:solidFill>
                  <a:srgbClr val="24292E"/>
                </a:solidFill>
                <a:effectLst/>
                <a:latin typeface="+mn-lt"/>
              </a:rPr>
              <a:t>To support a smooth experience for in-place querying of data that's located in Azure Storage files, serverless SQL pool uses the OPENROWSET function with additional capabilities including:</a:t>
            </a:r>
          </a:p>
          <a:p>
            <a:pPr algn="l"/>
            <a:endParaRPr lang="en-GB" sz="1050" b="0" i="0" dirty="0">
              <a:solidFill>
                <a:srgbClr val="24292E"/>
              </a:solidFill>
              <a:effectLst/>
              <a:latin typeface="+mn-lt"/>
            </a:endParaRPr>
          </a:p>
          <a:p>
            <a:pPr algn="l"/>
            <a:r>
              <a:rPr lang="en-GB" sz="1050" b="0" i="0" dirty="0">
                <a:solidFill>
                  <a:srgbClr val="24292E"/>
                </a:solidFill>
                <a:effectLst/>
                <a:latin typeface="+mn-lt"/>
              </a:rPr>
              <a:t>- Query multiple files or folders</a:t>
            </a:r>
          </a:p>
          <a:p>
            <a:pPr algn="l"/>
            <a:r>
              <a:rPr lang="en-GB" sz="1050" b="0" i="0" dirty="0">
                <a:solidFill>
                  <a:srgbClr val="24292E"/>
                </a:solidFill>
                <a:effectLst/>
                <a:latin typeface="+mn-lt"/>
              </a:rPr>
              <a:t>- Query PARQUET file format</a:t>
            </a:r>
          </a:p>
          <a:p>
            <a:pPr algn="l"/>
            <a:r>
              <a:rPr lang="en-GB" sz="1050" b="0" i="0" dirty="0">
                <a:solidFill>
                  <a:srgbClr val="24292E"/>
                </a:solidFill>
                <a:effectLst/>
                <a:latin typeface="+mn-lt"/>
              </a:rPr>
              <a:t>- Query CSV and delimited text (field terminator, row terminator, escape char)</a:t>
            </a:r>
          </a:p>
          <a:p>
            <a:pPr algn="l"/>
            <a:r>
              <a:rPr lang="en-GB" sz="1050" b="0" i="0" dirty="0">
                <a:solidFill>
                  <a:srgbClr val="24292E"/>
                </a:solidFill>
                <a:effectLst/>
                <a:latin typeface="+mn-lt"/>
              </a:rPr>
              <a:t>- Read a chosen subset of columns</a:t>
            </a:r>
          </a:p>
          <a:p>
            <a:pPr algn="l"/>
            <a:r>
              <a:rPr lang="en-GB" sz="1050" b="0" i="0" dirty="0">
                <a:solidFill>
                  <a:srgbClr val="24292E"/>
                </a:solidFill>
                <a:effectLst/>
                <a:latin typeface="+mn-lt"/>
              </a:rPr>
              <a:t>- Use schema inference</a:t>
            </a:r>
          </a:p>
          <a:p>
            <a:pPr algn="l"/>
            <a:r>
              <a:rPr lang="en-GB" sz="1050" b="0" i="0" dirty="0">
                <a:solidFill>
                  <a:srgbClr val="24292E"/>
                </a:solidFill>
                <a:effectLst/>
                <a:latin typeface="+mn-lt"/>
              </a:rPr>
              <a:t>- Use the filename function</a:t>
            </a:r>
          </a:p>
          <a:p>
            <a:pPr algn="l"/>
            <a:r>
              <a:rPr lang="en-GB" sz="1050" b="0" i="0" dirty="0">
                <a:solidFill>
                  <a:srgbClr val="24292E"/>
                </a:solidFill>
                <a:effectLst/>
                <a:latin typeface="+mn-lt"/>
              </a:rPr>
              <a:t>- Use the filepath function</a:t>
            </a:r>
          </a:p>
          <a:p>
            <a:pPr algn="l"/>
            <a:r>
              <a:rPr lang="en-GB" sz="1050" b="0" i="0" dirty="0">
                <a:solidFill>
                  <a:srgbClr val="24292E"/>
                </a:solidFill>
                <a:effectLst/>
                <a:latin typeface="+mn-lt"/>
              </a:rPr>
              <a:t>- Work with complex types and nested or repeated data structures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9291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Understanding data through data exploration is one of the core challenges faced today by data engineers and data scientists as well. Depending on the underlying structure of the data as well as the specific requirements of the exploration process, different data processing engines will offer varying degrees of performance, complexity, and flexibility.</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In Azure Synapse Analytics, you can use either SQL, Apache Spark for Synapse, or both. Which service you use mostly depends on your personal preference and expertise. When conducting data engineering tasks, both options can be equally valid in many cases. However, there are certain situations where harnessing the power of Apache Spark can help you overcome problems with the source data. This is because in a Synapse </a:t>
            </a:r>
          </a:p>
          <a:p>
            <a:pPr algn="l"/>
            <a:r>
              <a:rPr lang="en-GB" b="0" i="0" dirty="0">
                <a:solidFill>
                  <a:srgbClr val="24292E"/>
                </a:solidFill>
                <a:effectLst/>
                <a:latin typeface="-apple-system"/>
              </a:rPr>
              <a:t>Notebook, you can import from a large number of free libraries that add functionality to your environment when working with data. There are other situations where it is much more convenient and faster using serverless SQL pool to explore the data, or to expose data in the data lake through a SQL view that can be accessed from external tools, like Power BI.</a:t>
            </a:r>
          </a:p>
          <a:p>
            <a:pPr algn="l"/>
            <a:endParaRPr lang="en-IE" b="1" i="0" dirty="0">
              <a:solidFill>
                <a:srgbClr val="171717"/>
              </a:solidFill>
              <a:effectLst/>
              <a:latin typeface="Segoe UI" panose="020B0502040204020203" pitchFamily="34" charset="0"/>
            </a:endParaRPr>
          </a:p>
          <a:p>
            <a:pPr algn="l"/>
            <a:r>
              <a:rPr lang="en-GB" b="0" i="0" dirty="0">
                <a:solidFill>
                  <a:srgbClr val="24292E"/>
                </a:solidFill>
                <a:effectLst/>
                <a:latin typeface="-apple-system"/>
              </a:rPr>
              <a:t>- In Synapse Studio, navigate to the </a:t>
            </a:r>
            <a:r>
              <a:rPr lang="en-GB" b="1" i="0" dirty="0">
                <a:solidFill>
                  <a:srgbClr val="24292E"/>
                </a:solidFill>
                <a:effectLst/>
                <a:latin typeface="-apple-system"/>
              </a:rPr>
              <a:t>Data</a:t>
            </a:r>
            <a:r>
              <a:rPr lang="en-GB" b="0" i="0" dirty="0">
                <a:solidFill>
                  <a:srgbClr val="24292E"/>
                </a:solidFill>
                <a:effectLst/>
                <a:latin typeface="-apple-system"/>
              </a:rPr>
              <a:t> hub.</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Select the Linked tab and expand Azure Data Lake Storage Gen2. Expand the  primary ADLS Gen2 account and select the container. Navigate to the folder, and right-click on the </a:t>
            </a:r>
            <a:r>
              <a:rPr lang="en-GB" dirty="0"/>
              <a:t>parquet</a:t>
            </a:r>
            <a:r>
              <a:rPr lang="en-GB" b="0" i="0" dirty="0">
                <a:solidFill>
                  <a:srgbClr val="24292E"/>
                </a:solidFill>
                <a:effectLst/>
                <a:latin typeface="-apple-system"/>
              </a:rPr>
              <a:t> file, select </a:t>
            </a:r>
            <a:r>
              <a:rPr lang="en-GB" b="1" i="0" dirty="0">
                <a:solidFill>
                  <a:srgbClr val="24292E"/>
                </a:solidFill>
                <a:effectLst/>
                <a:latin typeface="-apple-system"/>
              </a:rPr>
              <a:t>New SQL script</a:t>
            </a:r>
            <a:r>
              <a:rPr lang="en-GB" b="0" i="0" dirty="0">
                <a:solidFill>
                  <a:srgbClr val="24292E"/>
                </a:solidFill>
                <a:effectLst/>
                <a:latin typeface="-apple-system"/>
              </a:rPr>
              <a:t>, then </a:t>
            </a:r>
            <a:r>
              <a:rPr lang="en-GB" b="1" i="0" dirty="0">
                <a:solidFill>
                  <a:srgbClr val="24292E"/>
                </a:solidFill>
                <a:effectLst/>
                <a:latin typeface="-apple-system"/>
              </a:rPr>
              <a:t>Select TOP 100 rows.</a:t>
            </a:r>
          </a:p>
          <a:p>
            <a:pPr algn="l"/>
            <a:endParaRPr lang="en-GB" b="1" i="0" dirty="0">
              <a:solidFill>
                <a:srgbClr val="24292E"/>
              </a:solidFill>
              <a:effectLst/>
              <a:latin typeface="-apple-system"/>
            </a:endParaRPr>
          </a:p>
          <a:p>
            <a:pPr algn="l"/>
            <a:r>
              <a:rPr lang="en-GB" b="0" i="0" dirty="0">
                <a:solidFill>
                  <a:srgbClr val="24292E"/>
                </a:solidFill>
                <a:effectLst/>
                <a:latin typeface="-apple-system"/>
              </a:rPr>
              <a:t>- As per the screenshot in the slide, Ensure </a:t>
            </a:r>
            <a:r>
              <a:rPr lang="en-GB" b="1" i="0" dirty="0">
                <a:solidFill>
                  <a:srgbClr val="24292E"/>
                </a:solidFill>
                <a:effectLst/>
                <a:latin typeface="-apple-system"/>
              </a:rPr>
              <a:t>Built-in</a:t>
            </a:r>
            <a:r>
              <a:rPr lang="en-GB" b="0" i="0" dirty="0">
                <a:solidFill>
                  <a:srgbClr val="24292E"/>
                </a:solidFill>
                <a:effectLst/>
                <a:latin typeface="-apple-system"/>
              </a:rPr>
              <a:t> is selected </a:t>
            </a:r>
            <a:r>
              <a:rPr lang="en-GB" b="1" i="0" dirty="0">
                <a:solidFill>
                  <a:srgbClr val="24292E"/>
                </a:solidFill>
                <a:effectLst/>
                <a:latin typeface="-apple-system"/>
              </a:rPr>
              <a:t>(1)</a:t>
            </a:r>
            <a:r>
              <a:rPr lang="en-GB" b="0" i="0" dirty="0">
                <a:solidFill>
                  <a:srgbClr val="24292E"/>
                </a:solidFill>
                <a:effectLst/>
                <a:latin typeface="-apple-system"/>
              </a:rPr>
              <a:t> in the </a:t>
            </a:r>
            <a:r>
              <a:rPr lang="en-GB" dirty="0"/>
              <a:t>Connect to</a:t>
            </a:r>
            <a:r>
              <a:rPr lang="en-GB" b="0" i="0" dirty="0">
                <a:solidFill>
                  <a:srgbClr val="24292E"/>
                </a:solidFill>
                <a:effectLst/>
                <a:latin typeface="-apple-system"/>
              </a:rPr>
              <a:t> dropdown list above the query window, then run the query </a:t>
            </a:r>
            <a:r>
              <a:rPr lang="en-GB" b="1" i="0" dirty="0">
                <a:solidFill>
                  <a:srgbClr val="24292E"/>
                </a:solidFill>
                <a:effectLst/>
                <a:latin typeface="-apple-system"/>
              </a:rPr>
              <a:t>(2)</a:t>
            </a:r>
            <a:r>
              <a:rPr lang="en-GB" b="0" i="0" dirty="0">
                <a:solidFill>
                  <a:srgbClr val="24292E"/>
                </a:solidFill>
                <a:effectLst/>
                <a:latin typeface="-apple-system"/>
              </a:rPr>
              <a:t>. Data is loaded by the serverless SQL endpoint and processed as if was coming from any regular relational database.</a:t>
            </a:r>
            <a:endParaRPr lang="en-GB" b="1"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dirty="0"/>
          </a:p>
        </p:txBody>
      </p:sp>
    </p:spTree>
    <p:extLst>
      <p:ext uri="{BB962C8B-B14F-4D97-AF65-F5344CB8AC3E}">
        <p14:creationId xmlns:p14="http://schemas.microsoft.com/office/powerpoint/2010/main" val="1171754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0.xml"/><Relationship Id="rId7" Type="http://schemas.openxmlformats.org/officeDocument/2006/relationships/image" Target="../media/image25.png"/><Relationship Id="rId2" Type="http://schemas.openxmlformats.org/officeDocument/2006/relationships/slideLayout" Target="../slideLayouts/slideLayout37.xml"/><Relationship Id="rId1" Type="http://schemas.openxmlformats.org/officeDocument/2006/relationships/tags" Target="../tags/tag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Run interactive queries with Azure Synapse Serverless SQL pools</a:t>
            </a:r>
          </a:p>
        </p:txBody>
      </p:sp>
      <p:sp>
        <p:nvSpPr>
          <p:cNvPr id="5" name="Subtitle 4">
            <a:extLst>
              <a:ext uri="{FF2B5EF4-FFF2-40B4-BE49-F238E27FC236}">
                <a16:creationId xmlns:a16="http://schemas.microsoft.com/office/drawing/2014/main" id="{138668E5-DDF7-48C4-B299-58E35757824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CF479E-2F10-4984-9BCE-6DB6823845AD}"/>
              </a:ext>
            </a:extLst>
          </p:cNvPr>
          <p:cNvSpPr>
            <a:spLocks noGrp="1"/>
          </p:cNvSpPr>
          <p:nvPr>
            <p:ph type="title"/>
          </p:nvPr>
        </p:nvSpPr>
        <p:spPr>
          <a:xfrm>
            <a:off x="652462" y="346076"/>
            <a:ext cx="10887076" cy="568324"/>
          </a:xfrm>
        </p:spPr>
        <p:txBody>
          <a:bodyPr/>
          <a:lstStyle/>
          <a:p>
            <a:r>
              <a:rPr lang="en-GB" dirty="0"/>
              <a:t>Querying parquet files in a data lake</a:t>
            </a:r>
          </a:p>
        </p:txBody>
      </p:sp>
      <p:sp>
        <p:nvSpPr>
          <p:cNvPr id="11" name="Content Placeholder 10">
            <a:extLst>
              <a:ext uri="{FF2B5EF4-FFF2-40B4-BE49-F238E27FC236}">
                <a16:creationId xmlns:a16="http://schemas.microsoft.com/office/drawing/2014/main" id="{AA940299-0498-4056-9670-06B0847FFEE6}"/>
              </a:ext>
            </a:extLst>
          </p:cNvPr>
          <p:cNvSpPr>
            <a:spLocks noGrp="1"/>
          </p:cNvSpPr>
          <p:nvPr>
            <p:ph sz="quarter" idx="11"/>
          </p:nvPr>
        </p:nvSpPr>
        <p:spPr/>
        <p:txBody>
          <a:bodyPr/>
          <a:lstStyle/>
          <a:p>
            <a:endParaRPr lang="en-US" dirty="0"/>
          </a:p>
        </p:txBody>
      </p:sp>
      <p:pic>
        <p:nvPicPr>
          <p:cNvPr id="10" name="Picture 9" descr="The Built-in connection is highlighted.">
            <a:extLst>
              <a:ext uri="{FF2B5EF4-FFF2-40B4-BE49-F238E27FC236}">
                <a16:creationId xmlns:a16="http://schemas.microsoft.com/office/drawing/2014/main" id="{18AA0B6C-A7C1-4B50-810A-ADBD5D5CB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99" y="1828800"/>
            <a:ext cx="10935900" cy="34417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F5809F2-B093-4B3C-92A9-60BD5C35E0A5}"/>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5" name="Slide Number Placeholder 4">
            <a:extLst>
              <a:ext uri="{FF2B5EF4-FFF2-40B4-BE49-F238E27FC236}">
                <a16:creationId xmlns:a16="http://schemas.microsoft.com/office/drawing/2014/main" id="{B600F73F-72F9-4EBA-98B0-E42DB6104766}"/>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436125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588B705-8F67-4D0D-B8CD-64DFA1D14CC9}"/>
              </a:ext>
            </a:extLst>
          </p:cNvPr>
          <p:cNvGrpSpPr/>
          <p:nvPr/>
        </p:nvGrpSpPr>
        <p:grpSpPr>
          <a:xfrm>
            <a:off x="583186" y="234327"/>
            <a:ext cx="8306296" cy="730874"/>
            <a:chOff x="3467063" y="331043"/>
            <a:chExt cx="8306296" cy="730874"/>
          </a:xfrm>
        </p:grpSpPr>
        <p:pic>
          <p:nvPicPr>
            <p:cNvPr id="7" name="Picture 6" descr="This image shows the icon for a database">
              <a:extLst>
                <a:ext uri="{FF2B5EF4-FFF2-40B4-BE49-F238E27FC236}">
                  <a16:creationId xmlns:a16="http://schemas.microsoft.com/office/drawing/2014/main" id="{78AEFE0D-61AD-46E8-912F-4FB000F2568C}"/>
                </a:ext>
              </a:extLst>
            </p:cNvPr>
            <p:cNvPicPr>
              <a:picLocks noChangeAspect="1"/>
            </p:cNvPicPr>
            <p:nvPr/>
          </p:nvPicPr>
          <p:blipFill>
            <a:blip r:embed="rId4"/>
            <a:stretch>
              <a:fillRect/>
            </a:stretch>
          </p:blipFill>
          <p:spPr>
            <a:xfrm>
              <a:off x="3659914" y="333215"/>
              <a:ext cx="495358" cy="469009"/>
            </a:xfrm>
            <a:prstGeom prst="rect">
              <a:avLst/>
            </a:prstGeom>
          </p:spPr>
        </p:pic>
        <p:sp>
          <p:nvSpPr>
            <p:cNvPr id="2" name="TextBox 1">
              <a:extLst>
                <a:ext uri="{FF2B5EF4-FFF2-40B4-BE49-F238E27FC236}">
                  <a16:creationId xmlns:a16="http://schemas.microsoft.com/office/drawing/2014/main" id="{4AE9E61B-1A8E-417D-ABDF-37C1B0BD4A8B}"/>
                </a:ext>
              </a:extLst>
            </p:cNvPr>
            <p:cNvSpPr txBox="1"/>
            <p:nvPr/>
          </p:nvSpPr>
          <p:spPr>
            <a:xfrm>
              <a:off x="3467063" y="880881"/>
              <a:ext cx="889423" cy="181036"/>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Database</a:t>
              </a:r>
              <a:endParaRPr lang="en-GB" sz="2353" b="0" dirty="0">
                <a:solidFill>
                  <a:srgbClr val="000000"/>
                </a:solidFill>
                <a:latin typeface="Segoe UI"/>
                <a:ea typeface="Segoe UI" pitchFamily="34" charset="0"/>
                <a:cs typeface="Segoe UI" pitchFamily="34" charset="0"/>
              </a:endParaRPr>
            </a:p>
          </p:txBody>
        </p:sp>
        <p:sp>
          <p:nvSpPr>
            <p:cNvPr id="14" name="Arrow: Right 13">
              <a:extLst>
                <a:ext uri="{FF2B5EF4-FFF2-40B4-BE49-F238E27FC236}">
                  <a16:creationId xmlns:a16="http://schemas.microsoft.com/office/drawing/2014/main" id="{6E49C6F9-6A21-4783-B7EC-14C5A164AB2A}"/>
                </a:ext>
                <a:ext uri="{C183D7F6-B498-43B3-948B-1728B52AA6E4}">
                  <adec:decorative xmlns:adec="http://schemas.microsoft.com/office/drawing/2017/decorative" val="1"/>
                </a:ext>
              </a:extLst>
            </p:cNvPr>
            <p:cNvSpPr/>
            <p:nvPr/>
          </p:nvSpPr>
          <p:spPr>
            <a:xfrm>
              <a:off x="4567571" y="395030"/>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19" name="TextBox 18">
              <a:extLst>
                <a:ext uri="{FF2B5EF4-FFF2-40B4-BE49-F238E27FC236}">
                  <a16:creationId xmlns:a16="http://schemas.microsoft.com/office/drawing/2014/main" id="{895DB37B-58DD-442C-9D63-F1A748AB1CBF}"/>
                </a:ext>
              </a:extLst>
            </p:cNvPr>
            <p:cNvSpPr txBox="1"/>
            <p:nvPr/>
          </p:nvSpPr>
          <p:spPr>
            <a:xfrm>
              <a:off x="5997955" y="331043"/>
              <a:ext cx="5775404" cy="716529"/>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pPr>
              <a:r>
                <a:rPr lang="en-GB" sz="1176" b="0" dirty="0">
                  <a:solidFill>
                    <a:srgbClr val="0101FD"/>
                  </a:solidFill>
                  <a:latin typeface="Segoe UI" panose="020B0502040204020203" pitchFamily="34" charset="0"/>
                  <a:cs typeface="Segoe UI" panose="020B0502040204020203" pitchFamily="34" charset="0"/>
                </a:rPr>
                <a:t>CREATE DATABASE </a:t>
              </a:r>
              <a:r>
                <a:rPr lang="en-GB" sz="1176" b="0" dirty="0">
                  <a:solidFill>
                    <a:srgbClr val="000000"/>
                  </a:solidFill>
                  <a:latin typeface="Segoe UI"/>
                  <a:ea typeface="Segoe UI" pitchFamily="34" charset="0"/>
                  <a:cs typeface="Segoe UI" pitchFamily="34" charset="0"/>
                </a:rPr>
                <a:t>[YourDatabaseName]</a:t>
              </a:r>
            </a:p>
          </p:txBody>
        </p:sp>
      </p:grpSp>
      <p:grpSp>
        <p:nvGrpSpPr>
          <p:cNvPr id="5" name="Group 4">
            <a:extLst>
              <a:ext uri="{FF2B5EF4-FFF2-40B4-BE49-F238E27FC236}">
                <a16:creationId xmlns:a16="http://schemas.microsoft.com/office/drawing/2014/main" id="{2093CCFC-C9B0-429F-8A3C-D7B133C8D7DE}"/>
              </a:ext>
            </a:extLst>
          </p:cNvPr>
          <p:cNvGrpSpPr/>
          <p:nvPr/>
        </p:nvGrpSpPr>
        <p:grpSpPr>
          <a:xfrm>
            <a:off x="414067" y="1048324"/>
            <a:ext cx="8475415" cy="1159139"/>
            <a:chOff x="3297944" y="1145040"/>
            <a:chExt cx="8475415" cy="1159139"/>
          </a:xfrm>
        </p:grpSpPr>
        <p:pic>
          <p:nvPicPr>
            <p:cNvPr id="8" name="Picture 7" descr="Icon of a lock pad with a cloud at the centre">
              <a:extLst>
                <a:ext uri="{FF2B5EF4-FFF2-40B4-BE49-F238E27FC236}">
                  <a16:creationId xmlns:a16="http://schemas.microsoft.com/office/drawing/2014/main" id="{CEDFDB85-56BA-403A-A21D-110A351D5BCF}"/>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8216" y="1318758"/>
              <a:ext cx="524589" cy="432428"/>
            </a:xfrm>
            <a:prstGeom prst="rect">
              <a:avLst/>
            </a:prstGeom>
          </p:spPr>
        </p:pic>
        <p:sp>
          <p:nvSpPr>
            <p:cNvPr id="28" name="TextBox 27">
              <a:extLst>
                <a:ext uri="{FF2B5EF4-FFF2-40B4-BE49-F238E27FC236}">
                  <a16:creationId xmlns:a16="http://schemas.microsoft.com/office/drawing/2014/main" id="{41566B28-BCCC-42E8-8618-38FD3FCF60A2}"/>
                </a:ext>
              </a:extLst>
            </p:cNvPr>
            <p:cNvSpPr txBox="1"/>
            <p:nvPr/>
          </p:nvSpPr>
          <p:spPr>
            <a:xfrm>
              <a:off x="3297944" y="1797979"/>
              <a:ext cx="1219297" cy="362072"/>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Database </a:t>
              </a:r>
            </a:p>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scoped credential</a:t>
              </a:r>
              <a:endParaRPr lang="en-GB" sz="2353" b="0" dirty="0">
                <a:solidFill>
                  <a:srgbClr val="000000"/>
                </a:solidFill>
                <a:latin typeface="Segoe UI"/>
                <a:ea typeface="Segoe UI" pitchFamily="34" charset="0"/>
                <a:cs typeface="Segoe UI" pitchFamily="34" charset="0"/>
              </a:endParaRPr>
            </a:p>
          </p:txBody>
        </p:sp>
        <p:sp>
          <p:nvSpPr>
            <p:cNvPr id="34" name="Arrow: Right 33">
              <a:extLst>
                <a:ext uri="{FF2B5EF4-FFF2-40B4-BE49-F238E27FC236}">
                  <a16:creationId xmlns:a16="http://schemas.microsoft.com/office/drawing/2014/main" id="{00D7783D-20FF-486F-A56F-C93871C6AAB8}"/>
                </a:ext>
                <a:ext uri="{C183D7F6-B498-43B3-948B-1728B52AA6E4}">
                  <adec:decorative xmlns:adec="http://schemas.microsoft.com/office/drawing/2017/decorative" val="1"/>
                </a:ext>
              </a:extLst>
            </p:cNvPr>
            <p:cNvSpPr/>
            <p:nvPr/>
          </p:nvSpPr>
          <p:spPr>
            <a:xfrm>
              <a:off x="4584139" y="1430333"/>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20" name="TextBox 19">
              <a:extLst>
                <a:ext uri="{FF2B5EF4-FFF2-40B4-BE49-F238E27FC236}">
                  <a16:creationId xmlns:a16="http://schemas.microsoft.com/office/drawing/2014/main" id="{A40EBB17-DDE1-422A-8EE9-A034E5DC50BF}"/>
                </a:ext>
              </a:extLst>
            </p:cNvPr>
            <p:cNvSpPr txBox="1"/>
            <p:nvPr/>
          </p:nvSpPr>
          <p:spPr>
            <a:xfrm>
              <a:off x="5997955" y="1145040"/>
              <a:ext cx="5775404" cy="1159139"/>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CREATE DATABASE SCOPED CREDENTIAL</a:t>
              </a:r>
              <a:r>
                <a:rPr lang="en-GB" sz="1176" b="0" dirty="0">
                  <a:solidFill>
                    <a:srgbClr val="000000"/>
                  </a:solidFill>
                  <a:latin typeface="Segoe UI"/>
                  <a:ea typeface="Segoe UI" pitchFamily="34" charset="0"/>
                  <a:cs typeface="Segoe UI" pitchFamily="34" charset="0"/>
                </a:rPr>
                <a:t> [sqlondemand] </a:t>
              </a:r>
            </a:p>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WITH IDENTITY</a:t>
              </a:r>
              <a:r>
                <a:rPr lang="en-GB" sz="1176" b="0" dirty="0">
                  <a:solidFill>
                    <a:srgbClr val="000000"/>
                  </a:solidFill>
                  <a:latin typeface="Segoe UI"/>
                  <a:ea typeface="Segoe UI" pitchFamily="34" charset="0"/>
                  <a:cs typeface="Segoe UI" pitchFamily="34" charset="0"/>
                </a:rPr>
                <a:t>=</a:t>
              </a:r>
              <a:r>
                <a:rPr lang="en-GB" sz="1176" b="0" dirty="0">
                  <a:solidFill>
                    <a:srgbClr val="C00000"/>
                  </a:solidFill>
                  <a:latin typeface="Segoe UI"/>
                  <a:ea typeface="Segoe UI" pitchFamily="34" charset="0"/>
                  <a:cs typeface="Segoe UI" pitchFamily="34" charset="0"/>
                </a:rPr>
                <a:t>'SHARED ACCESS SIGNATURE</a:t>
              </a:r>
              <a:r>
                <a:rPr lang="en-GB" sz="1176" b="0" dirty="0">
                  <a:solidFill>
                    <a:srgbClr val="000000"/>
                  </a:solidFill>
                  <a:latin typeface="Segoe UI"/>
                  <a:ea typeface="Segoe UI" pitchFamily="34" charset="0"/>
                  <a:cs typeface="Segoe UI" pitchFamily="34" charset="0"/>
                </a:rPr>
                <a:t>',   </a:t>
              </a:r>
            </a:p>
            <a:p>
              <a:pPr lvl="1">
                <a:spcAft>
                  <a:spcPts val="196"/>
                </a:spcAft>
                <a:buClr>
                  <a:srgbClr val="000000"/>
                </a:buClr>
              </a:pPr>
              <a:r>
                <a:rPr lang="en-GB" sz="1176" b="0" dirty="0">
                  <a:solidFill>
                    <a:srgbClr val="000000"/>
                  </a:solidFill>
                  <a:latin typeface="Segoe UI"/>
                  <a:ea typeface="Segoe UI" pitchFamily="34" charset="0"/>
                  <a:cs typeface="Segoe UI" pitchFamily="34" charset="0"/>
                </a:rPr>
                <a:t>SECRET = </a:t>
              </a:r>
              <a:r>
                <a:rPr lang="en-GB" sz="1176" b="0" dirty="0">
                  <a:solidFill>
                    <a:srgbClr val="C00000"/>
                  </a:solidFill>
                  <a:latin typeface="Segoe UI"/>
                  <a:ea typeface="Segoe UI" pitchFamily="34" charset="0"/>
                  <a:cs typeface="Segoe UI" pitchFamily="34" charset="0"/>
                </a:rPr>
                <a:t>'sv=2018-03-28&amp;ss=bf&amp;srt=sco&amp;sp=rl&amp;'</a:t>
              </a:r>
            </a:p>
          </p:txBody>
        </p:sp>
      </p:grpSp>
      <p:grpSp>
        <p:nvGrpSpPr>
          <p:cNvPr id="6" name="Group 5">
            <a:extLst>
              <a:ext uri="{FF2B5EF4-FFF2-40B4-BE49-F238E27FC236}">
                <a16:creationId xmlns:a16="http://schemas.microsoft.com/office/drawing/2014/main" id="{90C0AB5A-EE51-4B9E-B325-7AE29FD74A0A}"/>
              </a:ext>
            </a:extLst>
          </p:cNvPr>
          <p:cNvGrpSpPr/>
          <p:nvPr/>
        </p:nvGrpSpPr>
        <p:grpSpPr>
          <a:xfrm>
            <a:off x="583186" y="2306766"/>
            <a:ext cx="8306296" cy="1159139"/>
            <a:chOff x="3467063" y="2403482"/>
            <a:chExt cx="8306296" cy="1159139"/>
          </a:xfrm>
        </p:grpSpPr>
        <p:pic>
          <p:nvPicPr>
            <p:cNvPr id="17" name="Picture 16" descr="This image shows the icon for an external data source">
              <a:extLst>
                <a:ext uri="{FF2B5EF4-FFF2-40B4-BE49-F238E27FC236}">
                  <a16:creationId xmlns:a16="http://schemas.microsoft.com/office/drawing/2014/main" id="{D97C2170-893F-4E9A-B182-F7803A29447A}"/>
                </a:ext>
              </a:extLst>
            </p:cNvPr>
            <p:cNvPicPr>
              <a:picLocks noChangeAspect="1"/>
            </p:cNvPicPr>
            <p:nvPr/>
          </p:nvPicPr>
          <p:blipFill>
            <a:blip r:embed="rId6"/>
            <a:stretch>
              <a:fillRect/>
            </a:stretch>
          </p:blipFill>
          <p:spPr>
            <a:xfrm>
              <a:off x="3638216" y="2537238"/>
              <a:ext cx="511006" cy="513994"/>
            </a:xfrm>
            <a:prstGeom prst="rect">
              <a:avLst/>
            </a:prstGeom>
          </p:spPr>
        </p:pic>
        <p:sp>
          <p:nvSpPr>
            <p:cNvPr id="29" name="TextBox 28">
              <a:extLst>
                <a:ext uri="{FF2B5EF4-FFF2-40B4-BE49-F238E27FC236}">
                  <a16:creationId xmlns:a16="http://schemas.microsoft.com/office/drawing/2014/main" id="{5ED588FB-0BE6-4C96-92FE-9AF1C4CE2C08}"/>
                </a:ext>
              </a:extLst>
            </p:cNvPr>
            <p:cNvSpPr txBox="1"/>
            <p:nvPr/>
          </p:nvSpPr>
          <p:spPr>
            <a:xfrm>
              <a:off x="3467063" y="3119484"/>
              <a:ext cx="889423" cy="362072"/>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External data source</a:t>
              </a:r>
              <a:endParaRPr lang="en-GB" sz="2353" b="0" dirty="0">
                <a:solidFill>
                  <a:srgbClr val="000000"/>
                </a:solidFill>
                <a:latin typeface="Segoe UI"/>
                <a:ea typeface="Segoe UI" pitchFamily="34" charset="0"/>
                <a:cs typeface="Segoe UI" pitchFamily="34" charset="0"/>
              </a:endParaRPr>
            </a:p>
          </p:txBody>
        </p:sp>
        <p:sp>
          <p:nvSpPr>
            <p:cNvPr id="35" name="Arrow: Right 34">
              <a:extLst>
                <a:ext uri="{FF2B5EF4-FFF2-40B4-BE49-F238E27FC236}">
                  <a16:creationId xmlns:a16="http://schemas.microsoft.com/office/drawing/2014/main" id="{BA02477F-F06D-4D9F-8D1B-76193C772BF5}"/>
                </a:ext>
                <a:ext uri="{C183D7F6-B498-43B3-948B-1728B52AA6E4}">
                  <adec:decorative xmlns:adec="http://schemas.microsoft.com/office/drawing/2017/decorative" val="1"/>
                </a:ext>
              </a:extLst>
            </p:cNvPr>
            <p:cNvSpPr/>
            <p:nvPr/>
          </p:nvSpPr>
          <p:spPr>
            <a:xfrm>
              <a:off x="4584139" y="2688774"/>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27" name="TextBox 26">
              <a:extLst>
                <a:ext uri="{FF2B5EF4-FFF2-40B4-BE49-F238E27FC236}">
                  <a16:creationId xmlns:a16="http://schemas.microsoft.com/office/drawing/2014/main" id="{7D1F6ADB-66B5-48D3-8FC6-0779B34ED28F}"/>
                </a:ext>
              </a:extLst>
            </p:cNvPr>
            <p:cNvSpPr txBox="1"/>
            <p:nvPr/>
          </p:nvSpPr>
          <p:spPr>
            <a:xfrm>
              <a:off x="5997955" y="2403482"/>
              <a:ext cx="5775404" cy="1159139"/>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CREATE EXTERNAL DATA SOURCE </a:t>
              </a:r>
              <a:r>
                <a:rPr lang="en-GB" sz="1176" b="0" dirty="0">
                  <a:solidFill>
                    <a:srgbClr val="000000"/>
                  </a:solidFill>
                  <a:latin typeface="Segoe UI"/>
                  <a:cs typeface="Segoe UI" pitchFamily="34" charset="0"/>
                </a:rPr>
                <a:t>SqlOnDemandDemo WITH ( </a:t>
              </a:r>
            </a:p>
            <a:p>
              <a:pPr lvl="1">
                <a:spcAft>
                  <a:spcPts val="196"/>
                </a:spcAft>
                <a:buClr>
                  <a:srgbClr val="000000"/>
                </a:buClr>
              </a:pPr>
              <a:r>
                <a:rPr lang="en-GB" sz="1176" b="0" dirty="0">
                  <a:solidFill>
                    <a:srgbClr val="000000"/>
                  </a:solidFill>
                  <a:latin typeface="Segoe UI"/>
                  <a:cs typeface="Segoe UI" pitchFamily="34" charset="0"/>
                </a:rPr>
                <a:t>    LOCATION = </a:t>
              </a:r>
              <a:r>
                <a:rPr lang="en-GB" sz="1176" b="0" dirty="0">
                  <a:solidFill>
                    <a:srgbClr val="C00000"/>
                  </a:solidFill>
                  <a:latin typeface="Segoe UI"/>
                  <a:cs typeface="Segoe UI" pitchFamily="34" charset="0"/>
                </a:rPr>
                <a:t>'https://sqlondemandstorage.blob.core.windows.net</a:t>
              </a:r>
              <a:r>
                <a:rPr lang="en-GB" sz="1176" b="0" dirty="0">
                  <a:solidFill>
                    <a:srgbClr val="000000"/>
                  </a:solidFill>
                  <a:latin typeface="Segoe UI"/>
                  <a:cs typeface="Segoe UI" pitchFamily="34" charset="0"/>
                </a:rPr>
                <a:t>', </a:t>
              </a:r>
            </a:p>
            <a:p>
              <a:pPr lvl="1">
                <a:spcAft>
                  <a:spcPts val="196"/>
                </a:spcAft>
                <a:buClr>
                  <a:srgbClr val="000000"/>
                </a:buClr>
              </a:pPr>
              <a:r>
                <a:rPr lang="en-GB" sz="1176" b="0" dirty="0">
                  <a:solidFill>
                    <a:srgbClr val="000000"/>
                  </a:solidFill>
                  <a:latin typeface="Segoe UI"/>
                  <a:cs typeface="Segoe UI" pitchFamily="34" charset="0"/>
                </a:rPr>
                <a:t>    CREDENTIAL = sqlondemand );</a:t>
              </a:r>
            </a:p>
          </p:txBody>
        </p:sp>
      </p:grpSp>
      <p:grpSp>
        <p:nvGrpSpPr>
          <p:cNvPr id="9" name="Group 8">
            <a:extLst>
              <a:ext uri="{FF2B5EF4-FFF2-40B4-BE49-F238E27FC236}">
                <a16:creationId xmlns:a16="http://schemas.microsoft.com/office/drawing/2014/main" id="{1FD403C7-9FC5-44E8-8FA3-659ED7A23C7D}"/>
              </a:ext>
            </a:extLst>
          </p:cNvPr>
          <p:cNvGrpSpPr/>
          <p:nvPr/>
        </p:nvGrpSpPr>
        <p:grpSpPr>
          <a:xfrm>
            <a:off x="631853" y="3565207"/>
            <a:ext cx="8257629" cy="1159139"/>
            <a:chOff x="3515730" y="3661923"/>
            <a:chExt cx="8257629" cy="1159139"/>
          </a:xfrm>
        </p:grpSpPr>
        <p:pic>
          <p:nvPicPr>
            <p:cNvPr id="15" name="Picture 14" descr="This image shows the icon for a parquet file">
              <a:extLst>
                <a:ext uri="{FF2B5EF4-FFF2-40B4-BE49-F238E27FC236}">
                  <a16:creationId xmlns:a16="http://schemas.microsoft.com/office/drawing/2014/main" id="{ABA63270-5F88-4410-97B4-F3DB8490CC43}"/>
                </a:ext>
              </a:extLst>
            </p:cNvPr>
            <p:cNvPicPr>
              <a:picLocks noChangeAspect="1"/>
            </p:cNvPicPr>
            <p:nvPr/>
          </p:nvPicPr>
          <p:blipFill rotWithShape="1">
            <a:blip r:embed="rId7"/>
            <a:srcRect l="24689" t="19543" r="24597" b="34544"/>
            <a:stretch/>
          </p:blipFill>
          <p:spPr>
            <a:xfrm>
              <a:off x="3588710" y="3853199"/>
              <a:ext cx="637765" cy="543108"/>
            </a:xfrm>
            <a:prstGeom prst="rect">
              <a:avLst/>
            </a:prstGeom>
          </p:spPr>
        </p:pic>
        <p:sp>
          <p:nvSpPr>
            <p:cNvPr id="30" name="TextBox 29">
              <a:extLst>
                <a:ext uri="{FF2B5EF4-FFF2-40B4-BE49-F238E27FC236}">
                  <a16:creationId xmlns:a16="http://schemas.microsoft.com/office/drawing/2014/main" id="{06ACD56B-89E4-4EB9-B0F3-412D7497CCE4}"/>
                </a:ext>
              </a:extLst>
            </p:cNvPr>
            <p:cNvSpPr txBox="1"/>
            <p:nvPr/>
          </p:nvSpPr>
          <p:spPr>
            <a:xfrm>
              <a:off x="3515730" y="4396306"/>
              <a:ext cx="792089" cy="362072"/>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External file format</a:t>
              </a:r>
              <a:endParaRPr lang="en-GB" sz="2353" b="0" dirty="0">
                <a:solidFill>
                  <a:srgbClr val="000000"/>
                </a:solidFill>
                <a:latin typeface="Segoe UI"/>
                <a:ea typeface="Segoe UI" pitchFamily="34" charset="0"/>
                <a:cs typeface="Segoe UI" pitchFamily="34" charset="0"/>
              </a:endParaRPr>
            </a:p>
          </p:txBody>
        </p:sp>
        <p:sp>
          <p:nvSpPr>
            <p:cNvPr id="36" name="Arrow: Right 35">
              <a:extLst>
                <a:ext uri="{FF2B5EF4-FFF2-40B4-BE49-F238E27FC236}">
                  <a16:creationId xmlns:a16="http://schemas.microsoft.com/office/drawing/2014/main" id="{C5AD1CEA-42AD-40BE-AA49-21E68F0B5E91}"/>
                </a:ext>
                <a:ext uri="{C183D7F6-B498-43B3-948B-1728B52AA6E4}">
                  <adec:decorative xmlns:adec="http://schemas.microsoft.com/office/drawing/2017/decorative" val="1"/>
                </a:ext>
              </a:extLst>
            </p:cNvPr>
            <p:cNvSpPr/>
            <p:nvPr/>
          </p:nvSpPr>
          <p:spPr>
            <a:xfrm>
              <a:off x="4584139" y="3947216"/>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21" name="TextBox 20">
              <a:extLst>
                <a:ext uri="{FF2B5EF4-FFF2-40B4-BE49-F238E27FC236}">
                  <a16:creationId xmlns:a16="http://schemas.microsoft.com/office/drawing/2014/main" id="{E7E27F93-190E-4B06-9C65-674D95B1DD6D}"/>
                </a:ext>
              </a:extLst>
            </p:cNvPr>
            <p:cNvSpPr txBox="1"/>
            <p:nvPr/>
          </p:nvSpPr>
          <p:spPr>
            <a:xfrm>
              <a:off x="5997955" y="3661923"/>
              <a:ext cx="5775404" cy="1159139"/>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CREATE</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EXTERNAL</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FILE</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FORMAT</a:t>
              </a:r>
              <a:r>
                <a:rPr lang="en-GB" sz="1176" b="0" dirty="0">
                  <a:solidFill>
                    <a:srgbClr val="171717"/>
                  </a:solidFill>
                  <a:latin typeface="Segoe UI" panose="020B0502040204020203" pitchFamily="34" charset="0"/>
                  <a:cs typeface="Segoe UI" panose="020B0502040204020203" pitchFamily="34" charset="0"/>
                </a:rPr>
                <a:t> QuotedCsvWithHeaderFormat </a:t>
              </a:r>
            </a:p>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WITH</a:t>
              </a:r>
              <a:r>
                <a:rPr lang="en-GB" sz="1176" b="0" dirty="0">
                  <a:solidFill>
                    <a:srgbClr val="171717"/>
                  </a:solidFill>
                  <a:latin typeface="Segoe UI" panose="020B0502040204020203" pitchFamily="34" charset="0"/>
                  <a:cs typeface="Segoe UI" panose="020B0502040204020203" pitchFamily="34" charset="0"/>
                </a:rPr>
                <a:t>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 FORMAT_TYPE = DELIMITEDTEXT,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FORMAT_OPTIONS ( FIELD_TERMINATOR = </a:t>
              </a:r>
              <a:r>
                <a:rPr lang="en-GB" sz="1176" b="0" dirty="0">
                  <a:solidFill>
                    <a:srgbClr val="A31515"/>
                  </a:solidFill>
                  <a:latin typeface="Segoe UI" panose="020B0502040204020203" pitchFamily="34" charset="0"/>
                  <a:cs typeface="Segoe UI" panose="020B0502040204020203" pitchFamily="34" charset="0"/>
                </a:rPr>
                <a:t>','</a:t>
              </a:r>
              <a:r>
                <a:rPr lang="en-GB" sz="1176" b="0" dirty="0">
                  <a:solidFill>
                    <a:srgbClr val="171717"/>
                  </a:solidFill>
                  <a:latin typeface="Segoe UI" panose="020B0502040204020203" pitchFamily="34" charset="0"/>
                  <a:cs typeface="Segoe UI" panose="020B0502040204020203" pitchFamily="34" charset="0"/>
                </a:rPr>
                <a:t>, STRING_DELIMITER = </a:t>
              </a:r>
              <a:r>
                <a:rPr lang="en-GB" sz="1176" b="0" dirty="0">
                  <a:solidFill>
                    <a:srgbClr val="A31515"/>
                  </a:solidFill>
                  <a:latin typeface="Segoe UI" panose="020B0502040204020203" pitchFamily="34" charset="0"/>
                  <a:cs typeface="Segoe UI" panose="020B0502040204020203" pitchFamily="34" charset="0"/>
                </a:rPr>
                <a:t>'"'</a:t>
              </a:r>
              <a:r>
                <a:rPr lang="en-GB" sz="1176" b="0" dirty="0">
                  <a:solidFill>
                    <a:srgbClr val="171717"/>
                  </a:solidFill>
                  <a:latin typeface="Segoe UI" panose="020B0502040204020203" pitchFamily="34" charset="0"/>
                  <a:cs typeface="Segoe UI" panose="020B0502040204020203" pitchFamily="34" charset="0"/>
                </a:rPr>
                <a:t>, FIRST_ROW = 2 ) );</a:t>
              </a:r>
              <a:endParaRPr lang="en-GB" sz="1176" b="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2CF1ADCA-2530-417F-A70A-720FF0DAF62E}"/>
              </a:ext>
            </a:extLst>
          </p:cNvPr>
          <p:cNvGrpSpPr/>
          <p:nvPr/>
        </p:nvGrpSpPr>
        <p:grpSpPr>
          <a:xfrm>
            <a:off x="589463" y="4823648"/>
            <a:ext cx="8300019" cy="1701614"/>
            <a:chOff x="3473340" y="4920364"/>
            <a:chExt cx="8300019" cy="1701614"/>
          </a:xfrm>
        </p:grpSpPr>
        <p:pic>
          <p:nvPicPr>
            <p:cNvPr id="23" name="Picture 22" descr="This image shows the icon for an external table">
              <a:extLst>
                <a:ext uri="{FF2B5EF4-FFF2-40B4-BE49-F238E27FC236}">
                  <a16:creationId xmlns:a16="http://schemas.microsoft.com/office/drawing/2014/main" id="{30B8A9F3-2333-4145-A9F4-654FA4C657B5}"/>
                </a:ext>
              </a:extLst>
            </p:cNvPr>
            <p:cNvPicPr>
              <a:picLocks noChangeAspect="1"/>
            </p:cNvPicPr>
            <p:nvPr/>
          </p:nvPicPr>
          <p:blipFill>
            <a:blip r:embed="rId8"/>
            <a:stretch>
              <a:fillRect/>
            </a:stretch>
          </p:blipFill>
          <p:spPr>
            <a:xfrm>
              <a:off x="3473340" y="5138750"/>
              <a:ext cx="840756" cy="840756"/>
            </a:xfrm>
            <a:prstGeom prst="rect">
              <a:avLst/>
            </a:prstGeom>
          </p:spPr>
        </p:pic>
        <p:sp>
          <p:nvSpPr>
            <p:cNvPr id="31" name="TextBox 30">
              <a:extLst>
                <a:ext uri="{FF2B5EF4-FFF2-40B4-BE49-F238E27FC236}">
                  <a16:creationId xmlns:a16="http://schemas.microsoft.com/office/drawing/2014/main" id="{81E13F2C-D115-450E-9180-9F874FE5EA18}"/>
                </a:ext>
              </a:extLst>
            </p:cNvPr>
            <p:cNvSpPr txBox="1"/>
            <p:nvPr/>
          </p:nvSpPr>
          <p:spPr>
            <a:xfrm>
              <a:off x="3492592" y="5826494"/>
              <a:ext cx="805229" cy="362072"/>
            </a:xfrm>
            <a:prstGeom prst="rect">
              <a:avLst/>
            </a:prstGeom>
          </p:spPr>
          <p:txBody>
            <a:bodyPr vert="horz" wrap="square" lIns="0" tIns="0" rIns="0" bIns="0" rtlCol="0" anchor="t">
              <a:spAutoFit/>
            </a:bodyPr>
            <a:lstStyle/>
            <a:p>
              <a:pPr algn="ctr" defTabSz="914367" fontAlgn="auto">
                <a:spcBef>
                  <a:spcPts val="0"/>
                </a:spcBef>
                <a:spcAft>
                  <a:spcPts val="0"/>
                </a:spcAft>
                <a:defRPr/>
              </a:pPr>
              <a:r>
                <a:rPr lang="en-GB" sz="1176" b="0" dirty="0">
                  <a:solidFill>
                    <a:srgbClr val="000000"/>
                  </a:solidFill>
                  <a:latin typeface="Segoe UI"/>
                  <a:ea typeface="Segoe UI" pitchFamily="34" charset="0"/>
                  <a:cs typeface="Segoe UI" pitchFamily="34" charset="0"/>
                </a:rPr>
                <a:t>External Table</a:t>
              </a:r>
              <a:endParaRPr lang="en-GB" sz="2353" b="0" dirty="0">
                <a:solidFill>
                  <a:srgbClr val="000000"/>
                </a:solidFill>
                <a:latin typeface="Segoe UI"/>
                <a:ea typeface="Segoe UI" pitchFamily="34" charset="0"/>
                <a:cs typeface="Segoe UI" pitchFamily="34" charset="0"/>
              </a:endParaRPr>
            </a:p>
          </p:txBody>
        </p:sp>
        <p:sp>
          <p:nvSpPr>
            <p:cNvPr id="37" name="Arrow: Right 36">
              <a:extLst>
                <a:ext uri="{FF2B5EF4-FFF2-40B4-BE49-F238E27FC236}">
                  <a16:creationId xmlns:a16="http://schemas.microsoft.com/office/drawing/2014/main" id="{CB88E290-015D-4642-A8DC-304D6825EF04}"/>
                </a:ext>
                <a:ext uri="{C183D7F6-B498-43B3-948B-1728B52AA6E4}">
                  <adec:decorative xmlns:adec="http://schemas.microsoft.com/office/drawing/2017/decorative" val="1"/>
                </a:ext>
              </a:extLst>
            </p:cNvPr>
            <p:cNvSpPr/>
            <p:nvPr/>
          </p:nvSpPr>
          <p:spPr>
            <a:xfrm>
              <a:off x="4567571" y="5407609"/>
              <a:ext cx="1219297" cy="588554"/>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367" fontAlgn="auto">
                <a:spcBef>
                  <a:spcPts val="0"/>
                </a:spcBef>
                <a:spcAft>
                  <a:spcPts val="0"/>
                </a:spcAft>
                <a:defRPr/>
              </a:pPr>
              <a:endParaRPr lang="en-GB" sz="1176" b="0" dirty="0">
                <a:solidFill>
                  <a:srgbClr val="FFFFFF"/>
                </a:solidFill>
                <a:latin typeface="Segoe UI Semibold"/>
              </a:endParaRPr>
            </a:p>
          </p:txBody>
        </p:sp>
        <p:sp>
          <p:nvSpPr>
            <p:cNvPr id="22" name="TextBox 21">
              <a:extLst>
                <a:ext uri="{FF2B5EF4-FFF2-40B4-BE49-F238E27FC236}">
                  <a16:creationId xmlns:a16="http://schemas.microsoft.com/office/drawing/2014/main" id="{2D1DCECF-FA25-4C9D-A377-81B7FB787845}"/>
                </a:ext>
              </a:extLst>
            </p:cNvPr>
            <p:cNvSpPr txBox="1"/>
            <p:nvPr/>
          </p:nvSpPr>
          <p:spPr>
            <a:xfrm>
              <a:off x="5997955" y="4920364"/>
              <a:ext cx="5775404" cy="1701614"/>
            </a:xfrm>
            <a:prstGeom prst="rect">
              <a:avLst/>
            </a:prstGeom>
            <a:solidFill>
              <a:schemeClr val="bg1">
                <a:lumMod val="95000"/>
              </a:schemeClr>
            </a:solidFill>
          </p:spPr>
          <p:txBody>
            <a:bodyPr vert="horz" wrap="square" lIns="89642" tIns="44821" rIns="89642" bIns="44821" rtlCol="0" anchor="ctr">
              <a:noAutofit/>
            </a:bodyPr>
            <a:lstStyle/>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CREATE</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EXTERNAL</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TABLE</a:t>
              </a:r>
              <a:r>
                <a:rPr lang="en-GB" sz="1176" b="0" dirty="0">
                  <a:solidFill>
                    <a:srgbClr val="171717"/>
                  </a:solidFill>
                  <a:latin typeface="Segoe UI" panose="020B0502040204020203" pitchFamily="34" charset="0"/>
                  <a:cs typeface="Segoe UI" panose="020B0502040204020203" pitchFamily="34" charset="0"/>
                </a:rPr>
                <a:t> populationExternalTable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 [country_name] </a:t>
              </a:r>
              <a:r>
                <a:rPr lang="en-GB" sz="1176" b="0" dirty="0">
                  <a:solidFill>
                    <a:srgbClr val="0101FD"/>
                  </a:solidFill>
                  <a:latin typeface="Segoe UI" panose="020B0502040204020203" pitchFamily="34" charset="0"/>
                  <a:cs typeface="Segoe UI" panose="020B0502040204020203" pitchFamily="34" charset="0"/>
                </a:rPr>
                <a:t>VARCHAR</a:t>
              </a:r>
              <a:r>
                <a:rPr lang="en-GB" sz="1176" b="0" dirty="0">
                  <a:solidFill>
                    <a:srgbClr val="171717"/>
                  </a:solidFill>
                  <a:latin typeface="Segoe UI" panose="020B0502040204020203" pitchFamily="34" charset="0"/>
                  <a:cs typeface="Segoe UI" panose="020B0502040204020203" pitchFamily="34" charset="0"/>
                </a:rPr>
                <a:t> (100) </a:t>
              </a:r>
              <a:r>
                <a:rPr lang="en-GB" sz="1176" b="0" dirty="0">
                  <a:solidFill>
                    <a:srgbClr val="0101FD"/>
                  </a:solidFill>
                  <a:latin typeface="Segoe UI" panose="020B0502040204020203" pitchFamily="34" charset="0"/>
                  <a:cs typeface="Segoe UI" panose="020B0502040204020203" pitchFamily="34" charset="0"/>
                </a:rPr>
                <a:t>COLLATE</a:t>
              </a:r>
              <a:r>
                <a:rPr lang="en-GB" sz="1176" b="0" dirty="0">
                  <a:solidFill>
                    <a:srgbClr val="171717"/>
                  </a:solidFill>
                  <a:latin typeface="Segoe UI" panose="020B0502040204020203" pitchFamily="34" charset="0"/>
                  <a:cs typeface="Segoe UI" panose="020B0502040204020203" pitchFamily="34" charset="0"/>
                </a:rPr>
                <a:t> Latin1_General_BIN2,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a:t>
              </a:r>
              <a:r>
                <a:rPr lang="en-GB" sz="1176" b="0" dirty="0">
                  <a:solidFill>
                    <a:srgbClr val="0101FD"/>
                  </a:solidFill>
                  <a:latin typeface="Segoe UI" panose="020B0502040204020203" pitchFamily="34" charset="0"/>
                  <a:cs typeface="Segoe UI" panose="020B0502040204020203" pitchFamily="34" charset="0"/>
                </a:rPr>
                <a:t>year</a:t>
              </a:r>
              <a:r>
                <a:rPr lang="en-GB" sz="1176" b="0" dirty="0">
                  <a:solidFill>
                    <a:srgbClr val="171717"/>
                  </a:solidFill>
                  <a:latin typeface="Segoe UI" panose="020B0502040204020203" pitchFamily="34" charset="0"/>
                  <a:cs typeface="Segoe UI" panose="020B0502040204020203" pitchFamily="34" charset="0"/>
                </a:rPr>
                <a:t>] </a:t>
              </a:r>
              <a:r>
                <a:rPr lang="en-GB" sz="1176" b="0" dirty="0">
                  <a:solidFill>
                    <a:srgbClr val="0101FD"/>
                  </a:solidFill>
                  <a:latin typeface="Segoe UI" panose="020B0502040204020203" pitchFamily="34" charset="0"/>
                  <a:cs typeface="Segoe UI" panose="020B0502040204020203" pitchFamily="34" charset="0"/>
                </a:rPr>
                <a:t>smallint</a:t>
              </a:r>
              <a:r>
                <a:rPr lang="en-GB" sz="1176" b="0" dirty="0">
                  <a:solidFill>
                    <a:srgbClr val="171717"/>
                  </a:solidFill>
                  <a:latin typeface="Segoe UI" panose="020B0502040204020203" pitchFamily="34" charset="0"/>
                  <a:cs typeface="Segoe UI" panose="020B0502040204020203" pitchFamily="34" charset="0"/>
                </a:rPr>
                <a:t>, [population] </a:t>
              </a:r>
              <a:r>
                <a:rPr lang="en-GB" sz="1176" b="0" dirty="0">
                  <a:solidFill>
                    <a:srgbClr val="0101FD"/>
                  </a:solidFill>
                  <a:latin typeface="Segoe UI" panose="020B0502040204020203" pitchFamily="34" charset="0"/>
                  <a:cs typeface="Segoe UI" panose="020B0502040204020203" pitchFamily="34" charset="0"/>
                </a:rPr>
                <a:t>bigint</a:t>
              </a:r>
              <a:r>
                <a:rPr lang="en-GB" sz="1176" b="0" dirty="0">
                  <a:solidFill>
                    <a:srgbClr val="171717"/>
                  </a:solidFill>
                  <a:latin typeface="Segoe UI" panose="020B0502040204020203" pitchFamily="34" charset="0"/>
                  <a:cs typeface="Segoe UI" panose="020B0502040204020203" pitchFamily="34" charset="0"/>
                </a:rPr>
                <a:t> ) </a:t>
              </a:r>
            </a:p>
            <a:p>
              <a:pPr lvl="1">
                <a:spcAft>
                  <a:spcPts val="196"/>
                </a:spcAft>
                <a:buClr>
                  <a:srgbClr val="000000"/>
                </a:buClr>
              </a:pPr>
              <a:r>
                <a:rPr lang="en-GB" sz="1176" b="0" dirty="0">
                  <a:solidFill>
                    <a:srgbClr val="0101FD"/>
                  </a:solidFill>
                  <a:latin typeface="Segoe UI" panose="020B0502040204020203" pitchFamily="34" charset="0"/>
                  <a:cs typeface="Segoe UI" panose="020B0502040204020203" pitchFamily="34" charset="0"/>
                </a:rPr>
                <a:t>WITH</a:t>
              </a:r>
              <a:r>
                <a:rPr lang="en-GB" sz="1176" b="0" dirty="0">
                  <a:solidFill>
                    <a:srgbClr val="171717"/>
                  </a:solidFill>
                  <a:latin typeface="Segoe UI" panose="020B0502040204020203" pitchFamily="34" charset="0"/>
                  <a:cs typeface="Segoe UI" panose="020B0502040204020203" pitchFamily="34" charset="0"/>
                </a:rPr>
                <a:t>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 LOCATION = </a:t>
              </a:r>
              <a:r>
                <a:rPr lang="en-GB" sz="1176" b="0" dirty="0">
                  <a:solidFill>
                    <a:srgbClr val="A31515"/>
                  </a:solidFill>
                  <a:latin typeface="Segoe UI" panose="020B0502040204020203" pitchFamily="34" charset="0"/>
                  <a:cs typeface="Segoe UI" panose="020B0502040204020203" pitchFamily="34" charset="0"/>
                </a:rPr>
                <a:t>'csv/population/population.csv’</a:t>
              </a:r>
              <a:r>
                <a:rPr lang="en-GB" sz="1176" b="0" dirty="0">
                  <a:solidFill>
                    <a:srgbClr val="171717"/>
                  </a:solidFill>
                  <a:latin typeface="Segoe UI" panose="020B0502040204020203" pitchFamily="34" charset="0"/>
                  <a:cs typeface="Segoe UI" panose="020B0502040204020203" pitchFamily="34" charset="0"/>
                </a:rPr>
                <a:t>,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DATA_SOURCE = sqlondemanddemo, </a:t>
              </a:r>
            </a:p>
            <a:p>
              <a:pPr lvl="1">
                <a:spcAft>
                  <a:spcPts val="196"/>
                </a:spcAft>
                <a:buClr>
                  <a:srgbClr val="000000"/>
                </a:buClr>
              </a:pPr>
              <a:r>
                <a:rPr lang="en-GB" sz="1176" b="0" dirty="0">
                  <a:solidFill>
                    <a:srgbClr val="171717"/>
                  </a:solidFill>
                  <a:latin typeface="Segoe UI" panose="020B0502040204020203" pitchFamily="34" charset="0"/>
                  <a:cs typeface="Segoe UI" panose="020B0502040204020203" pitchFamily="34" charset="0"/>
                </a:rPr>
                <a:t>FILE_FORMAT = QuotedCSVWithHeaderFormat );</a:t>
              </a:r>
              <a:endParaRPr lang="en-GB" sz="1176" dirty="0">
                <a:solidFill>
                  <a:srgbClr val="000000"/>
                </a:solidFill>
                <a:latin typeface="Segoe UI" panose="020B0502040204020203" pitchFamily="34" charset="0"/>
                <a:cs typeface="Segoe UI" panose="020B0502040204020203" pitchFamily="34" charset="0"/>
              </a:endParaRPr>
            </a:p>
          </p:txBody>
        </p:sp>
      </p:grpSp>
      <p:sp>
        <p:nvSpPr>
          <p:cNvPr id="32" name="TextBox 31">
            <a:extLst>
              <a:ext uri="{FF2B5EF4-FFF2-40B4-BE49-F238E27FC236}">
                <a16:creationId xmlns:a16="http://schemas.microsoft.com/office/drawing/2014/main" id="{B7CB94DD-0739-4B4C-ABCD-BA1D66B1AF04}"/>
              </a:ext>
            </a:extLst>
          </p:cNvPr>
          <p:cNvSpPr txBox="1"/>
          <p:nvPr/>
        </p:nvSpPr>
        <p:spPr>
          <a:xfrm>
            <a:off x="9100569" y="777412"/>
            <a:ext cx="2848708" cy="923330"/>
          </a:xfrm>
          <a:prstGeom prst="rect">
            <a:avLst/>
          </a:prstGeom>
          <a:noFill/>
        </p:spPr>
        <p:txBody>
          <a:bodyPr wrap="square">
            <a:spAutoFit/>
          </a:bodyPr>
          <a:lstStyle/>
          <a:p>
            <a:r>
              <a:rPr lang="en-GB" dirty="0">
                <a:latin typeface="IBM Plex Sans Medium" panose="020B0603050203000203" pitchFamily="34" charset="0"/>
              </a:rPr>
              <a:t>Create metadata objects in Azure Synapse serverless SQL pools</a:t>
            </a:r>
            <a:endParaRPr lang="en-US" dirty="0">
              <a:latin typeface="IBM Plex Sans Medium" panose="020B0603050203000203" pitchFamily="34" charset="0"/>
            </a:endParaRPr>
          </a:p>
        </p:txBody>
      </p:sp>
    </p:spTree>
    <p:custDataLst>
      <p:tags r:id="rId1"/>
    </p:custDataLst>
    <p:extLst>
      <p:ext uri="{BB962C8B-B14F-4D97-AF65-F5344CB8AC3E}">
        <p14:creationId xmlns:p14="http://schemas.microsoft.com/office/powerpoint/2010/main" val="63142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Securing access to data through using SQL serverless in Azure Synapse Analytics</a:t>
            </a:r>
            <a:endParaRPr lang="en-US" dirty="0"/>
          </a:p>
        </p:txBody>
      </p:sp>
    </p:spTree>
    <p:extLst>
      <p:ext uri="{BB962C8B-B14F-4D97-AF65-F5344CB8AC3E}">
        <p14:creationId xmlns:p14="http://schemas.microsoft.com/office/powerpoint/2010/main" val="23201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fontScale="90000"/>
          </a:bodyPr>
          <a:lstStyle/>
          <a:p>
            <a:r>
              <a:rPr lang="en-GB" dirty="0"/>
              <a:t>Securing access to data in a data lake when using Azure Synapse Analytics</a:t>
            </a:r>
            <a:endParaRPr lang="en-US" dirty="0"/>
          </a:p>
        </p:txBody>
      </p:sp>
      <p:sp>
        <p:nvSpPr>
          <p:cNvPr id="14" name="Rectangle 13">
            <a:extLst>
              <a:ext uri="{FF2B5EF4-FFF2-40B4-BE49-F238E27FC236}">
                <a16:creationId xmlns:a16="http://schemas.microsoft.com/office/drawing/2014/main" id="{433315F4-B5F7-43D8-AF80-0E5700B5B64C}"/>
              </a:ext>
            </a:extLst>
          </p:cNvPr>
          <p:cNvSpPr/>
          <p:nvPr/>
        </p:nvSpPr>
        <p:spPr>
          <a:xfrm>
            <a:off x="358775" y="2583660"/>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Authentication</a:t>
            </a:r>
          </a:p>
        </p:txBody>
      </p:sp>
      <p:pic>
        <p:nvPicPr>
          <p:cNvPr id="12" name="Picture 11">
            <a:extLst>
              <a:ext uri="{FF2B5EF4-FFF2-40B4-BE49-F238E27FC236}">
                <a16:creationId xmlns:a16="http://schemas.microsoft.com/office/drawing/2014/main" id="{B7074DFF-1281-43F6-8C43-070B22AAE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80761" y="3178972"/>
            <a:ext cx="514350" cy="504825"/>
          </a:xfrm>
          <a:prstGeom prst="rect">
            <a:avLst/>
          </a:prstGeom>
        </p:spPr>
      </p:pic>
      <p:sp>
        <p:nvSpPr>
          <p:cNvPr id="15" name="Rectangle 14">
            <a:extLst>
              <a:ext uri="{FF2B5EF4-FFF2-40B4-BE49-F238E27FC236}">
                <a16:creationId xmlns:a16="http://schemas.microsoft.com/office/drawing/2014/main" id="{A3156503-9EF9-495C-8BDD-BD12929BA400}"/>
              </a:ext>
            </a:extLst>
          </p:cNvPr>
          <p:cNvSpPr/>
          <p:nvPr/>
        </p:nvSpPr>
        <p:spPr>
          <a:xfrm>
            <a:off x="4680717" y="2583659"/>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Authorization</a:t>
            </a:r>
          </a:p>
        </p:txBody>
      </p:sp>
      <p:pic>
        <p:nvPicPr>
          <p:cNvPr id="13" name="Picture 12">
            <a:extLst>
              <a:ext uri="{FF2B5EF4-FFF2-40B4-BE49-F238E27FC236}">
                <a16:creationId xmlns:a16="http://schemas.microsoft.com/office/drawing/2014/main" id="{67F8805F-5D73-4CC7-8C62-9F643149AC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033724" y="3201532"/>
            <a:ext cx="514350" cy="504825"/>
          </a:xfrm>
          <a:prstGeom prst="rect">
            <a:avLst/>
          </a:prstGeom>
        </p:spPr>
      </p:pic>
      <p:sp>
        <p:nvSpPr>
          <p:cNvPr id="16" name="Rectangle 15">
            <a:extLst>
              <a:ext uri="{FF2B5EF4-FFF2-40B4-BE49-F238E27FC236}">
                <a16:creationId xmlns:a16="http://schemas.microsoft.com/office/drawing/2014/main" id="{C3C3336D-D9EC-4925-BE5C-0F7A4E2A2981}"/>
              </a:ext>
            </a:extLst>
          </p:cNvPr>
          <p:cNvSpPr/>
          <p:nvPr/>
        </p:nvSpPr>
        <p:spPr>
          <a:xfrm>
            <a:off x="8841685" y="2578890"/>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Encryption</a:t>
            </a:r>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17713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2: Query files </a:t>
            </a:r>
            <a:r>
              <a:rPr lang="en-US"/>
              <a:t>using a serverless SQL pool</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Describe Azure Synapse serverless SQL pools</a:t>
            </a:r>
          </a:p>
          <a:p>
            <a:r>
              <a:rPr lang="en-GB" dirty="0"/>
              <a:t>Querying a data lake store using serverless SQL pools in Azure Synapse Analytics </a:t>
            </a:r>
          </a:p>
          <a:p>
            <a:r>
              <a:rPr lang="en-GB" dirty="0"/>
              <a:t>Securing access to data through using serverless SQL pools in Azure Synapse Analytics</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dirty="0"/>
              <a:t>WWW.SOLLIANCE.NET</a:t>
            </a:r>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Describe Azure Synapse serverless SQL pools</a:t>
            </a:r>
            <a:endParaRPr lang="en-US" dirty="0"/>
          </a:p>
        </p:txBody>
      </p:sp>
      <p:sp>
        <p:nvSpPr>
          <p:cNvPr id="5" name="Subtitle 4">
            <a:extLst>
              <a:ext uri="{FF2B5EF4-FFF2-40B4-BE49-F238E27FC236}">
                <a16:creationId xmlns:a16="http://schemas.microsoft.com/office/drawing/2014/main" id="{730F3D17-741E-465F-9B02-1686A489E1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idx="4294967295"/>
          </p:nvPr>
        </p:nvSpPr>
        <p:spPr>
          <a:xfrm>
            <a:off x="176980" y="-27699"/>
            <a:ext cx="9418638" cy="1325562"/>
          </a:xfrm>
        </p:spPr>
        <p:txBody>
          <a:bodyPr/>
          <a:lstStyle/>
          <a:p>
            <a:r>
              <a:rPr lang="en-GB" b="0" dirty="0">
                <a:latin typeface="IBM Plex Sans Medium" panose="020B0603050203000203" pitchFamily="34" charset="0"/>
                <a:ea typeface="+mn-ea"/>
                <a:cs typeface="+mn-cs"/>
              </a:rPr>
              <a:t>Synapse serverless SQL pools</a:t>
            </a:r>
            <a:endParaRPr lang="en-US" dirty="0">
              <a:latin typeface="IBM Plex Sans Medium" panose="020B0603050203000203" pitchFamily="34" charset="0"/>
            </a:endParaRPr>
          </a:p>
        </p:txBody>
      </p:sp>
      <p:sp>
        <p:nvSpPr>
          <p:cNvPr id="97" name="Text Placeholder 4"/>
          <p:cNvSpPr txBox="1">
            <a:spLocks/>
          </p:cNvSpPr>
          <p:nvPr/>
        </p:nvSpPr>
        <p:spPr>
          <a:xfrm>
            <a:off x="418644" y="1410318"/>
            <a:ext cx="7450471" cy="1086195"/>
          </a:xfrm>
          <a:prstGeom prst="rect">
            <a:avLst/>
          </a:prstGeom>
        </p:spPr>
        <p:txBody>
          <a:bodyPr vert="horz" wrap="square" lIns="0" tIns="0" rIns="0" bIns="0" rtlCol="0" anchor="t">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800" kern="1200" spc="0" baseline="0">
                <a:solidFill>
                  <a:schemeClr val="tx1"/>
                </a:soli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96386">
              <a:defRPr/>
            </a:pPr>
            <a:r>
              <a:rPr lang="en-GB" sz="1961" b="0" dirty="0">
                <a:solidFill>
                  <a:srgbClr val="000000"/>
                </a:solidFill>
                <a:latin typeface="Segoe UI"/>
                <a:cs typeface="Segoe UI"/>
              </a:rPr>
              <a:t>Every Azure Synapse Analytics workspace comes with serverless SQL pool endpoints so you can start querying data in seconds to minutes in a data lake as soon as the workspace is created. There's no infrastructure to setup or clusters to maintain.</a:t>
            </a:r>
            <a:endParaRPr lang="en-US" sz="1961" b="0" dirty="0">
              <a:solidFill>
                <a:srgbClr val="000000"/>
              </a:solidFill>
              <a:latin typeface="Segoe UI"/>
              <a:cs typeface="Segoe UI"/>
            </a:endParaRPr>
          </a:p>
        </p:txBody>
      </p:sp>
      <p:grpSp>
        <p:nvGrpSpPr>
          <p:cNvPr id="4" name="Group 3">
            <a:extLst>
              <a:ext uri="{FF2B5EF4-FFF2-40B4-BE49-F238E27FC236}">
                <a16:creationId xmlns:a16="http://schemas.microsoft.com/office/drawing/2014/main" id="{53993204-B218-4CFD-9A22-56A9C65AB106}"/>
              </a:ext>
            </a:extLst>
          </p:cNvPr>
          <p:cNvGrpSpPr/>
          <p:nvPr/>
        </p:nvGrpSpPr>
        <p:grpSpPr>
          <a:xfrm>
            <a:off x="418644" y="2721424"/>
            <a:ext cx="3660402" cy="3447258"/>
            <a:chOff x="418644" y="2721424"/>
            <a:chExt cx="3660402" cy="3447258"/>
          </a:xfrm>
        </p:grpSpPr>
        <p:sp>
          <p:nvSpPr>
            <p:cNvPr id="26" name="Rectangle 25"/>
            <p:cNvSpPr/>
            <p:nvPr/>
          </p:nvSpPr>
          <p:spPr bwMode="auto">
            <a:xfrm>
              <a:off x="418957" y="2721424"/>
              <a:ext cx="3660089" cy="475909"/>
            </a:xfrm>
            <a:prstGeom prst="rect">
              <a:avLst/>
            </a:prstGeom>
            <a:solidFill>
              <a:srgbClr val="243A5E"/>
            </a:solidFill>
          </p:spPr>
          <p:txBody>
            <a:bodyPr vert="horz" wrap="square" lIns="91427" tIns="45713" rIns="91427" bIns="45713" rtlCol="0" anchor="ctr">
              <a:noAutofit/>
            </a:bodyPr>
            <a:lstStyle/>
            <a:p>
              <a:pPr defTabSz="932563" fontAlgn="auto">
                <a:spcBef>
                  <a:spcPct val="20000"/>
                </a:spcBef>
                <a:spcAft>
                  <a:spcPts val="0"/>
                </a:spcAft>
                <a:buSzPct val="90000"/>
                <a:defRPr/>
              </a:pPr>
              <a:r>
                <a:rPr lang="en-US" sz="1961" b="0" dirty="0">
                  <a:solidFill>
                    <a:prstClr val="white"/>
                  </a:solidFill>
                  <a:latin typeface="Segoe UI Semibold" panose="020B0702040204020203" pitchFamily="34" charset="0"/>
                  <a:cs typeface="Segoe UI Semibold" panose="020B0702040204020203" pitchFamily="34" charset="0"/>
                </a:rPr>
                <a:t>Data Exploration</a:t>
              </a:r>
            </a:p>
          </p:txBody>
        </p:sp>
        <p:sp>
          <p:nvSpPr>
            <p:cNvPr id="32" name="Rectangle 31"/>
            <p:cNvSpPr/>
            <p:nvPr/>
          </p:nvSpPr>
          <p:spPr bwMode="auto">
            <a:xfrm>
              <a:off x="418644" y="3199262"/>
              <a:ext cx="3660089" cy="2969420"/>
            </a:xfrm>
            <a:prstGeom prst="rect">
              <a:avLst/>
            </a:prstGeom>
            <a:solidFill>
              <a:schemeClr val="bg1">
                <a:lumMod val="95000"/>
              </a:schemeClr>
            </a:solidFill>
            <a:ln>
              <a:solidFill>
                <a:schemeClr val="bg1">
                  <a:lumMod val="95000"/>
                </a:schemeClr>
              </a:solidFill>
            </a:ln>
          </p:spPr>
          <p:txBody>
            <a:bodyPr vert="horz" wrap="square" lIns="91427" tIns="45713" rIns="91427" bIns="45713" rtlCol="0" anchor="t">
              <a:noAutofit/>
            </a:bodyPr>
            <a:lstStyle/>
            <a:p>
              <a:pPr defTabSz="914225" fontAlgn="auto">
                <a:spcBef>
                  <a:spcPts val="0"/>
                </a:spcBef>
                <a:spcAft>
                  <a:spcPts val="0"/>
                </a:spcAft>
                <a:defRPr/>
              </a:pPr>
              <a:r>
                <a:rPr lang="en-GB" sz="1765" b="0" dirty="0">
                  <a:solidFill>
                    <a:srgbClr val="171717"/>
                  </a:solidFill>
                  <a:latin typeface="Segoe UI" panose="020B0502040204020203" pitchFamily="34" charset="0"/>
                  <a:cs typeface="+mn-cs"/>
                </a:rPr>
                <a:t>Browse the data lake and get initial insights about the data. Using Azure Synapse Studio, you can explore the data both graphically and programmatically. </a:t>
              </a:r>
              <a:endParaRPr lang="en-US" sz="1765" b="0" dirty="0">
                <a:solidFill>
                  <a:srgbClr val="000000"/>
                </a:solidFill>
                <a:latin typeface="Segoe UI"/>
                <a:cs typeface="Segoe UI"/>
              </a:endParaRPr>
            </a:p>
          </p:txBody>
        </p:sp>
      </p:grpSp>
      <p:grpSp>
        <p:nvGrpSpPr>
          <p:cNvPr id="5" name="Group 4">
            <a:extLst>
              <a:ext uri="{FF2B5EF4-FFF2-40B4-BE49-F238E27FC236}">
                <a16:creationId xmlns:a16="http://schemas.microsoft.com/office/drawing/2014/main" id="{97DA21C5-464B-4B75-B46C-06EA49F17C7E}"/>
              </a:ext>
            </a:extLst>
          </p:cNvPr>
          <p:cNvGrpSpPr/>
          <p:nvPr/>
        </p:nvGrpSpPr>
        <p:grpSpPr>
          <a:xfrm>
            <a:off x="4273494" y="2721424"/>
            <a:ext cx="3660246" cy="3447258"/>
            <a:chOff x="4273494" y="2721424"/>
            <a:chExt cx="3660246" cy="3447258"/>
          </a:xfrm>
        </p:grpSpPr>
        <p:sp>
          <p:nvSpPr>
            <p:cNvPr id="27" name="Rectangle 26"/>
            <p:cNvSpPr/>
            <p:nvPr/>
          </p:nvSpPr>
          <p:spPr bwMode="auto">
            <a:xfrm>
              <a:off x="4273651" y="2721424"/>
              <a:ext cx="3660089" cy="475909"/>
            </a:xfrm>
            <a:prstGeom prst="rect">
              <a:avLst/>
            </a:prstGeom>
            <a:solidFill>
              <a:srgbClr val="243A5E"/>
            </a:solidFill>
          </p:spPr>
          <p:txBody>
            <a:bodyPr vert="horz" wrap="square" lIns="91427" tIns="45713" rIns="91427" bIns="45713" rtlCol="0" anchor="ctr">
              <a:noAutofit/>
            </a:bodyPr>
            <a:lstStyle/>
            <a:p>
              <a:pPr defTabSz="932563" fontAlgn="auto">
                <a:spcBef>
                  <a:spcPct val="20000"/>
                </a:spcBef>
                <a:spcAft>
                  <a:spcPts val="0"/>
                </a:spcAft>
                <a:buSzPct val="90000"/>
                <a:defRPr/>
              </a:pPr>
              <a:r>
                <a:rPr lang="en-US" sz="1961" b="0" dirty="0">
                  <a:solidFill>
                    <a:prstClr val="white"/>
                  </a:solidFill>
                  <a:latin typeface="Segoe UI Semibold" panose="020B0702040204020203" pitchFamily="34" charset="0"/>
                  <a:cs typeface="Segoe UI Semibold" panose="020B0702040204020203" pitchFamily="34" charset="0"/>
                </a:rPr>
                <a:t>Data transformation</a:t>
              </a:r>
            </a:p>
          </p:txBody>
        </p:sp>
        <p:sp>
          <p:nvSpPr>
            <p:cNvPr id="33" name="Rectangle 32"/>
            <p:cNvSpPr/>
            <p:nvPr/>
          </p:nvSpPr>
          <p:spPr bwMode="auto">
            <a:xfrm>
              <a:off x="4273494" y="3199262"/>
              <a:ext cx="3660089" cy="2969420"/>
            </a:xfrm>
            <a:prstGeom prst="rect">
              <a:avLst/>
            </a:prstGeom>
            <a:solidFill>
              <a:schemeClr val="bg1">
                <a:lumMod val="95000"/>
              </a:schemeClr>
            </a:solidFill>
            <a:ln>
              <a:solidFill>
                <a:schemeClr val="bg1">
                  <a:lumMod val="95000"/>
                </a:schemeClr>
              </a:solidFill>
            </a:ln>
          </p:spPr>
          <p:txBody>
            <a:bodyPr vert="horz" wrap="square" lIns="91427" tIns="45713" rIns="91427" bIns="45713" rtlCol="0" anchor="t">
              <a:noAutofit/>
            </a:bodyPr>
            <a:lstStyle/>
            <a:p>
              <a:pPr defTabSz="914225" fontAlgn="auto">
                <a:spcBef>
                  <a:spcPts val="0"/>
                </a:spcBef>
                <a:spcAft>
                  <a:spcPts val="0"/>
                </a:spcAft>
                <a:defRPr/>
              </a:pPr>
              <a:r>
                <a:rPr lang="en-GB" sz="1765" b="0" dirty="0">
                  <a:solidFill>
                    <a:srgbClr val="000000"/>
                  </a:solidFill>
                  <a:latin typeface="Segoe UI"/>
                  <a:cs typeface="+mn-cs"/>
                </a:rPr>
                <a:t>Serverless SQL pool enables you to execute transformation statements over the data in the lake and store the results back to the data lake in a specified file format.</a:t>
              </a:r>
              <a:endParaRPr lang="en-US" sz="1765" b="0" dirty="0">
                <a:solidFill>
                  <a:srgbClr val="000000"/>
                </a:solidFill>
                <a:latin typeface="Segoe UI"/>
                <a:cs typeface="+mn-cs"/>
              </a:endParaRPr>
            </a:p>
          </p:txBody>
        </p:sp>
      </p:grpSp>
      <p:grpSp>
        <p:nvGrpSpPr>
          <p:cNvPr id="6" name="Group 5">
            <a:extLst>
              <a:ext uri="{FF2B5EF4-FFF2-40B4-BE49-F238E27FC236}">
                <a16:creationId xmlns:a16="http://schemas.microsoft.com/office/drawing/2014/main" id="{10E49E25-C8FA-4DE5-BB41-6CBA7A628E8E}"/>
              </a:ext>
            </a:extLst>
          </p:cNvPr>
          <p:cNvGrpSpPr/>
          <p:nvPr/>
        </p:nvGrpSpPr>
        <p:grpSpPr>
          <a:xfrm>
            <a:off x="8112954" y="462374"/>
            <a:ext cx="3660089" cy="5706308"/>
            <a:chOff x="8112954" y="462374"/>
            <a:chExt cx="3660089" cy="5706308"/>
          </a:xfrm>
        </p:grpSpPr>
        <p:sp>
          <p:nvSpPr>
            <p:cNvPr id="28" name="Rectangle 27"/>
            <p:cNvSpPr/>
            <p:nvPr/>
          </p:nvSpPr>
          <p:spPr bwMode="auto">
            <a:xfrm>
              <a:off x="8112954" y="462374"/>
              <a:ext cx="3660089" cy="475909"/>
            </a:xfrm>
            <a:prstGeom prst="rect">
              <a:avLst/>
            </a:prstGeom>
            <a:solidFill>
              <a:srgbClr val="243A5E"/>
            </a:solidFill>
          </p:spPr>
          <p:txBody>
            <a:bodyPr vert="horz" wrap="square" lIns="91427" tIns="45713" rIns="91427" bIns="45713" rtlCol="0" anchor="ctr">
              <a:noAutofit/>
            </a:bodyPr>
            <a:lstStyle/>
            <a:p>
              <a:pPr defTabSz="932563" fontAlgn="auto">
                <a:spcBef>
                  <a:spcPct val="20000"/>
                </a:spcBef>
                <a:spcAft>
                  <a:spcPts val="0"/>
                </a:spcAft>
                <a:buSzPct val="90000"/>
                <a:defRPr/>
              </a:pPr>
              <a:r>
                <a:rPr lang="en-US" sz="1961" b="0" dirty="0">
                  <a:solidFill>
                    <a:prstClr val="white"/>
                  </a:solidFill>
                  <a:latin typeface="Segoe UI Semibold" panose="020B0702040204020203" pitchFamily="34" charset="0"/>
                  <a:cs typeface="Segoe UI Semibold" panose="020B0702040204020203" pitchFamily="34" charset="0"/>
                </a:rPr>
                <a:t>Logical data warehouse</a:t>
              </a:r>
            </a:p>
          </p:txBody>
        </p:sp>
        <p:sp>
          <p:nvSpPr>
            <p:cNvPr id="34" name="Rectangle 33"/>
            <p:cNvSpPr/>
            <p:nvPr/>
          </p:nvSpPr>
          <p:spPr bwMode="auto">
            <a:xfrm>
              <a:off x="8112954" y="940212"/>
              <a:ext cx="3660089" cy="5228470"/>
            </a:xfrm>
            <a:prstGeom prst="rect">
              <a:avLst/>
            </a:prstGeom>
            <a:solidFill>
              <a:schemeClr val="bg1">
                <a:lumMod val="95000"/>
              </a:schemeClr>
            </a:solidFill>
            <a:ln>
              <a:solidFill>
                <a:schemeClr val="bg1">
                  <a:lumMod val="95000"/>
                </a:schemeClr>
              </a:solidFill>
            </a:ln>
          </p:spPr>
          <p:txBody>
            <a:bodyPr vert="horz" wrap="square" lIns="91427" tIns="45713" rIns="91427" bIns="45713" rtlCol="0" anchor="t">
              <a:noAutofit/>
            </a:bodyPr>
            <a:lstStyle/>
            <a:p>
              <a:pPr defTabSz="914225" fontAlgn="auto">
                <a:spcBef>
                  <a:spcPts val="0"/>
                </a:spcBef>
                <a:spcAft>
                  <a:spcPts val="588"/>
                </a:spcAft>
                <a:defRPr/>
              </a:pPr>
              <a:r>
                <a:rPr lang="en-US" sz="1765" b="0" dirty="0">
                  <a:solidFill>
                    <a:srgbClr val="000000"/>
                  </a:solidFill>
                  <a:latin typeface="Segoe UI"/>
                  <a:cs typeface="+mn-cs"/>
                </a:rPr>
                <a:t>C</a:t>
              </a:r>
              <a:r>
                <a:rPr lang="en-GB" sz="1765" b="0" dirty="0">
                  <a:solidFill>
                    <a:srgbClr val="000000"/>
                  </a:solidFill>
                  <a:latin typeface="Segoe UI"/>
                  <a:cs typeface="+mn-cs"/>
                </a:rPr>
                <a:t>reate objects (such as VIEWs and External Tables) that provide you with a SQL metadata layer over the data in the lake to create a logical data warehouse. Once these objects are created, any tool that can connect to serverless SQL pool will see these objects as regular SQL Server objects</a:t>
              </a:r>
              <a:endParaRPr lang="en-US" sz="1765" b="0" dirty="0">
                <a:solidFill>
                  <a:srgbClr val="000000"/>
                </a:solidFill>
                <a:latin typeface="Segoe UI"/>
                <a:cs typeface="+mn-cs"/>
              </a:endParaRPr>
            </a:p>
          </p:txBody>
        </p:sp>
      </p:grpSp>
    </p:spTree>
    <p:extLst>
      <p:ext uri="{BB962C8B-B14F-4D97-AF65-F5344CB8AC3E}">
        <p14:creationId xmlns:p14="http://schemas.microsoft.com/office/powerpoint/2010/main" val="2530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7577137" cy="568324"/>
          </a:xfrm>
        </p:spPr>
        <p:txBody>
          <a:bodyPr/>
          <a:lstStyle/>
          <a:p>
            <a:r>
              <a:rPr lang="en-GB" dirty="0"/>
              <a:t>Azure Synapse Serverless SQL Pools</a:t>
            </a:r>
            <a:endParaRPr lang="en-US" dirty="0"/>
          </a:p>
        </p:txBody>
      </p:sp>
      <p:sp>
        <p:nvSpPr>
          <p:cNvPr id="6" name="Content Placeholder 5">
            <a:extLst>
              <a:ext uri="{FF2B5EF4-FFF2-40B4-BE49-F238E27FC236}">
                <a16:creationId xmlns:a16="http://schemas.microsoft.com/office/drawing/2014/main" id="{9D982996-F328-4ABC-A205-3C7049F27B3E}"/>
              </a:ext>
              <a:ext uri="{C183D7F6-B498-43B3-948B-1728B52AA6E4}">
                <adec:decorative xmlns:adec="http://schemas.microsoft.com/office/drawing/2017/decorative" val="0"/>
              </a:ext>
            </a:extLst>
          </p:cNvPr>
          <p:cNvSpPr>
            <a:spLocks noGrp="1"/>
          </p:cNvSpPr>
          <p:nvPr>
            <p:ph type="body" sz="quarter" idx="10"/>
          </p:nvPr>
        </p:nvSpPr>
        <p:spPr>
          <a:xfrm>
            <a:off x="647700" y="1828800"/>
            <a:ext cx="7577136" cy="4114800"/>
          </a:xfrm>
        </p:spPr>
        <p:txBody>
          <a:bodyPr>
            <a:normAutofit/>
          </a:bodyPr>
          <a:lstStyle/>
          <a:p>
            <a:pPr marL="0" indent="0">
              <a:buNone/>
            </a:pPr>
            <a:r>
              <a:rPr lang="en-GB" sz="2800" dirty="0"/>
              <a:t>Every Azure Synapse Analytics workspace comes with serverless SQL pool endpoints so you can start querying data in seconds to minutes in a data lake as soon as the workspace is created. There's no infrastructure to setup or clusters to maintain.</a:t>
            </a:r>
          </a:p>
        </p:txBody>
      </p:sp>
      <p:sp>
        <p:nvSpPr>
          <p:cNvPr id="23" name="Footer Placeholder 22">
            <a:extLst>
              <a:ext uri="{FF2B5EF4-FFF2-40B4-BE49-F238E27FC236}">
                <a16:creationId xmlns:a16="http://schemas.microsoft.com/office/drawing/2014/main" id="{3A712A40-325E-4D37-9A92-921BD05BF7C5}"/>
              </a:ext>
              <a:ext uri="{C183D7F6-B498-43B3-948B-1728B52AA6E4}">
                <adec:decorative xmlns:adec="http://schemas.microsoft.com/office/drawing/2017/decorative" val="1"/>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 uri="{C183D7F6-B498-43B3-948B-1728B52AA6E4}">
                <adec:decorative xmlns:adec="http://schemas.microsoft.com/office/drawing/2017/decorative" val="1"/>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592538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 uri="{C183D7F6-B498-43B3-948B-1728B52AA6E4}">
                <adec:decorative xmlns:adec="http://schemas.microsoft.com/office/drawing/2017/decorative" val="1"/>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D3B008-538C-4221-B6CC-D50EE1A24CF8}"/>
              </a:ext>
              <a:ext uri="{C183D7F6-B498-43B3-948B-1728B52AA6E4}">
                <adec:decorative xmlns:adec="http://schemas.microsoft.com/office/drawing/2017/decorative" val="1"/>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BDE7C79-9AD0-4B95-88DD-33F7D8E1976E}"/>
              </a:ext>
              <a:ext uri="{C183D7F6-B498-43B3-948B-1728B52AA6E4}">
                <adec:decorative xmlns:adec="http://schemas.microsoft.com/office/drawing/2017/decorative" val="1"/>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fontScale="90000"/>
          </a:bodyPr>
          <a:lstStyle/>
          <a:p>
            <a:r>
              <a:rPr lang="en-GB" dirty="0"/>
              <a:t>Comparing dedicated SQL Pools with serverless SQL pools in </a:t>
            </a:r>
            <a:br>
              <a:rPr lang="en-GB" dirty="0"/>
            </a:br>
            <a:r>
              <a:rPr lang="en-GB" dirty="0"/>
              <a:t>Azure Synapse Analytics</a:t>
            </a:r>
            <a:endParaRPr lang="en-US" dirty="0"/>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a:t>Dedicated SQL Pool</a:t>
            </a:r>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Used for Data Warehouse operations</a:t>
            </a:r>
            <a:br>
              <a:rPr lang="en-GB" dirty="0"/>
            </a:br>
            <a:endParaRPr lang="en-GB" dirty="0"/>
          </a:p>
          <a:p>
            <a:r>
              <a:rPr lang="en-GB" dirty="0"/>
              <a:t>Provides predictable performance and costs</a:t>
            </a:r>
            <a:br>
              <a:rPr lang="en-GB" dirty="0"/>
            </a:br>
            <a:endParaRPr lang="en-GB" dirty="0"/>
          </a:p>
          <a:p>
            <a:r>
              <a:rPr lang="en-GB" dirty="0"/>
              <a:t>Reserves processing power for data stored in SQL tables</a:t>
            </a:r>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Serverless SQL Pool</a:t>
            </a:r>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Used for data preparation or ad-hoc queries against unstructured data.</a:t>
            </a:r>
            <a:br>
              <a:rPr lang="en-GB" dirty="0"/>
            </a:br>
            <a:endParaRPr lang="en-GB" dirty="0"/>
          </a:p>
          <a:p>
            <a:r>
              <a:rPr lang="en-GB" dirty="0"/>
              <a:t>Provides an always available SQL endpoint for unplanned workloads</a:t>
            </a:r>
            <a:br>
              <a:rPr lang="en-GB" dirty="0"/>
            </a:br>
            <a:endParaRPr lang="en-GB" dirty="0"/>
          </a:p>
          <a:p>
            <a:r>
              <a:rPr lang="en-GB" dirty="0"/>
              <a:t>Enables interactive querying</a:t>
            </a:r>
            <a:endParaRPr lang="en-US" dirty="0"/>
          </a:p>
        </p:txBody>
      </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6</a:t>
            </a:fld>
            <a:endParaRPr lang="en-US" dirty="0"/>
          </a:p>
        </p:txBody>
      </p:sp>
    </p:spTree>
    <p:extLst>
      <p:ext uri="{BB962C8B-B14F-4D97-AF65-F5344CB8AC3E}">
        <p14:creationId xmlns:p14="http://schemas.microsoft.com/office/powerpoint/2010/main" val="219212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Querying a data lake store using serverless SQL pools in Azure Synapse Analytics</a:t>
            </a:r>
          </a:p>
        </p:txBody>
      </p:sp>
      <p:sp>
        <p:nvSpPr>
          <p:cNvPr id="5" name="Subtitle 4">
            <a:extLst>
              <a:ext uri="{FF2B5EF4-FFF2-40B4-BE49-F238E27FC236}">
                <a16:creationId xmlns:a16="http://schemas.microsoft.com/office/drawing/2014/main" id="{9AB506EB-3DD2-4EA1-931F-DACECA2540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3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US" dirty="0"/>
              <a:t>Common files to query</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3200400" cy="795130"/>
          </a:xfrm>
          <a:solidFill>
            <a:schemeClr val="accent1"/>
          </a:solidFill>
        </p:spPr>
        <p:txBody>
          <a:bodyPr>
            <a:normAutofit/>
          </a:bodyPr>
          <a:lstStyle/>
          <a:p>
            <a:r>
              <a:rPr lang="en-US" dirty="0"/>
              <a:t>Parquet</a:t>
            </a:r>
          </a:p>
        </p:txBody>
      </p:sp>
      <p:pic>
        <p:nvPicPr>
          <p:cNvPr id="22" name="Picture 21" descr="An image of a parquet file icon">
            <a:extLst>
              <a:ext uri="{FF2B5EF4-FFF2-40B4-BE49-F238E27FC236}">
                <a16:creationId xmlns:a16="http://schemas.microsoft.com/office/drawing/2014/main" id="{A53F196D-7C1B-49A6-94BC-34AAC122F8B5}"/>
              </a:ext>
            </a:extLst>
          </p:cNvPr>
          <p:cNvPicPr>
            <a:picLocks noChangeAspect="1"/>
          </p:cNvPicPr>
          <p:nvPr/>
        </p:nvPicPr>
        <p:blipFill rotWithShape="1">
          <a:blip r:embed="rId3"/>
          <a:srcRect b="26532"/>
          <a:stretch/>
        </p:blipFill>
        <p:spPr>
          <a:xfrm>
            <a:off x="923532" y="3249881"/>
            <a:ext cx="2648736" cy="1830447"/>
          </a:xfrm>
          <a:prstGeom prst="rect">
            <a:avLst/>
          </a:prstGeom>
        </p:spPr>
      </p:pic>
      <p:cxnSp>
        <p:nvCxnSpPr>
          <p:cNvPr id="14" name="Straight Connector 13">
            <a:extLst>
              <a:ext uri="{FF2B5EF4-FFF2-40B4-BE49-F238E27FC236}">
                <a16:creationId xmlns:a16="http://schemas.microsoft.com/office/drawing/2014/main" id="{EBDE7C79-9AD0-4B95-88DD-33F7D8E1976E}"/>
              </a:ext>
              <a:ext uri="{C183D7F6-B498-43B3-948B-1728B52AA6E4}">
                <adec:decorative xmlns:adec="http://schemas.microsoft.com/office/drawing/2017/decorative" val="1"/>
              </a:ext>
            </a:extLst>
          </p:cNvPr>
          <p:cNvCxnSpPr>
            <a:cxnSpLocks/>
          </p:cNvCxnSpPr>
          <p:nvPr/>
        </p:nvCxnSpPr>
        <p:spPr>
          <a:xfrm>
            <a:off x="4171949" y="1828800"/>
            <a:ext cx="1"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4495800" y="1828800"/>
            <a:ext cx="3200400" cy="795130"/>
          </a:xfrm>
          <a:solidFill>
            <a:schemeClr val="accent3"/>
          </a:solidFill>
        </p:spPr>
        <p:txBody>
          <a:bodyPr>
            <a:normAutofit/>
          </a:bodyPr>
          <a:lstStyle/>
          <a:p>
            <a:r>
              <a:rPr lang="en-US" dirty="0"/>
              <a:t>JSON</a:t>
            </a:r>
          </a:p>
        </p:txBody>
      </p:sp>
      <p:pic>
        <p:nvPicPr>
          <p:cNvPr id="25" name="Picture 24" descr="An image of a JSON file icon">
            <a:extLst>
              <a:ext uri="{FF2B5EF4-FFF2-40B4-BE49-F238E27FC236}">
                <a16:creationId xmlns:a16="http://schemas.microsoft.com/office/drawing/2014/main" id="{4C196DB4-0FA7-425B-92BE-8D8CD834E927}"/>
              </a:ext>
            </a:extLst>
          </p:cNvPr>
          <p:cNvPicPr>
            <a:picLocks noChangeAspect="1"/>
          </p:cNvPicPr>
          <p:nvPr/>
        </p:nvPicPr>
        <p:blipFill rotWithShape="1">
          <a:blip r:embed="rId4"/>
          <a:srcRect l="-9346" t="-9196" r="9346" b="34269"/>
          <a:stretch/>
        </p:blipFill>
        <p:spPr>
          <a:xfrm>
            <a:off x="4464921" y="2990434"/>
            <a:ext cx="2769843" cy="1970147"/>
          </a:xfrm>
          <a:prstGeom prst="rect">
            <a:avLst/>
          </a:prstGeom>
        </p:spPr>
      </p:pic>
      <p:sp>
        <p:nvSpPr>
          <p:cNvPr id="8" name="Content Placeholder 7">
            <a:extLst>
              <a:ext uri="{FF2B5EF4-FFF2-40B4-BE49-F238E27FC236}">
                <a16:creationId xmlns:a16="http://schemas.microsoft.com/office/drawing/2014/main" id="{E331C319-4B25-4D62-BCD3-513AC5B80BA8}"/>
              </a:ext>
            </a:extLst>
          </p:cNvPr>
          <p:cNvSpPr>
            <a:spLocks noGrp="1"/>
          </p:cNvSpPr>
          <p:nvPr>
            <p:ph type="body" sz="quarter" idx="20"/>
          </p:nvPr>
        </p:nvSpPr>
        <p:spPr>
          <a:xfrm>
            <a:off x="8343900" y="1828800"/>
            <a:ext cx="3200400" cy="795130"/>
          </a:xfrm>
          <a:solidFill>
            <a:schemeClr val="accent5"/>
          </a:solidFill>
        </p:spPr>
        <p:txBody>
          <a:bodyPr>
            <a:normAutofit/>
          </a:bodyPr>
          <a:lstStyle/>
          <a:p>
            <a:r>
              <a:rPr lang="en-US" dirty="0"/>
              <a:t>Delimited Text</a:t>
            </a:r>
          </a:p>
        </p:txBody>
      </p:sp>
      <p:cxnSp>
        <p:nvCxnSpPr>
          <p:cNvPr id="26" name="Straight Connector 25">
            <a:extLst>
              <a:ext uri="{FF2B5EF4-FFF2-40B4-BE49-F238E27FC236}">
                <a16:creationId xmlns:a16="http://schemas.microsoft.com/office/drawing/2014/main" id="{5231CEE8-314E-4EFE-8FE5-A009316CE74E}"/>
              </a:ext>
              <a:ext uri="{C183D7F6-B498-43B3-948B-1728B52AA6E4}">
                <adec:decorative xmlns:adec="http://schemas.microsoft.com/office/drawing/2017/decorative" val="1"/>
              </a:ext>
            </a:extLst>
          </p:cNvPr>
          <p:cNvCxnSpPr>
            <a:cxnSpLocks/>
          </p:cNvCxnSpPr>
          <p:nvPr/>
        </p:nvCxnSpPr>
        <p:spPr>
          <a:xfrm>
            <a:off x="8020049" y="1828800"/>
            <a:ext cx="1"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descr="An emage of a csv fil icon">
            <a:extLst>
              <a:ext uri="{FF2B5EF4-FFF2-40B4-BE49-F238E27FC236}">
                <a16:creationId xmlns:a16="http://schemas.microsoft.com/office/drawing/2014/main" id="{8FC0CDFD-2363-429E-BC7A-3A626C7309E9}"/>
              </a:ext>
            </a:extLst>
          </p:cNvPr>
          <p:cNvPicPr>
            <a:picLocks noChangeAspect="1"/>
          </p:cNvPicPr>
          <p:nvPr/>
        </p:nvPicPr>
        <p:blipFill rotWithShape="1">
          <a:blip r:embed="rId5"/>
          <a:srcRect b="26856"/>
          <a:stretch/>
        </p:blipFill>
        <p:spPr>
          <a:xfrm>
            <a:off x="8645717" y="3215417"/>
            <a:ext cx="2596765" cy="1899376"/>
          </a:xfrm>
          <a:prstGeom prst="rect">
            <a:avLst/>
          </a:prstGeom>
        </p:spPr>
      </p:pic>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8</a:t>
            </a:fld>
            <a:endParaRPr lang="en-US" dirty="0"/>
          </a:p>
        </p:txBody>
      </p:sp>
    </p:spTree>
    <p:extLst>
      <p:ext uri="{BB962C8B-B14F-4D97-AF65-F5344CB8AC3E}">
        <p14:creationId xmlns:p14="http://schemas.microsoft.com/office/powerpoint/2010/main" val="404784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idx="4294967295"/>
          </p:nvPr>
        </p:nvSpPr>
        <p:spPr>
          <a:xfrm>
            <a:off x="176980" y="-79483"/>
            <a:ext cx="11114088" cy="1325562"/>
          </a:xfrm>
        </p:spPr>
        <p:txBody>
          <a:bodyPr>
            <a:normAutofit/>
          </a:bodyPr>
          <a:lstStyle/>
          <a:p>
            <a:r>
              <a:rPr lang="en-GB" sz="2800" b="0" dirty="0">
                <a:latin typeface="IBM Plex Sans Medium" panose="020B0603050203000203" pitchFamily="34" charset="0"/>
                <a:ea typeface="+mn-ea"/>
                <a:cs typeface="+mn-cs"/>
              </a:rPr>
              <a:t>Query data in the lake using Azure Synapse serverless SQL pools</a:t>
            </a:r>
            <a:endParaRPr lang="en-US" sz="2800" dirty="0">
              <a:latin typeface="IBM Plex Sans Medium" panose="020B0603050203000203" pitchFamily="34" charset="0"/>
            </a:endParaRPr>
          </a:p>
        </p:txBody>
      </p:sp>
      <p:pic>
        <p:nvPicPr>
          <p:cNvPr id="5" name="Picture 2" descr="The Built-in connection is highlighted.">
            <a:extLst>
              <a:ext uri="{FF2B5EF4-FFF2-40B4-BE49-F238E27FC236}">
                <a16:creationId xmlns:a16="http://schemas.microsoft.com/office/drawing/2014/main" id="{20EB4FAD-0CE6-486A-BE03-72FBAEA32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42" y="1246079"/>
            <a:ext cx="10035715" cy="28507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his image shows the icon for a parquet file">
            <a:extLst>
              <a:ext uri="{FF2B5EF4-FFF2-40B4-BE49-F238E27FC236}">
                <a16:creationId xmlns:a16="http://schemas.microsoft.com/office/drawing/2014/main" id="{988352FF-09FF-4FC2-80F2-54CCDA031062}"/>
              </a:ext>
            </a:extLst>
          </p:cNvPr>
          <p:cNvPicPr>
            <a:picLocks noChangeAspect="1"/>
          </p:cNvPicPr>
          <p:nvPr/>
        </p:nvPicPr>
        <p:blipFill>
          <a:blip r:embed="rId4"/>
          <a:stretch>
            <a:fillRect/>
          </a:stretch>
        </p:blipFill>
        <p:spPr>
          <a:xfrm>
            <a:off x="1480555" y="4184887"/>
            <a:ext cx="2159461" cy="2031275"/>
          </a:xfrm>
          <a:prstGeom prst="rect">
            <a:avLst/>
          </a:prstGeom>
        </p:spPr>
      </p:pic>
      <p:pic>
        <p:nvPicPr>
          <p:cNvPr id="9" name="Picture 8" descr="This image shows the icon for a JSON file">
            <a:extLst>
              <a:ext uri="{FF2B5EF4-FFF2-40B4-BE49-F238E27FC236}">
                <a16:creationId xmlns:a16="http://schemas.microsoft.com/office/drawing/2014/main" id="{EFCFEA2A-1000-46BE-9A41-649776347F12}"/>
              </a:ext>
            </a:extLst>
          </p:cNvPr>
          <p:cNvPicPr>
            <a:picLocks noChangeAspect="1"/>
          </p:cNvPicPr>
          <p:nvPr/>
        </p:nvPicPr>
        <p:blipFill>
          <a:blip r:embed="rId5"/>
          <a:stretch>
            <a:fillRect/>
          </a:stretch>
        </p:blipFill>
        <p:spPr>
          <a:xfrm>
            <a:off x="4116016" y="4184887"/>
            <a:ext cx="2262850" cy="2148143"/>
          </a:xfrm>
          <a:prstGeom prst="rect">
            <a:avLst/>
          </a:prstGeom>
        </p:spPr>
      </p:pic>
      <p:pic>
        <p:nvPicPr>
          <p:cNvPr id="10" name="Picture 9" descr="This image shows the icon for a CSV file">
            <a:extLst>
              <a:ext uri="{FF2B5EF4-FFF2-40B4-BE49-F238E27FC236}">
                <a16:creationId xmlns:a16="http://schemas.microsoft.com/office/drawing/2014/main" id="{FD511792-5962-435E-B82F-A65FBB7B1C5E}"/>
              </a:ext>
            </a:extLst>
          </p:cNvPr>
          <p:cNvPicPr>
            <a:picLocks noChangeAspect="1"/>
          </p:cNvPicPr>
          <p:nvPr/>
        </p:nvPicPr>
        <p:blipFill>
          <a:blip r:embed="rId6"/>
          <a:stretch>
            <a:fillRect/>
          </a:stretch>
        </p:blipFill>
        <p:spPr>
          <a:xfrm>
            <a:off x="7002830" y="4216916"/>
            <a:ext cx="2148142" cy="2148142"/>
          </a:xfrm>
          <a:prstGeom prst="rect">
            <a:avLst/>
          </a:prstGeom>
        </p:spPr>
      </p:pic>
    </p:spTree>
    <p:extLst>
      <p:ext uri="{BB962C8B-B14F-4D97-AF65-F5344CB8AC3E}">
        <p14:creationId xmlns:p14="http://schemas.microsoft.com/office/powerpoint/2010/main" val="289101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eb6db257-fe06-44af-a24a-c3dfabf0ddc1&quot;,&quot;TimeStamp&quot;:&quot;2017-08-04T16:00:14.9697454+01:00&quot;}"/>
</p:tagLst>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4350</TotalTime>
  <Words>2818</Words>
  <Application>Microsoft Office PowerPoint</Application>
  <PresentationFormat>Widescreen</PresentationFormat>
  <Paragraphs>251</Paragraphs>
  <Slides>14</Slides>
  <Notes>13</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-apple-system</vt:lpstr>
      <vt:lpstr>Arial</vt:lpstr>
      <vt:lpstr>Calibri</vt:lpstr>
      <vt:lpstr>Catamaran ExtraBold</vt:lpstr>
      <vt:lpstr>Helvetica Neue</vt:lpstr>
      <vt:lpstr>IBM Plex Sans Medium</vt:lpstr>
      <vt:lpstr>Lucida Sans</vt:lpstr>
      <vt:lpstr>Montserrat</vt:lpstr>
      <vt:lpstr>Segoe UI</vt:lpstr>
      <vt:lpstr>Segoe UI Light</vt:lpstr>
      <vt:lpstr>Segoe UI Semibold</vt:lpstr>
      <vt:lpstr>Office Theme</vt:lpstr>
      <vt:lpstr>Run interactive queries with Azure Synapse Serverless SQL pools</vt:lpstr>
      <vt:lpstr>Agenda</vt:lpstr>
      <vt:lpstr>Describe Azure Synapse serverless SQL pools</vt:lpstr>
      <vt:lpstr>Synapse serverless SQL pools</vt:lpstr>
      <vt:lpstr>Azure Synapse Serverless SQL Pools</vt:lpstr>
      <vt:lpstr>Comparing dedicated SQL Pools with serverless SQL pools in  Azure Synapse Analytics</vt:lpstr>
      <vt:lpstr>Querying a data lake store using serverless SQL pools in Azure Synapse Analytics</vt:lpstr>
      <vt:lpstr>Common files to query</vt:lpstr>
      <vt:lpstr>Query data in the lake using Azure Synapse serverless SQL pools</vt:lpstr>
      <vt:lpstr>Querying parquet files in a data lake</vt:lpstr>
      <vt:lpstr>PowerPoint Presentation</vt:lpstr>
      <vt:lpstr>Securing access to data through using SQL serverless in Azure Synapse Analytics</vt:lpstr>
      <vt:lpstr>Securing access to data in a data lake when using Azure Synapse Analytics</vt:lpstr>
      <vt:lpstr>LAB 2: Query files using a serverless SQL pool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Joel</cp:lastModifiedBy>
  <cp:revision>26</cp:revision>
  <dcterms:created xsi:type="dcterms:W3CDTF">2021-04-14T17:02:56Z</dcterms:created>
  <dcterms:modified xsi:type="dcterms:W3CDTF">2023-12-03T18:04:53Z</dcterms:modified>
</cp:coreProperties>
</file>