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18" r:id="rId3"/>
    <p:sldId id="257" r:id="rId4"/>
    <p:sldId id="419" r:id="rId5"/>
    <p:sldId id="2134804632" r:id="rId6"/>
    <p:sldId id="2134804633" r:id="rId7"/>
    <p:sldId id="2076137762" r:id="rId8"/>
    <p:sldId id="424" r:id="rId9"/>
    <p:sldId id="21348046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86224" autoAdjust="0"/>
  </p:normalViewPr>
  <p:slideViewPr>
    <p:cSldViewPr snapToGrid="0" showGuides="1">
      <p:cViewPr varScale="1">
        <p:scale>
          <a:sx n="83" d="100"/>
          <a:sy n="83" d="100"/>
        </p:scale>
        <p:origin x="1093" y="45"/>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4/4/2022</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Integrate data from Notebooks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integration data from Notebooks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800" b="1" dirty="0"/>
              <a:t>Talking points</a:t>
            </a:r>
          </a:p>
          <a:p>
            <a:endParaRPr lang="en-US" sz="1600" b="1" dirty="0"/>
          </a:p>
          <a:p>
            <a:pPr lvl="0" fontAlgn="base"/>
            <a:r>
              <a:rPr lang="en-US" sz="1050" b="0" i="0" dirty="0"/>
              <a:t>The attendees should already be familiar with the first three steps of creating a storage account, creating Azure Data Factory/Synapse Pipelines, and creating a data workflow activity using a Copy Activity.</a:t>
            </a:r>
          </a:p>
          <a:p>
            <a:pPr lvl="0" fontAlgn="base"/>
            <a:endParaRPr lang="en-US" sz="1050" b="0" i="0" dirty="0"/>
          </a:p>
          <a:p>
            <a:pPr lvl="0" fontAlgn="base"/>
            <a:r>
              <a:rPr lang="en-US" sz="1050" b="0" i="0" dirty="0"/>
              <a:t>Focus on steps 4 and 5 which are focused on Azure Synapse Analytics Spark pools.</a:t>
            </a:r>
          </a:p>
          <a:p>
            <a:endParaRPr lang="en-US" sz="1600" dirty="0"/>
          </a:p>
          <a:p>
            <a:r>
              <a:rPr lang="en-US" sz="1050" b="1" dirty="0"/>
              <a:t>Instructor notes and guidance.</a:t>
            </a:r>
          </a:p>
          <a:p>
            <a:endParaRPr lang="en-US" sz="1600" dirty="0"/>
          </a:p>
          <a:p>
            <a:r>
              <a:rPr lang="en-US" sz="1600" dirty="0"/>
              <a:t>Call out to the students that step 4 can involve other technologies such as Azure Databricks notebooks.</a:t>
            </a:r>
          </a:p>
          <a:p>
            <a:endParaRPr lang="en-US" sz="16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050" dirty="0">
                <a:hlinkClick r:id="rId3"/>
              </a:rPr>
              <a:t>Orchestrating data movement and transformation in Azure Data Factory - Learn | Microsoft Docs</a:t>
            </a:r>
            <a:endParaRPr lang="en-US" sz="16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pPr>
              <a:buSzPct val="100000"/>
            </a:pPr>
            <a:r>
              <a:rPr lang="en-US" sz="1200" b="0" i="0" dirty="0">
                <a:effectLst/>
                <a:latin typeface="Helvetica Neue"/>
              </a:rPr>
              <a:t>​</a:t>
            </a:r>
            <a:r>
              <a:rPr lang="en-US" sz="1200" spc="0" dirty="0">
                <a:latin typeface="+mn-lt"/>
              </a:rPr>
              <a:t>In the lab, the students will create a notebook </a:t>
            </a:r>
            <a:r>
              <a:rPr lang="en-GB" sz="12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p>
          <a:p>
            <a:pPr>
              <a:buSzPct val="100000"/>
            </a:pPr>
            <a:endParaRPr lang="en-GB" sz="1200" spc="0" dirty="0">
              <a:latin typeface="+mn-lt"/>
            </a:endParaRPr>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pPr>
              <a:buSzPct val="100000"/>
            </a:pPr>
            <a:endParaRPr lang="en-US" sz="1200" spc="0" dirty="0">
              <a:latin typeface="+mn-l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648820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Integrate data from Notebooks with Azure Data Factory or Azure Synapse Pipelines</a:t>
            </a:r>
          </a:p>
        </p:txBody>
      </p:sp>
      <p:sp>
        <p:nvSpPr>
          <p:cNvPr id="5" name="Subtitle 4">
            <a:extLst>
              <a:ext uri="{FF2B5EF4-FFF2-40B4-BE49-F238E27FC236}">
                <a16:creationId xmlns:a16="http://schemas.microsoft.com/office/drawing/2014/main" id="{286A0A6D-0F9B-4C2F-8FA8-DB16962959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Integrate data from Notebooks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Integrate data from Notebooks with Azure Data Factory or Azure Synapse Pipelines</a:t>
            </a:r>
            <a:endParaRPr lang="en-US" dirty="0"/>
          </a:p>
        </p:txBody>
      </p:sp>
      <p:sp>
        <p:nvSpPr>
          <p:cNvPr id="5" name="Subtitle 4">
            <a:extLst>
              <a:ext uri="{FF2B5EF4-FFF2-40B4-BE49-F238E27FC236}">
                <a16:creationId xmlns:a16="http://schemas.microsoft.com/office/drawing/2014/main" id="{72910873-908C-41F3-B821-05D9E5F5DF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Integrate data from Notebooks with ADF or Synapse Pipelines</a:t>
            </a:r>
            <a:endParaRPr lang="en-US" dirty="0"/>
          </a:p>
        </p:txBody>
      </p:sp>
      <p:sp>
        <p:nvSpPr>
          <p:cNvPr id="73" name="TextBox 66">
            <a:extLst>
              <a:ext uri="{FF2B5EF4-FFF2-40B4-BE49-F238E27FC236}">
                <a16:creationId xmlns:a16="http://schemas.microsoft.com/office/drawing/2014/main" id="{233E9F8B-584C-475B-B7FA-D3E428AAB887}"/>
              </a:ext>
            </a:extLst>
          </p:cNvPr>
          <p:cNvSpPr txBox="1">
            <a:spLocks noChangeAspect="1"/>
          </p:cNvSpPr>
          <p:nvPr/>
        </p:nvSpPr>
        <p:spPr>
          <a:xfrm>
            <a:off x="652462" y="1374626"/>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74" name="TextBox 65">
            <a:extLst>
              <a:ext uri="{FF2B5EF4-FFF2-40B4-BE49-F238E27FC236}">
                <a16:creationId xmlns:a16="http://schemas.microsoft.com/office/drawing/2014/main" id="{B03CA7D9-9701-4613-A1E8-EAE191C08F9A}"/>
              </a:ext>
            </a:extLst>
          </p:cNvPr>
          <p:cNvSpPr txBox="1">
            <a:spLocks noChangeAspect="1"/>
          </p:cNvSpPr>
          <p:nvPr/>
        </p:nvSpPr>
        <p:spPr>
          <a:xfrm>
            <a:off x="4778949"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5" name="TextBox 64">
            <a:extLst>
              <a:ext uri="{FF2B5EF4-FFF2-40B4-BE49-F238E27FC236}">
                <a16:creationId xmlns:a16="http://schemas.microsoft.com/office/drawing/2014/main" id="{2D95C7ED-5D26-498D-AD73-FD63BAB44616}"/>
              </a:ext>
            </a:extLst>
          </p:cNvPr>
          <p:cNvSpPr txBox="1">
            <a:spLocks noChangeAspect="1"/>
          </p:cNvSpPr>
          <p:nvPr/>
        </p:nvSpPr>
        <p:spPr>
          <a:xfrm>
            <a:off x="8905438"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a</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6" name="TextBox 63">
            <a:extLst>
              <a:ext uri="{FF2B5EF4-FFF2-40B4-BE49-F238E27FC236}">
                <a16:creationId xmlns:a16="http://schemas.microsoft.com/office/drawing/2014/main" id="{04CB31A6-769A-4F95-951B-8B89A3ED3C80}"/>
              </a:ext>
            </a:extLst>
          </p:cNvPr>
          <p:cNvSpPr txBox="1">
            <a:spLocks noChangeAspect="1"/>
          </p:cNvSpPr>
          <p:nvPr/>
        </p:nvSpPr>
        <p:spPr>
          <a:xfrm>
            <a:off x="2715706"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7" name="TextBox 62">
            <a:extLst>
              <a:ext uri="{FF2B5EF4-FFF2-40B4-BE49-F238E27FC236}">
                <a16:creationId xmlns:a16="http://schemas.microsoft.com/office/drawing/2014/main" id="{02A51323-D47A-4B7B-B086-6B99DF450CB8}"/>
              </a:ext>
            </a:extLst>
          </p:cNvPr>
          <p:cNvSpPr txBox="1">
            <a:spLocks noChangeAspect="1"/>
          </p:cNvSpPr>
          <p:nvPr/>
        </p:nvSpPr>
        <p:spPr>
          <a:xfrm>
            <a:off x="6842193"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59074F-22BB-4BB5-A635-FC992393419C}"/>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754676C0-D412-44DE-99C2-05D1CA6FBE27}"/>
              </a:ext>
            </a:extLst>
          </p:cNvPr>
          <p:cNvSpPr>
            <a:spLocks noGrp="1"/>
          </p:cNvSpPr>
          <p:nvPr>
            <p:ph type="sldNum" sz="quarter" idx="4"/>
          </p:nvPr>
        </p:nvSpPr>
        <p:spPr/>
        <p:txBody>
          <a:bodyPr/>
          <a:lstStyle/>
          <a:p>
            <a:fld id="{00F9DAA1-1DF7-43E0-8E29-0CE1148553C7}" type="slidenum">
              <a:rPr lang="en-US" smtClean="0"/>
              <a:pPr/>
              <a:t>5</a:t>
            </a:fld>
            <a:endParaRPr lang="en-US" dirty="0"/>
          </a:p>
        </p:txBody>
      </p:sp>
      <p:sp>
        <p:nvSpPr>
          <p:cNvPr id="5" name="Title 4">
            <a:extLst>
              <a:ext uri="{FF2B5EF4-FFF2-40B4-BE49-F238E27FC236}">
                <a16:creationId xmlns:a16="http://schemas.microsoft.com/office/drawing/2014/main" id="{ADCA9819-3351-4DA4-B3F4-C8C3FAAF937E}"/>
              </a:ext>
            </a:extLst>
          </p:cNvPr>
          <p:cNvSpPr>
            <a:spLocks noGrp="1"/>
          </p:cNvSpPr>
          <p:nvPr>
            <p:ph type="title"/>
          </p:nvPr>
        </p:nvSpPr>
        <p:spPr/>
        <p:txBody>
          <a:bodyPr/>
          <a:lstStyle/>
          <a:p>
            <a:r>
              <a:rPr lang="en-US" dirty="0"/>
              <a:t>Toggling a notebook cell to use parameters</a:t>
            </a:r>
          </a:p>
        </p:txBody>
      </p:sp>
      <p:sp>
        <p:nvSpPr>
          <p:cNvPr id="6" name="Text Placeholder 5">
            <a:extLst>
              <a:ext uri="{FF2B5EF4-FFF2-40B4-BE49-F238E27FC236}">
                <a16:creationId xmlns:a16="http://schemas.microsoft.com/office/drawing/2014/main" id="{81977A3D-2376-4908-896E-52F004E589CB}"/>
              </a:ext>
            </a:extLst>
          </p:cNvPr>
          <p:cNvSpPr>
            <a:spLocks noGrp="1"/>
          </p:cNvSpPr>
          <p:nvPr>
            <p:ph type="body" sz="quarter" idx="16"/>
          </p:nvPr>
        </p:nvSpPr>
        <p:spPr/>
        <p:txBody>
          <a:bodyPr>
            <a:normAutofit fontScale="92500" lnSpcReduction="10000"/>
          </a:bodyPr>
          <a:lstStyle/>
          <a:p>
            <a:r>
              <a:rPr lang="en-US" dirty="0"/>
              <a:t>The cell’s context menu allows you to toggle it between being a normal code cell and a parameter cell</a:t>
            </a:r>
          </a:p>
        </p:txBody>
      </p:sp>
      <p:pic>
        <p:nvPicPr>
          <p:cNvPr id="1026" name="Picture 2">
            <a:extLst>
              <a:ext uri="{FF2B5EF4-FFF2-40B4-BE49-F238E27FC236}">
                <a16:creationId xmlns:a16="http://schemas.microsoft.com/office/drawing/2014/main" id="{C16A4B7C-9C68-4B29-9C2F-6B01C7DE4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2613"/>
            <a:ext cx="12192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23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F7A44B-E0BB-4920-8630-64C5E07E5A51}"/>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1528CA56-F812-4184-8729-25899B9D265B}"/>
              </a:ext>
            </a:extLst>
          </p:cNvPr>
          <p:cNvSpPr>
            <a:spLocks noGrp="1"/>
          </p:cNvSpPr>
          <p:nvPr>
            <p:ph type="sldNum" sz="quarter" idx="4"/>
          </p:nvPr>
        </p:nvSpPr>
        <p:spPr/>
        <p:txBody>
          <a:bodyPr/>
          <a:lstStyle/>
          <a:p>
            <a:fld id="{00F9DAA1-1DF7-43E0-8E29-0CE1148553C7}" type="slidenum">
              <a:rPr lang="en-US" smtClean="0"/>
              <a:pPr/>
              <a:t>6</a:t>
            </a:fld>
            <a:endParaRPr lang="en-US" dirty="0"/>
          </a:p>
        </p:txBody>
      </p:sp>
      <p:pic>
        <p:nvPicPr>
          <p:cNvPr id="2052" name="Picture 4">
            <a:extLst>
              <a:ext uri="{FF2B5EF4-FFF2-40B4-BE49-F238E27FC236}">
                <a16:creationId xmlns:a16="http://schemas.microsoft.com/office/drawing/2014/main" id="{1BE5FDDA-6D1C-45F0-9EDB-2FA91A3DC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295" y="490404"/>
            <a:ext cx="9498705" cy="57794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7B4DFC-AA7E-4C05-83D8-FE8F97EFFF99}"/>
              </a:ext>
            </a:extLst>
          </p:cNvPr>
          <p:cNvSpPr txBox="1"/>
          <p:nvPr/>
        </p:nvSpPr>
        <p:spPr>
          <a:xfrm>
            <a:off x="214552" y="1144277"/>
            <a:ext cx="2278337" cy="3693319"/>
          </a:xfrm>
          <a:prstGeom prst="rect">
            <a:avLst/>
          </a:prstGeom>
          <a:noFill/>
        </p:spPr>
        <p:txBody>
          <a:bodyPr wrap="square" rtlCol="0">
            <a:spAutoFit/>
          </a:bodyPr>
          <a:lstStyle/>
          <a:p>
            <a:r>
              <a:rPr lang="en-US" dirty="0"/>
              <a:t>The Synapse pipeline notebook activity can send parameters to the notebook.</a:t>
            </a:r>
          </a:p>
          <a:p>
            <a:endParaRPr lang="en-US" dirty="0"/>
          </a:p>
          <a:p>
            <a:r>
              <a:rPr lang="en-US" dirty="0"/>
              <a:t>Notice the name of </a:t>
            </a:r>
            <a:r>
              <a:rPr lang="en-US" b="1" dirty="0" err="1"/>
              <a:t>runId</a:t>
            </a:r>
            <a:r>
              <a:rPr lang="en-US" dirty="0"/>
              <a:t> matches the name of the parameter variable used in the parameter cell.</a:t>
            </a:r>
          </a:p>
        </p:txBody>
      </p:sp>
    </p:spTree>
    <p:extLst>
      <p:ext uri="{BB962C8B-B14F-4D97-AF65-F5344CB8AC3E}">
        <p14:creationId xmlns:p14="http://schemas.microsoft.com/office/powerpoint/2010/main" val="74447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E42-4E21-438E-885A-1F54A1EF7770}"/>
              </a:ext>
            </a:extLst>
          </p:cNvPr>
          <p:cNvSpPr>
            <a:spLocks noGrp="1"/>
          </p:cNvSpPr>
          <p:nvPr>
            <p:ph type="title"/>
          </p:nvPr>
        </p:nvSpPr>
        <p:spPr/>
        <p:txBody>
          <a:bodyPr/>
          <a:lstStyle/>
          <a:p>
            <a:r>
              <a:rPr lang="en-US" dirty="0"/>
              <a:t>Notebook activity</a:t>
            </a:r>
          </a:p>
        </p:txBody>
      </p:sp>
      <p:sp>
        <p:nvSpPr>
          <p:cNvPr id="3" name="Footer Placeholder 2">
            <a:extLst>
              <a:ext uri="{FF2B5EF4-FFF2-40B4-BE49-F238E27FC236}">
                <a16:creationId xmlns:a16="http://schemas.microsoft.com/office/drawing/2014/main" id="{310E5327-908A-424A-BE3F-E939E83C935A}"/>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BEA167C6-2E31-4170-879E-CA835EE267DD}"/>
              </a:ext>
            </a:extLst>
          </p:cNvPr>
          <p:cNvSpPr>
            <a:spLocks noGrp="1"/>
          </p:cNvSpPr>
          <p:nvPr>
            <p:ph type="sldNum" sz="quarter" idx="4"/>
          </p:nvPr>
        </p:nvSpPr>
        <p:spPr/>
        <p:txBody>
          <a:bodyPr/>
          <a:lstStyle/>
          <a:p>
            <a:fld id="{00F9DAA1-1DF7-43E0-8E29-0CE1148553C7}" type="slidenum">
              <a:rPr lang="en-US" smtClean="0"/>
              <a:pPr/>
              <a:t>7</a:t>
            </a:fld>
            <a:endParaRPr lang="en-US" dirty="0"/>
          </a:p>
        </p:txBody>
      </p:sp>
      <p:sp>
        <p:nvSpPr>
          <p:cNvPr id="5" name="Text Placeholder 4">
            <a:extLst>
              <a:ext uri="{FF2B5EF4-FFF2-40B4-BE49-F238E27FC236}">
                <a16:creationId xmlns:a16="http://schemas.microsoft.com/office/drawing/2014/main" id="{E0473410-CC01-47D7-B379-B7314E69771C}"/>
              </a:ext>
            </a:extLst>
          </p:cNvPr>
          <p:cNvSpPr>
            <a:spLocks noGrp="1"/>
          </p:cNvSpPr>
          <p:nvPr>
            <p:ph type="body" sz="quarter" idx="10"/>
          </p:nvPr>
        </p:nvSpPr>
        <p:spPr/>
        <p:txBody>
          <a:bodyPr/>
          <a:lstStyle/>
          <a:p>
            <a:r>
              <a:rPr lang="en-US" dirty="0"/>
              <a:t>Runs a Synapse notebook in your Synapse Workspace</a:t>
            </a:r>
          </a:p>
          <a:p>
            <a:endParaRPr lang="en-US" dirty="0"/>
          </a:p>
          <a:p>
            <a:endParaRPr lang="en-US" dirty="0"/>
          </a:p>
        </p:txBody>
      </p:sp>
      <p:sp>
        <p:nvSpPr>
          <p:cNvPr id="6" name="Text Placeholder 5">
            <a:extLst>
              <a:ext uri="{FF2B5EF4-FFF2-40B4-BE49-F238E27FC236}">
                <a16:creationId xmlns:a16="http://schemas.microsoft.com/office/drawing/2014/main" id="{16D211A2-9FFA-48AD-8F5A-51252B1198B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730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8: 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F1A192-7B21-4F6E-BA73-9F45523C2F1C}"/>
              </a:ext>
            </a:extLst>
          </p:cNvPr>
          <p:cNvSpPr/>
          <p:nvPr/>
        </p:nvSpPr>
        <p:spPr>
          <a:xfrm>
            <a:off x="196880" y="415636"/>
            <a:ext cx="5770783" cy="54806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2B6874AB-14C3-44E9-80FD-CC5DB10A9D8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a:ln>
                  <a:noFill/>
                </a:ln>
                <a:solidFill>
                  <a:srgbClr val="E7E6E6">
                    <a:lumMod val="90000"/>
                    <a:alpha val="70000"/>
                  </a:srgbClr>
                </a:solidFill>
                <a:effectLst/>
                <a:uLnTx/>
                <a:uFillTx/>
                <a:latin typeface="Montserrat"/>
                <a:ea typeface="+mn-ea"/>
                <a:cs typeface="+mn-cs"/>
              </a:rPr>
              <a:t>WWW.SOLLIANCE.NET</a:t>
            </a:r>
            <a:endPar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endParaRPr>
          </a:p>
        </p:txBody>
      </p:sp>
      <p:sp>
        <p:nvSpPr>
          <p:cNvPr id="3" name="Slide Number Placeholder 2">
            <a:extLst>
              <a:ext uri="{FF2B5EF4-FFF2-40B4-BE49-F238E27FC236}">
                <a16:creationId xmlns:a16="http://schemas.microsoft.com/office/drawing/2014/main" id="{D017DAEE-C656-4C65-A5D2-E48BAEFA972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5" name="TextBox 4">
            <a:extLst>
              <a:ext uri="{FF2B5EF4-FFF2-40B4-BE49-F238E27FC236}">
                <a16:creationId xmlns:a16="http://schemas.microsoft.com/office/drawing/2014/main" id="{94FB7EED-4B8A-4B65-AB21-02FED0BA5130}"/>
              </a:ext>
            </a:extLst>
          </p:cNvPr>
          <p:cNvSpPr txBox="1"/>
          <p:nvPr/>
        </p:nvSpPr>
        <p:spPr>
          <a:xfrm>
            <a:off x="609004" y="3773179"/>
            <a:ext cx="46089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Conference workshop presentations</a:t>
            </a:r>
          </a:p>
        </p:txBody>
      </p:sp>
      <p:sp>
        <p:nvSpPr>
          <p:cNvPr id="6" name="TextBox 5">
            <a:extLst>
              <a:ext uri="{FF2B5EF4-FFF2-40B4-BE49-F238E27FC236}">
                <a16:creationId xmlns:a16="http://schemas.microsoft.com/office/drawing/2014/main" id="{D6A93C50-D442-4753-8FD1-DD2C0BA6596E}"/>
              </a:ext>
            </a:extLst>
          </p:cNvPr>
          <p:cNvSpPr txBox="1"/>
          <p:nvPr/>
        </p:nvSpPr>
        <p:spPr>
          <a:xfrm>
            <a:off x="8006688" y="3773179"/>
            <a:ext cx="2345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F20"/>
                </a:solidFill>
                <a:effectLst/>
                <a:uLnTx/>
                <a:uFillTx/>
                <a:latin typeface="Montserrat"/>
                <a:ea typeface="+mn-ea"/>
                <a:cs typeface="+mn-cs"/>
              </a:rPr>
              <a:t>Solliance Training</a:t>
            </a:r>
          </a:p>
        </p:txBody>
      </p:sp>
      <p:sp>
        <p:nvSpPr>
          <p:cNvPr id="11" name="TextBox 10">
            <a:extLst>
              <a:ext uri="{FF2B5EF4-FFF2-40B4-BE49-F238E27FC236}">
                <a16:creationId xmlns:a16="http://schemas.microsoft.com/office/drawing/2014/main" id="{896EB98A-476E-40A9-A745-EA89D27E221A}"/>
              </a:ext>
            </a:extLst>
          </p:cNvPr>
          <p:cNvSpPr txBox="1"/>
          <p:nvPr/>
        </p:nvSpPr>
        <p:spPr>
          <a:xfrm>
            <a:off x="393875" y="4281252"/>
            <a:ext cx="53767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https://aka.solliance.net/azure-de-workshop</a:t>
            </a:r>
          </a:p>
        </p:txBody>
      </p:sp>
      <p:sp>
        <p:nvSpPr>
          <p:cNvPr id="13" name="TextBox 12">
            <a:extLst>
              <a:ext uri="{FF2B5EF4-FFF2-40B4-BE49-F238E27FC236}">
                <a16:creationId xmlns:a16="http://schemas.microsoft.com/office/drawing/2014/main" id="{F97CC591-EAC5-423A-A04E-D3FC6A83C0A2}"/>
              </a:ext>
            </a:extLst>
          </p:cNvPr>
          <p:cNvSpPr txBox="1"/>
          <p:nvPr/>
        </p:nvSpPr>
        <p:spPr>
          <a:xfrm>
            <a:off x="7547237" y="4282500"/>
            <a:ext cx="37003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F20"/>
                </a:solidFill>
                <a:effectLst/>
                <a:uLnTx/>
                <a:uFillTx/>
                <a:latin typeface="Montserrat"/>
                <a:ea typeface="+mn-ea"/>
                <a:cs typeface="+mn-cs"/>
              </a:rPr>
              <a:t>https://</a:t>
            </a:r>
            <a:r>
              <a:rPr lang="en-US" dirty="0">
                <a:solidFill>
                  <a:srgbClr val="1A1F20"/>
                </a:solidFill>
                <a:latin typeface="Montserrat"/>
              </a:rPr>
              <a:t>training</a:t>
            </a:r>
            <a:r>
              <a:rPr kumimoji="0" lang="en-US" sz="1800" b="0" i="0" u="none" strike="noStrike" kern="1200" cap="none" spc="0" normalizeH="0" baseline="0" noProof="0" dirty="0">
                <a:ln>
                  <a:noFill/>
                </a:ln>
                <a:solidFill>
                  <a:srgbClr val="1A1F20"/>
                </a:solidFill>
                <a:effectLst/>
                <a:uLnTx/>
                <a:uFillTx/>
                <a:latin typeface="Montserrat"/>
                <a:ea typeface="+mn-ea"/>
                <a:cs typeface="+mn-cs"/>
              </a:rPr>
              <a:t>.solliance.net</a:t>
            </a:r>
          </a:p>
        </p:txBody>
      </p:sp>
      <p:pic>
        <p:nvPicPr>
          <p:cNvPr id="1026" name="Picture 2" descr="QR Code">
            <a:extLst>
              <a:ext uri="{FF2B5EF4-FFF2-40B4-BE49-F238E27FC236}">
                <a16:creationId xmlns:a16="http://schemas.microsoft.com/office/drawing/2014/main" id="{1D7A47C7-C731-4004-AFCD-36240B773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583"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R Code">
            <a:extLst>
              <a:ext uri="{FF2B5EF4-FFF2-40B4-BE49-F238E27FC236}">
                <a16:creationId xmlns:a16="http://schemas.microsoft.com/office/drawing/2014/main" id="{42A41038-8706-4D68-A0D4-111768C73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25" y="1204651"/>
            <a:ext cx="1779513" cy="177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57144"/>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4176</TotalTime>
  <Words>1031</Words>
  <Application>Microsoft Office PowerPoint</Application>
  <PresentationFormat>Widescreen</PresentationFormat>
  <Paragraphs>99</Paragraphs>
  <Slides>9</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Catamaran ExtraBold</vt:lpstr>
      <vt:lpstr>Helvetica Neue</vt:lpstr>
      <vt:lpstr>Lucida Sans</vt:lpstr>
      <vt:lpstr>Montserrat</vt:lpstr>
      <vt:lpstr>Segoe UI</vt:lpstr>
      <vt:lpstr>Segoe UI Light</vt:lpstr>
      <vt:lpstr>Segoe UI Semibold</vt:lpstr>
      <vt:lpstr>Office Theme</vt:lpstr>
      <vt:lpstr>Integrate data from Notebooks with Azure Data Factory or Azure Synapse Pipelines</vt:lpstr>
      <vt:lpstr>Agenda</vt:lpstr>
      <vt:lpstr>Integrate data from Notebooks with Azure Data Factory or Azure Synapse Pipelines</vt:lpstr>
      <vt:lpstr>Integrate data from Notebooks with ADF or Synapse Pipelines</vt:lpstr>
      <vt:lpstr>Toggling a notebook cell to use parameters</vt:lpstr>
      <vt:lpstr>PowerPoint Presentation</vt:lpstr>
      <vt:lpstr>Notebook activity</vt:lpstr>
      <vt:lpstr>LAB 8: Integrate data from Notebooks with Azure Data Factory or Azure Synapse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34</cp:revision>
  <dcterms:created xsi:type="dcterms:W3CDTF">2021-04-14T17:02:56Z</dcterms:created>
  <dcterms:modified xsi:type="dcterms:W3CDTF">2022-04-04T21:13:46Z</dcterms:modified>
</cp:coreProperties>
</file>