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418" r:id="rId3"/>
    <p:sldId id="2076137769" r:id="rId4"/>
    <p:sldId id="3170" r:id="rId5"/>
    <p:sldId id="257" r:id="rId6"/>
    <p:sldId id="419" r:id="rId7"/>
    <p:sldId id="2134804632" r:id="rId8"/>
    <p:sldId id="2134804633" r:id="rId9"/>
    <p:sldId id="42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2" autoAdjust="0"/>
    <p:restoredTop sz="86190" autoAdjust="0"/>
  </p:normalViewPr>
  <p:slideViewPr>
    <p:cSldViewPr snapToGrid="0" showGuides="1">
      <p:cViewPr varScale="1">
        <p:scale>
          <a:sx n="109" d="100"/>
          <a:sy n="109" d="100"/>
        </p:scale>
        <p:origin x="1232" y="192"/>
      </p:cViewPr>
      <p:guideLst>
        <p:guide orient="horz" pos="2160"/>
        <p:guide pos="3840"/>
      </p:guideLst>
    </p:cSldViewPr>
  </p:slideViewPr>
  <p:outlineViewPr>
    <p:cViewPr>
      <p:scale>
        <a:sx n="33" d="100"/>
        <a:sy n="33" d="100"/>
      </p:scale>
      <p:origin x="0" y="-20997"/>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12/2/23</a:t>
            </a:fld>
            <a:endParaRPr lang="en-US"/>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code-free-transformation-scal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learn/modules/orchestrate-data-movement-transformation-azure-data-factor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GB" b="0" i="0" dirty="0">
                <a:solidFill>
                  <a:srgbClr val="171717"/>
                </a:solidFill>
                <a:effectLst/>
                <a:latin typeface="Segoe UI" panose="020B0502040204020203" pitchFamily="34" charset="0"/>
              </a:rPr>
              <a:t>In this module, explain to the students that they will learn how Azure Data Factory/Synapse Pipelines can orchestrate large scale data movement by using other Azure Data Platform and Machine Learning technologies. Stress to the students that this enables them to take advantage of the capabilities of other Azure Data Platforms to manipulate data rather than using the built-in capabilities of Azure Data Factory/Azure Synapse Pipelines (ADF/ASP) including the copy activity and the mapping data flow covered in the previous modules.</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The reason for taking this approach is varied. Some organization may already have data engineering investments in other technologies that they would like to take advantage of. It could be that Azure Data Factory/Azure Synapse Pipelines does not have the capabilities that are required within the pipeline. At a simple level, you may have a team of data engineers that simply have a preference for using a specific technology. Regardless of the reason, this module explores how you can take advantage of Azure Data Factory/Azure Synapse Pipelines to orchestrate the pipeline that involves other Data Platform technologies. As a result, you need to be familiar with the Azure Data Factory/Azure Synapse Pipelines Control Flow component and how parameters can be used within them.</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Share with the students that Azure Data Factory/Azure Synapse Pipelines can work with a wide variety of data platform technologies from Azure Machine Learning through to Azure Functions. In this module and the associate lab, share that you will explore how we can orchestrate notebooks as that is a common tool used by data engineering.</a:t>
            </a:r>
          </a:p>
        </p:txBody>
      </p:sp>
      <p:sp>
        <p:nvSpPr>
          <p:cNvPr id="4" name="Slide Number Placeholder 3"/>
          <p:cNvSpPr>
            <a:spLocks noGrp="1"/>
          </p:cNvSpPr>
          <p:nvPr>
            <p:ph type="sldNum" sz="quarter" idx="5"/>
          </p:nvPr>
        </p:nvSpPr>
        <p:spPr/>
        <p:txBody>
          <a:bodyPr/>
          <a:lstStyle/>
          <a:p>
            <a:fld id="{37E24C93-78CA-4AF0-9E77-825D60ABA46D}" type="slidenum">
              <a:rPr lang="en-US" smtClean="0"/>
              <a:t>1</a:t>
            </a:fld>
            <a:endParaRPr lang="en-US"/>
          </a:p>
        </p:txBody>
      </p:sp>
    </p:spTree>
    <p:extLst>
      <p:ext uri="{BB962C8B-B14F-4D97-AF65-F5344CB8AC3E}">
        <p14:creationId xmlns:p14="http://schemas.microsoft.com/office/powerpoint/2010/main" val="376438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171450" indent="-171450">
              <a:buFont typeface="Arial" panose="020B0604020202020204" pitchFamily="34" charset="0"/>
              <a:buChar char="•"/>
            </a:pPr>
            <a:r>
              <a:rPr lang="en-GB" dirty="0"/>
              <a:t>Integrate data from Notebooks with Azure Data Factory or Azure Synapse Pipelines</a:t>
            </a:r>
          </a:p>
          <a:p>
            <a:pPr>
              <a:buFont typeface="Arial" panose="020B0604020202020204" pitchFamily="34" charset="0"/>
              <a:buNone/>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a:p>
        </p:txBody>
      </p:sp>
    </p:spTree>
    <p:extLst>
      <p:ext uri="{BB962C8B-B14F-4D97-AF65-F5344CB8AC3E}">
        <p14:creationId xmlns:p14="http://schemas.microsoft.com/office/powerpoint/2010/main" val="120611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830619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endParaRPr lang="en-US" sz="900" dirty="0"/>
          </a:p>
          <a:p>
            <a:r>
              <a:rPr lang="en-US" sz="900" dirty="0"/>
              <a:t>Let’s dive into the data flow mapping</a:t>
            </a:r>
          </a:p>
          <a:p>
            <a:endParaRPr lang="en-US" sz="900" dirty="0"/>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Mapping data flows are visually designed data transformations in Azure Data Factory or Azure Synapse Pipelines.</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Data flows allow data engineers to develop graphical data transformation logic without writing code. </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The resulting data flows are executed as activities within Azure Data Factory/Synapse pipelines that use scaled-out Spark clusters. </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Data flow activities can be operationalized via existing Data Factory/Synapse Pipeline scheduling, control, flow, and monitoring capabilities. Mapping data flows provide a fully visual experience with no coding required. </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Your data flows will run on your own execution cluster for scaled-out data processing. Azure Data Factory/Synapse handles all the code translation, path optimization, and execution of your data flow jobs.</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Data Flow mapping brings the following benefits and capabilities:</a:t>
            </a:r>
          </a:p>
          <a:p>
            <a:endParaRPr lang="en-US" sz="900" dirty="0"/>
          </a:p>
          <a:p>
            <a:pPr>
              <a:spcAft>
                <a:spcPts val="3000"/>
              </a:spcAft>
            </a:pPr>
            <a:r>
              <a:rPr lang="en-US" sz="900" dirty="0"/>
              <a:t>- Perform data cleansing, transformation, aggregations, etc.</a:t>
            </a:r>
          </a:p>
          <a:p>
            <a:pPr>
              <a:spcAft>
                <a:spcPts val="3000"/>
              </a:spcAft>
            </a:pPr>
            <a:r>
              <a:rPr lang="en-US" sz="900" dirty="0"/>
              <a:t>- Enables you to build resilient data flows in a code free environment</a:t>
            </a:r>
          </a:p>
          <a:p>
            <a:pPr>
              <a:spcAft>
                <a:spcPts val="3000"/>
              </a:spcAft>
            </a:pPr>
            <a:r>
              <a:rPr lang="en-US" sz="900" dirty="0"/>
              <a:t>- Enable you to focus on building business logic and data transformation</a:t>
            </a:r>
          </a:p>
          <a:p>
            <a:pPr marL="0" indent="0">
              <a:spcAft>
                <a:spcPts val="3000"/>
              </a:spcAft>
              <a:buFontTx/>
              <a:buNone/>
            </a:pPr>
            <a:r>
              <a:rPr lang="en-US" sz="900" dirty="0"/>
              <a:t>- The underlying infrastructure is provisioned automatically with cloud scale via Spark execution</a:t>
            </a:r>
          </a:p>
          <a:p>
            <a:endParaRPr 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Like many data transformation tools, Mapping Data Flow in Azure Data factory supports a great variety of data transformations.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p>
            <a:r>
              <a:rPr lang="en-US" b="1" dirty="0"/>
              <a:t>Instructor notes and guidance.</a:t>
            </a:r>
          </a:p>
          <a:p>
            <a:endParaRPr lang="en-US" sz="900" dirty="0"/>
          </a:p>
          <a:p>
            <a:r>
              <a:rPr lang="en-US" sz="900" b="0" i="0" u="none" strike="noStrike" kern="1200" dirty="0">
                <a:solidFill>
                  <a:schemeClr val="tx1"/>
                </a:solidFill>
                <a:effectLst/>
                <a:latin typeface="Segoe UI" panose="020B0502040204020203" pitchFamily="34" charset="0"/>
                <a:ea typeface="+mn-ea"/>
                <a:cs typeface="+mn-cs"/>
              </a:rPr>
              <a:t>Note that this content is valid for both Azure Data Factory and Azure Synapse Pipelines. Consider showing an example through a demo, you should consider replaying some of the activities done in the lab. The feedback from MCTs about DP200 is that many students needed help the ADF lab, so replaying the mapping data flow should be considered.</a:t>
            </a:r>
            <a:endParaRPr lang="en-US" sz="900" dirty="0"/>
          </a:p>
          <a:p>
            <a:pPr marL="228600" indent="-228600">
              <a:buAutoNum type="arabicPeriod"/>
            </a:pPr>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endParaRPr lang="en-US" sz="900" b="0" i="0" u="none" strike="noStrike" kern="1200" dirty="0">
              <a:solidFill>
                <a:schemeClr val="tx1"/>
              </a:solidFill>
              <a:effectLst/>
              <a:latin typeface="+mn-lt"/>
              <a:ea typeface="+mn-ea"/>
              <a:cs typeface="+mn-cs"/>
            </a:endParaRPr>
          </a:p>
          <a:p>
            <a:r>
              <a:rPr lang="en-GB" dirty="0">
                <a:hlinkClick r:id="rId3"/>
              </a:rPr>
              <a:t>Code-free transformation at scale with Azure Data Factory - Learn | Microsoft Docs</a:t>
            </a:r>
            <a:endParaRPr lang="en-US" sz="900" b="0" i="0" u="none" strike="noStrike" kern="1200" dirty="0">
              <a:solidFill>
                <a:schemeClr val="tx1"/>
              </a:solidFill>
              <a:effectLst/>
              <a:latin typeface="+mn-lt"/>
              <a:ea typeface="+mn-ea"/>
              <a:cs typeface="+mn-cs"/>
            </a:endParaRPr>
          </a:p>
          <a:p>
            <a:endParaRPr lang="en-US" sz="900" b="0" i="0" u="none" strike="noStrike"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456098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integration data from Notebooks with Azure Data Factory or Azure Synapse Pipelines.</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N/A.</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a:p>
        </p:txBody>
      </p:sp>
    </p:spTree>
    <p:extLst>
      <p:ext uri="{BB962C8B-B14F-4D97-AF65-F5344CB8AC3E}">
        <p14:creationId xmlns:p14="http://schemas.microsoft.com/office/powerpoint/2010/main" val="185092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800" b="1" dirty="0"/>
              <a:t>Talking points</a:t>
            </a:r>
          </a:p>
          <a:p>
            <a:endParaRPr lang="en-US" sz="1600" b="1" dirty="0"/>
          </a:p>
          <a:p>
            <a:pPr lvl="0" fontAlgn="base"/>
            <a:r>
              <a:rPr lang="en-US" sz="1050" b="0" i="0" dirty="0"/>
              <a:t>The attendees should already be familiar with the first three steps of creating a storage account, creating Azure Data Factory/Synapse Pipelines, and creating a data workflow activity using a Copy Activity.</a:t>
            </a:r>
          </a:p>
          <a:p>
            <a:pPr lvl="0" fontAlgn="base"/>
            <a:endParaRPr lang="en-US" sz="1050" b="0" i="0" dirty="0"/>
          </a:p>
          <a:p>
            <a:pPr lvl="0" fontAlgn="base"/>
            <a:r>
              <a:rPr lang="en-US" sz="1050" b="0" i="0" dirty="0"/>
              <a:t>Focus on steps 4 and 5 which are focused on Azure Synapse Analytics Spark pools.</a:t>
            </a:r>
          </a:p>
          <a:p>
            <a:endParaRPr lang="en-US" sz="1600" dirty="0"/>
          </a:p>
          <a:p>
            <a:r>
              <a:rPr lang="en-US" sz="1050" b="1" dirty="0"/>
              <a:t>Instructor notes and guidance.</a:t>
            </a:r>
          </a:p>
          <a:p>
            <a:endParaRPr lang="en-US" sz="1600" dirty="0"/>
          </a:p>
          <a:p>
            <a:r>
              <a:rPr lang="en-US" sz="1600" dirty="0"/>
              <a:t>Call out to the students that step 4 can involve other technologies such as Azure Databricks notebooks.</a:t>
            </a:r>
          </a:p>
          <a:p>
            <a:endParaRPr lang="en-US" sz="16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6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6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050" dirty="0">
                <a:hlinkClick r:id="rId3"/>
              </a:rPr>
              <a:t>Orchestrating data movement and transformation in Azure Data Factory - Learn | Microsoft Docs</a:t>
            </a:r>
            <a:endParaRPr lang="en-US" sz="16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a:p>
        </p:txBody>
      </p:sp>
    </p:spTree>
    <p:extLst>
      <p:ext uri="{BB962C8B-B14F-4D97-AF65-F5344CB8AC3E}">
        <p14:creationId xmlns:p14="http://schemas.microsoft.com/office/powerpoint/2010/main" val="160434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p>
          <a:p>
            <a:pPr algn="l" rtl="0" fontAlgn="base"/>
            <a:endParaRPr lang="en-US" b="0" i="0" dirty="0">
              <a:effectLst/>
            </a:endParaRPr>
          </a:p>
          <a:p>
            <a:pPr>
              <a:buSzPct val="100000"/>
            </a:pPr>
            <a:r>
              <a:rPr lang="en-US" sz="1200" b="0" i="0" dirty="0">
                <a:effectLst/>
                <a:latin typeface="Helvetica Neue"/>
              </a:rPr>
              <a:t>​</a:t>
            </a:r>
            <a:r>
              <a:rPr lang="en-US" sz="1200" spc="0" dirty="0">
                <a:latin typeface="+mn-lt"/>
              </a:rPr>
              <a:t>In the lab, the students will create a notebook </a:t>
            </a:r>
            <a:r>
              <a:rPr lang="en-GB" sz="1200" spc="0" dirty="0">
                <a:latin typeface="+mn-lt"/>
              </a:rPr>
              <a:t>to query user activity and purchases that they have been made in the past 12 months. They will then add the notebook to a pipeline using the new Notebook activity and execute this notebook after the Mapping Data Flow as part of their orchestration process. While configuring this, the students will implement parameters to add dynamic content in the control flow and validate how the parameters can be used.</a:t>
            </a:r>
          </a:p>
          <a:p>
            <a:pPr>
              <a:buSzPct val="100000"/>
            </a:pPr>
            <a:endParaRPr lang="en-GB" sz="1200" spc="0" dirty="0">
              <a:latin typeface="+mn-lt"/>
            </a:endParaRPr>
          </a:p>
          <a:p>
            <a:r>
              <a:rPr lang="en-US" dirty="0"/>
              <a:t>In exercise 1 of this lab, the students will create a notebook, and there is an argument that this exercise is not relevant to the objective of the module which would be a fair comment. As a development team, we decided to keep this exercise on the basis that we received overwhelming feedback from MCTs that they wanted the course to have each module independent from each other. As a result, exercise 1 has been retained so that you can teach this module in isolation so that the students understand exactly what the notebook is doing, and how the parameter in the notebook will be used in exercise 2. Furthermore, it has removed a dependency on teaching Module 5 and 6 should you wish to tailor the course. </a:t>
            </a:r>
          </a:p>
          <a:p>
            <a:endParaRPr lang="en-US" dirty="0"/>
          </a:p>
          <a:p>
            <a:r>
              <a:rPr lang="en-US" dirty="0"/>
              <a:t>By creating the notebook in exercise 1, they then manage the orchestration of this notebook in an existing pipeline in exercise 2. This allows students to experience working with control flow, managing the flow and working with parameter to add dynamic capabilities to the pipelines that are built. The students will then execute the pipeline that they have modified with this orchestration to view the impact of the work that they create. It’s important to reinforce to the students the regular use of parameters in enterprise grade ETL solutions.</a:t>
            </a:r>
          </a:p>
          <a:p>
            <a:pPr>
              <a:buSzPct val="100000"/>
            </a:pPr>
            <a:endParaRPr lang="en-US" sz="1200" spc="0" dirty="0">
              <a:latin typeface="+mn-lt"/>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a:p>
        </p:txBody>
      </p:sp>
    </p:spTree>
    <p:extLst>
      <p:ext uri="{BB962C8B-B14F-4D97-AF65-F5344CB8AC3E}">
        <p14:creationId xmlns:p14="http://schemas.microsoft.com/office/powerpoint/2010/main" val="1674645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Integrate data from Notebooks with Azure Data Factory or Azure Synapse Pipelines</a:t>
            </a:r>
          </a:p>
        </p:txBody>
      </p:sp>
      <p:sp>
        <p:nvSpPr>
          <p:cNvPr id="5" name="Subtitle 4">
            <a:extLst>
              <a:ext uri="{FF2B5EF4-FFF2-40B4-BE49-F238E27FC236}">
                <a16:creationId xmlns:a16="http://schemas.microsoft.com/office/drawing/2014/main" id="{286A0A6D-0F9B-4C2F-8FA8-DB16962959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normAutofit/>
          </a:bodyPr>
          <a:lstStyle/>
          <a:p>
            <a:r>
              <a:rPr lang="en-GB" sz="1800" dirty="0"/>
              <a:t>Perform code-free transformations with Azure Data Factory or Azure Synapse Pipelines</a:t>
            </a:r>
          </a:p>
          <a:p>
            <a:endParaRPr lang="en-GB" sz="1800" dirty="0"/>
          </a:p>
          <a:p>
            <a:r>
              <a:rPr lang="en-GB" sz="1800" dirty="0"/>
              <a:t>Integrate data from Notebooks with Azure Data Factory or Azure Synapse Pipelines</a:t>
            </a:r>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7049368-1D77-4FB6-9EFE-2983D912385F}"/>
              </a:ext>
            </a:extLst>
          </p:cNvPr>
          <p:cNvSpPr>
            <a:spLocks noGrp="1"/>
          </p:cNvSpPr>
          <p:nvPr>
            <p:ph type="body" sz="quarter" idx="10"/>
          </p:nvPr>
        </p:nvSpPr>
        <p:spPr/>
        <p:txBody>
          <a:bodyPr/>
          <a:lstStyle/>
          <a:p>
            <a:r>
              <a:rPr lang="en-US" dirty="0"/>
              <a:t>1</a:t>
            </a:r>
          </a:p>
        </p:txBody>
      </p:sp>
      <p:sp>
        <p:nvSpPr>
          <p:cNvPr id="4" name="Title 3">
            <a:extLst>
              <a:ext uri="{FF2B5EF4-FFF2-40B4-BE49-F238E27FC236}">
                <a16:creationId xmlns:a16="http://schemas.microsoft.com/office/drawing/2014/main" id="{9E46C473-5637-4B85-A55A-361DC5094AAD}"/>
              </a:ext>
            </a:extLst>
          </p:cNvPr>
          <p:cNvSpPr>
            <a:spLocks noGrp="1"/>
          </p:cNvSpPr>
          <p:nvPr>
            <p:ph type="ctrTitle"/>
          </p:nvPr>
        </p:nvSpPr>
        <p:spPr>
          <a:xfrm>
            <a:off x="1387812" y="2055944"/>
            <a:ext cx="3921249" cy="2859633"/>
          </a:xfrm>
        </p:spPr>
        <p:txBody>
          <a:bodyPr>
            <a:normAutofit fontScale="90000"/>
          </a:bodyPr>
          <a:lstStyle/>
          <a:p>
            <a:r>
              <a:rPr lang="en-US" dirty="0"/>
              <a:t>Perform code-free transformations at scale with Azure Synapse Pipelines</a:t>
            </a:r>
          </a:p>
        </p:txBody>
      </p:sp>
      <p:sp>
        <p:nvSpPr>
          <p:cNvPr id="5" name="Subtitle 4">
            <a:extLst>
              <a:ext uri="{FF2B5EF4-FFF2-40B4-BE49-F238E27FC236}">
                <a16:creationId xmlns:a16="http://schemas.microsoft.com/office/drawing/2014/main" id="{0AAE9A0A-78EC-4CE8-A845-DAF15EE619DD}"/>
              </a:ext>
            </a:extLst>
          </p:cNvPr>
          <p:cNvSpPr>
            <a:spLocks noGrp="1"/>
          </p:cNvSpPr>
          <p:nvPr>
            <p:ph type="subTitle" idx="1"/>
          </p:nvPr>
        </p:nvSpPr>
        <p:spPr/>
        <p:txBody>
          <a:bodyPr/>
          <a:lstStyle/>
          <a:p>
            <a:endParaRPr lang="en-US"/>
          </a:p>
        </p:txBody>
      </p:sp>
      <p:sp>
        <p:nvSpPr>
          <p:cNvPr id="2" name="Footer Placeholder 1">
            <a:extLst>
              <a:ext uri="{FF2B5EF4-FFF2-40B4-BE49-F238E27FC236}">
                <a16:creationId xmlns:a16="http://schemas.microsoft.com/office/drawing/2014/main" id="{D2D324A0-A22E-4715-A167-B35FB5D5C504}"/>
              </a:ext>
            </a:extLst>
          </p:cNvPr>
          <p:cNvSpPr>
            <a:spLocks noGrp="1"/>
          </p:cNvSpPr>
          <p:nvPr>
            <p:ph type="ftr" sz="quarter" idx="4294967295"/>
          </p:nvPr>
        </p:nvSpPr>
        <p:spPr>
          <a:xfrm>
            <a:off x="8077200" y="6465888"/>
            <a:ext cx="4114800" cy="331787"/>
          </a:xfrm>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4EA68737-E2C6-4905-BA18-1DC7DC84C8CE}"/>
              </a:ext>
            </a:extLst>
          </p:cNvPr>
          <p:cNvSpPr>
            <a:spLocks noGrp="1"/>
          </p:cNvSpPr>
          <p:nvPr>
            <p:ph type="sldNum" sz="quarter" idx="4294967295"/>
          </p:nvPr>
        </p:nvSpPr>
        <p:spPr>
          <a:xfrm>
            <a:off x="11755438" y="6465888"/>
            <a:ext cx="436562" cy="331787"/>
          </a:xfrm>
        </p:spPr>
        <p:txBody>
          <a:bodyPr/>
          <a:lstStyle/>
          <a:p>
            <a:fld id="{00F9DAA1-1DF7-43E0-8E29-0CE1148553C7}" type="slidenum">
              <a:rPr lang="en-US" smtClean="0"/>
              <a:pPr/>
              <a:t>3</a:t>
            </a:fld>
            <a:endParaRPr lang="en-US" dirty="0"/>
          </a:p>
        </p:txBody>
      </p:sp>
    </p:spTree>
    <p:extLst>
      <p:ext uri="{BB962C8B-B14F-4D97-AF65-F5344CB8AC3E}">
        <p14:creationId xmlns:p14="http://schemas.microsoft.com/office/powerpoint/2010/main" val="167417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idx="4294967295"/>
          </p:nvPr>
        </p:nvSpPr>
        <p:spPr>
          <a:xfrm>
            <a:off x="265470" y="502726"/>
            <a:ext cx="11342688" cy="804862"/>
          </a:xfrm>
        </p:spPr>
        <p:txBody>
          <a:bodyPr>
            <a:normAutofit fontScale="90000"/>
          </a:bodyPr>
          <a:lstStyle/>
          <a:p>
            <a:r>
              <a:rPr lang="en-GB" dirty="0"/>
              <a:t>Code-free transformation at scale with Azure Data Factory or Azure Synapse Pipelines</a:t>
            </a:r>
            <a:endParaRPr lang="en-US" dirty="0"/>
          </a:p>
        </p:txBody>
      </p:sp>
      <p:pic>
        <p:nvPicPr>
          <p:cNvPr id="3" name="Picture 2" descr="This image shows an example of creating a mapping data flow in Azure Data Factory, or Azure Synapse Pipelines">
            <a:extLst>
              <a:ext uri="{FF2B5EF4-FFF2-40B4-BE49-F238E27FC236}">
                <a16:creationId xmlns:a16="http://schemas.microsoft.com/office/drawing/2014/main" id="{F884D2D3-74C4-4326-8739-FF4F38A1ED8F}"/>
              </a:ext>
            </a:extLst>
          </p:cNvPr>
          <p:cNvPicPr>
            <a:picLocks noChangeAspect="1"/>
          </p:cNvPicPr>
          <p:nvPr/>
        </p:nvPicPr>
        <p:blipFill>
          <a:blip r:embed="rId3"/>
          <a:stretch>
            <a:fillRect/>
          </a:stretch>
        </p:blipFill>
        <p:spPr>
          <a:xfrm>
            <a:off x="471538" y="1959687"/>
            <a:ext cx="11290925" cy="3782320"/>
          </a:xfrm>
          <a:prstGeom prst="rect">
            <a:avLst/>
          </a:prstGeom>
        </p:spPr>
      </p:pic>
    </p:spTree>
    <p:extLst>
      <p:ext uri="{BB962C8B-B14F-4D97-AF65-F5344CB8AC3E}">
        <p14:creationId xmlns:p14="http://schemas.microsoft.com/office/powerpoint/2010/main" val="222699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2434517"/>
            <a:ext cx="4037172" cy="2481060"/>
          </a:xfrm>
        </p:spPr>
        <p:txBody>
          <a:bodyPr>
            <a:normAutofit fontScale="90000"/>
          </a:bodyPr>
          <a:lstStyle/>
          <a:p>
            <a:r>
              <a:rPr lang="en-GB" dirty="0"/>
              <a:t>Integrate data from Notebooks with Azure Data Factory or Azure Synapse Pipelines</a:t>
            </a:r>
            <a:endParaRPr lang="en-US" dirty="0"/>
          </a:p>
        </p:txBody>
      </p:sp>
      <p:sp>
        <p:nvSpPr>
          <p:cNvPr id="5" name="Subtitle 4">
            <a:extLst>
              <a:ext uri="{FF2B5EF4-FFF2-40B4-BE49-F238E27FC236}">
                <a16:creationId xmlns:a16="http://schemas.microsoft.com/office/drawing/2014/main" id="{72910873-908C-41F3-B821-05D9E5F5DF2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900" b="1" i="0" u="none" strike="noStrike" kern="1200" cap="none" spc="0" normalizeH="0" baseline="0" noProof="0">
              <a:ln>
                <a:noFill/>
              </a:ln>
              <a:solidFill>
                <a:srgbClr val="E7E6E6">
                  <a:lumMod val="90000"/>
                  <a:alpha val="60000"/>
                </a:srgbClr>
              </a:solidFill>
              <a:effectLst/>
              <a:uLnTx/>
              <a:uFillTx/>
              <a:latin typeface="Montserrat"/>
              <a:ea typeface="+mn-ea"/>
              <a:cs typeface="+mn-cs"/>
            </a:endParaRP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p:txBody>
          <a:bodyPr>
            <a:normAutofit/>
          </a:bodyPr>
          <a:lstStyle/>
          <a:p>
            <a:r>
              <a:rPr lang="en-GB" dirty="0"/>
              <a:t>Integrate data from Notebooks with ADF or Synapse Pipelines</a:t>
            </a:r>
            <a:endParaRPr lang="en-US" dirty="0"/>
          </a:p>
        </p:txBody>
      </p:sp>
      <p:sp>
        <p:nvSpPr>
          <p:cNvPr id="73" name="TextBox 66">
            <a:extLst>
              <a:ext uri="{FF2B5EF4-FFF2-40B4-BE49-F238E27FC236}">
                <a16:creationId xmlns:a16="http://schemas.microsoft.com/office/drawing/2014/main" id="{233E9F8B-584C-475B-B7FA-D3E428AAB887}"/>
              </a:ext>
            </a:extLst>
          </p:cNvPr>
          <p:cNvSpPr txBox="1">
            <a:spLocks noChangeAspect="1"/>
          </p:cNvSpPr>
          <p:nvPr/>
        </p:nvSpPr>
        <p:spPr>
          <a:xfrm>
            <a:off x="652462" y="1374626"/>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1.</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Use Storage</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Account</a:t>
            </a:r>
          </a:p>
        </p:txBody>
      </p:sp>
      <p:sp>
        <p:nvSpPr>
          <p:cNvPr id="74" name="TextBox 65">
            <a:extLst>
              <a:ext uri="{FF2B5EF4-FFF2-40B4-BE49-F238E27FC236}">
                <a16:creationId xmlns:a16="http://schemas.microsoft.com/office/drawing/2014/main" id="{B03CA7D9-9701-4613-A1E8-EAE191C08F9A}"/>
              </a:ext>
            </a:extLst>
          </p:cNvPr>
          <p:cNvSpPr txBox="1">
            <a:spLocks noChangeAspect="1"/>
          </p:cNvSpPr>
          <p:nvPr/>
        </p:nvSpPr>
        <p:spPr>
          <a:xfrm>
            <a:off x="4778949" y="1388664"/>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2.</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Use Azure </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Synapse Pipeline</a:t>
            </a:r>
          </a:p>
        </p:txBody>
      </p:sp>
      <p:sp>
        <p:nvSpPr>
          <p:cNvPr id="75" name="TextBox 64">
            <a:extLst>
              <a:ext uri="{FF2B5EF4-FFF2-40B4-BE49-F238E27FC236}">
                <a16:creationId xmlns:a16="http://schemas.microsoft.com/office/drawing/2014/main" id="{2D95C7ED-5D26-498D-AD73-FD63BAB44616}"/>
              </a:ext>
            </a:extLst>
          </p:cNvPr>
          <p:cNvSpPr txBox="1">
            <a:spLocks noChangeAspect="1"/>
          </p:cNvSpPr>
          <p:nvPr/>
        </p:nvSpPr>
        <p:spPr>
          <a:xfrm>
            <a:off x="8905438" y="1388664"/>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3.</a:t>
            </a:r>
          </a:p>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Create a</a:t>
            </a:r>
          </a:p>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pipeline</a:t>
            </a:r>
          </a:p>
        </p:txBody>
      </p:sp>
      <p:sp>
        <p:nvSpPr>
          <p:cNvPr id="76" name="TextBox 63">
            <a:extLst>
              <a:ext uri="{FF2B5EF4-FFF2-40B4-BE49-F238E27FC236}">
                <a16:creationId xmlns:a16="http://schemas.microsoft.com/office/drawing/2014/main" id="{04CB31A6-769A-4F95-951B-8B89A3ED3C80}"/>
              </a:ext>
            </a:extLst>
          </p:cNvPr>
          <p:cNvSpPr txBox="1">
            <a:spLocks noChangeAspect="1"/>
          </p:cNvSpPr>
          <p:nvPr/>
        </p:nvSpPr>
        <p:spPr>
          <a:xfrm>
            <a:off x="2715706" y="3520718"/>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4.</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Add a Notebook </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Activity to the</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pipeline</a:t>
            </a:r>
          </a:p>
        </p:txBody>
      </p:sp>
      <p:sp>
        <p:nvSpPr>
          <p:cNvPr id="77" name="TextBox 62">
            <a:extLst>
              <a:ext uri="{FF2B5EF4-FFF2-40B4-BE49-F238E27FC236}">
                <a16:creationId xmlns:a16="http://schemas.microsoft.com/office/drawing/2014/main" id="{02A51323-D47A-4B7B-B086-6B99DF450CB8}"/>
              </a:ext>
            </a:extLst>
          </p:cNvPr>
          <p:cNvSpPr txBox="1">
            <a:spLocks noChangeAspect="1"/>
          </p:cNvSpPr>
          <p:nvPr/>
        </p:nvSpPr>
        <p:spPr>
          <a:xfrm>
            <a:off x="6842193" y="3520718"/>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5.</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Set parameters</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 &amp; dependency </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conditions</a:t>
            </a:r>
          </a:p>
        </p:txBody>
      </p:sp>
    </p:spTree>
    <p:extLst>
      <p:ext uri="{BB962C8B-B14F-4D97-AF65-F5344CB8AC3E}">
        <p14:creationId xmlns:p14="http://schemas.microsoft.com/office/powerpoint/2010/main" val="259253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59074F-22BB-4BB5-A635-FC992393419C}"/>
              </a:ext>
            </a:extLst>
          </p:cNvPr>
          <p:cNvSpPr>
            <a:spLocks noGrp="1"/>
          </p:cNvSpPr>
          <p:nvPr>
            <p:ph type="ftr" sz="quarter" idx="3"/>
          </p:nvPr>
        </p:nvSpPr>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754676C0-D412-44DE-99C2-05D1CA6FBE27}"/>
              </a:ext>
            </a:extLst>
          </p:cNvPr>
          <p:cNvSpPr>
            <a:spLocks noGrp="1"/>
          </p:cNvSpPr>
          <p:nvPr>
            <p:ph type="sldNum" sz="quarter" idx="4"/>
          </p:nvPr>
        </p:nvSpPr>
        <p:spPr/>
        <p:txBody>
          <a:bodyPr/>
          <a:lstStyle/>
          <a:p>
            <a:fld id="{00F9DAA1-1DF7-43E0-8E29-0CE1148553C7}" type="slidenum">
              <a:rPr lang="en-US" smtClean="0"/>
              <a:pPr/>
              <a:t>7</a:t>
            </a:fld>
            <a:endParaRPr lang="en-US" dirty="0"/>
          </a:p>
        </p:txBody>
      </p:sp>
      <p:sp>
        <p:nvSpPr>
          <p:cNvPr id="5" name="Title 4">
            <a:extLst>
              <a:ext uri="{FF2B5EF4-FFF2-40B4-BE49-F238E27FC236}">
                <a16:creationId xmlns:a16="http://schemas.microsoft.com/office/drawing/2014/main" id="{ADCA9819-3351-4DA4-B3F4-C8C3FAAF937E}"/>
              </a:ext>
            </a:extLst>
          </p:cNvPr>
          <p:cNvSpPr>
            <a:spLocks noGrp="1"/>
          </p:cNvSpPr>
          <p:nvPr>
            <p:ph type="title"/>
          </p:nvPr>
        </p:nvSpPr>
        <p:spPr/>
        <p:txBody>
          <a:bodyPr/>
          <a:lstStyle/>
          <a:p>
            <a:r>
              <a:rPr lang="en-US" dirty="0"/>
              <a:t>Toggling a notebook cell to use parameters</a:t>
            </a:r>
          </a:p>
        </p:txBody>
      </p:sp>
      <p:sp>
        <p:nvSpPr>
          <p:cNvPr id="6" name="Text Placeholder 5">
            <a:extLst>
              <a:ext uri="{FF2B5EF4-FFF2-40B4-BE49-F238E27FC236}">
                <a16:creationId xmlns:a16="http://schemas.microsoft.com/office/drawing/2014/main" id="{81977A3D-2376-4908-896E-52F004E589CB}"/>
              </a:ext>
            </a:extLst>
          </p:cNvPr>
          <p:cNvSpPr>
            <a:spLocks noGrp="1"/>
          </p:cNvSpPr>
          <p:nvPr>
            <p:ph type="body" sz="quarter" idx="16"/>
          </p:nvPr>
        </p:nvSpPr>
        <p:spPr/>
        <p:txBody>
          <a:bodyPr>
            <a:normAutofit fontScale="92500" lnSpcReduction="10000"/>
          </a:bodyPr>
          <a:lstStyle/>
          <a:p>
            <a:r>
              <a:rPr lang="en-US" dirty="0"/>
              <a:t>The cell’s context menu allows you to toggle it between being a normal code cell and a parameter cell</a:t>
            </a:r>
          </a:p>
        </p:txBody>
      </p:sp>
      <p:pic>
        <p:nvPicPr>
          <p:cNvPr id="1026" name="Picture 2">
            <a:extLst>
              <a:ext uri="{FF2B5EF4-FFF2-40B4-BE49-F238E27FC236}">
                <a16:creationId xmlns:a16="http://schemas.microsoft.com/office/drawing/2014/main" id="{C16A4B7C-9C68-4B29-9C2F-6B01C7DE4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2613"/>
            <a:ext cx="121920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23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F7A44B-E0BB-4920-8630-64C5E07E5A51}"/>
              </a:ext>
            </a:extLst>
          </p:cNvPr>
          <p:cNvSpPr>
            <a:spLocks noGrp="1"/>
          </p:cNvSpPr>
          <p:nvPr>
            <p:ph type="ftr" sz="quarter" idx="3"/>
          </p:nvPr>
        </p:nvSpPr>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1528CA56-F812-4184-8729-25899B9D265B}"/>
              </a:ext>
            </a:extLst>
          </p:cNvPr>
          <p:cNvSpPr>
            <a:spLocks noGrp="1"/>
          </p:cNvSpPr>
          <p:nvPr>
            <p:ph type="sldNum" sz="quarter" idx="4"/>
          </p:nvPr>
        </p:nvSpPr>
        <p:spPr/>
        <p:txBody>
          <a:bodyPr/>
          <a:lstStyle/>
          <a:p>
            <a:fld id="{00F9DAA1-1DF7-43E0-8E29-0CE1148553C7}" type="slidenum">
              <a:rPr lang="en-US" smtClean="0"/>
              <a:pPr/>
              <a:t>8</a:t>
            </a:fld>
            <a:endParaRPr lang="en-US" dirty="0"/>
          </a:p>
        </p:txBody>
      </p:sp>
      <p:pic>
        <p:nvPicPr>
          <p:cNvPr id="2052" name="Picture 4">
            <a:extLst>
              <a:ext uri="{FF2B5EF4-FFF2-40B4-BE49-F238E27FC236}">
                <a16:creationId xmlns:a16="http://schemas.microsoft.com/office/drawing/2014/main" id="{1BE5FDDA-6D1C-45F0-9EDB-2FA91A3DC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295" y="490404"/>
            <a:ext cx="9498705" cy="57794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7B4DFC-AA7E-4C05-83D8-FE8F97EFFF99}"/>
              </a:ext>
            </a:extLst>
          </p:cNvPr>
          <p:cNvSpPr txBox="1"/>
          <p:nvPr/>
        </p:nvSpPr>
        <p:spPr>
          <a:xfrm>
            <a:off x="214552" y="1144277"/>
            <a:ext cx="2278337" cy="3693319"/>
          </a:xfrm>
          <a:prstGeom prst="rect">
            <a:avLst/>
          </a:prstGeom>
          <a:noFill/>
        </p:spPr>
        <p:txBody>
          <a:bodyPr wrap="square" rtlCol="0">
            <a:spAutoFit/>
          </a:bodyPr>
          <a:lstStyle/>
          <a:p>
            <a:r>
              <a:rPr lang="en-US" dirty="0"/>
              <a:t>The Synapse pipeline notebook activity can send parameters to the notebook.</a:t>
            </a:r>
          </a:p>
          <a:p>
            <a:endParaRPr lang="en-US" dirty="0"/>
          </a:p>
          <a:p>
            <a:r>
              <a:rPr lang="en-US" dirty="0"/>
              <a:t>Notice the name of </a:t>
            </a:r>
            <a:r>
              <a:rPr lang="en-US" b="1" dirty="0" err="1"/>
              <a:t>runId</a:t>
            </a:r>
            <a:r>
              <a:rPr lang="en-US" dirty="0"/>
              <a:t> matches the name of the parameter variable used in the parameter cell.</a:t>
            </a:r>
          </a:p>
        </p:txBody>
      </p:sp>
    </p:spTree>
    <p:extLst>
      <p:ext uri="{BB962C8B-B14F-4D97-AF65-F5344CB8AC3E}">
        <p14:creationId xmlns:p14="http://schemas.microsoft.com/office/powerpoint/2010/main" val="74447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10: Build </a:t>
            </a:r>
            <a:r>
              <a:rPr lang="en-US"/>
              <a:t>a data pipeline </a:t>
            </a:r>
            <a:r>
              <a:rPr lang="en-US" dirty="0"/>
              <a:t>in</a:t>
            </a:r>
            <a:br>
              <a:rPr lang="en-US" dirty="0"/>
            </a:br>
            <a:r>
              <a:rPr lang="en-US" dirty="0"/>
              <a:t>Azure Synapse Analytics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4440</TotalTime>
  <Words>1324</Words>
  <Application>Microsoft Macintosh PowerPoint</Application>
  <PresentationFormat>Widescreen</PresentationFormat>
  <Paragraphs>127</Paragraphs>
  <Slides>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Catamaran ExtraBold</vt:lpstr>
      <vt:lpstr>Helvetica Neue</vt:lpstr>
      <vt:lpstr>Lucida Sans</vt:lpstr>
      <vt:lpstr>Montserrat</vt:lpstr>
      <vt:lpstr>Segoe UI</vt:lpstr>
      <vt:lpstr>Segoe UI Light</vt:lpstr>
      <vt:lpstr>Segoe UI Semibold</vt:lpstr>
      <vt:lpstr>Office Theme</vt:lpstr>
      <vt:lpstr>Integrate data from Notebooks with Azure Data Factory or Azure Synapse Pipelines</vt:lpstr>
      <vt:lpstr>Agenda</vt:lpstr>
      <vt:lpstr>Perform code-free transformations at scale with Azure Synapse Pipelines</vt:lpstr>
      <vt:lpstr>Code-free transformation at scale with Azure Data Factory or Azure Synapse Pipelines</vt:lpstr>
      <vt:lpstr>Integrate data from Notebooks with Azure Data Factory or Azure Synapse Pipelines</vt:lpstr>
      <vt:lpstr>Integrate data from Notebooks with ADF or Synapse Pipelines</vt:lpstr>
      <vt:lpstr>Toggling a notebook cell to use parameters</vt:lpstr>
      <vt:lpstr>PowerPoint Presentation</vt:lpstr>
      <vt:lpstr>LAB 10: Build a data pipeline in Azure Synapse Analytics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Kyle Bunting</cp:lastModifiedBy>
  <cp:revision>37</cp:revision>
  <dcterms:created xsi:type="dcterms:W3CDTF">2021-04-14T17:02:56Z</dcterms:created>
  <dcterms:modified xsi:type="dcterms:W3CDTF">2023-12-03T04:51:43Z</dcterms:modified>
</cp:coreProperties>
</file>