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418" r:id="rId3"/>
    <p:sldId id="2076138291" r:id="rId4"/>
    <p:sldId id="2076138292" r:id="rId5"/>
    <p:sldId id="2076138293" r:id="rId6"/>
    <p:sldId id="257" r:id="rId7"/>
    <p:sldId id="419" r:id="rId8"/>
    <p:sldId id="2076137764" r:id="rId9"/>
    <p:sldId id="2076137765" r:id="rId10"/>
    <p:sldId id="2076137763" r:id="rId11"/>
    <p:sldId id="258" r:id="rId12"/>
    <p:sldId id="2076137766" r:id="rId13"/>
    <p:sldId id="2076137767" r:id="rId14"/>
    <p:sldId id="2076137314" r:id="rId15"/>
    <p:sldId id="2076137329" r:id="rId16"/>
    <p:sldId id="10038" r:id="rId17"/>
    <p:sldId id="2076138286" r:id="rId18"/>
    <p:sldId id="420" r:id="rId19"/>
    <p:sldId id="421" r:id="rId20"/>
    <p:sldId id="2076138287" r:id="rId21"/>
    <p:sldId id="2076137768" r:id="rId22"/>
    <p:sldId id="4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105" d="100"/>
          <a:sy n="105" d="100"/>
        </p:scale>
        <p:origin x="2421" y="45"/>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security/permissions-database-engin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a:t>
            </a:r>
            <a:r>
              <a:rPr lang="en-US" sz="1200"/>
              <a:t>discuss these topics.</a:t>
            </a:r>
            <a:endParaRPr lang="en-GB" b="0" dirty="0"/>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ingest data at petabyte-scale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Data Factory is the platform that solves such data scenarios.</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a:p>
        </p:txBody>
      </p:sp>
    </p:spTree>
    <p:extLst>
      <p:ext uri="{BB962C8B-B14F-4D97-AF65-F5344CB8AC3E}">
        <p14:creationId xmlns:p14="http://schemas.microsoft.com/office/powerpoint/2010/main" val="401237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Linked Services: Link a data store to Azure Data Factory or Synapse Pipelines. Very much link connection strings. They define the connection information needed for the service to connect to external references.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sets: A data set is a named view of data that simply points or reference the data you want to use in your activities.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Activities: Define the actions to perform on your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Pipelines: Logical grouping of activities that together perform a task</a:t>
            </a:r>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a:p>
        </p:txBody>
      </p:sp>
    </p:spTree>
    <p:extLst>
      <p:ext uri="{BB962C8B-B14F-4D97-AF65-F5344CB8AC3E}">
        <p14:creationId xmlns:p14="http://schemas.microsoft.com/office/powerpoint/2010/main" val="287356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spcAft>
                <a:spcPts val="600"/>
              </a:spcAft>
              <a:buFont typeface="Arial" panose="020B0604020202020204" pitchFamily="34" charset="0"/>
              <a:buChar char="•"/>
            </a:pPr>
            <a:r>
              <a:rPr lang="en-US" sz="1200" dirty="0"/>
              <a:t>Create pipelines to ingest, transform and load data with 95+ inbuilt connectors.</a:t>
            </a:r>
          </a:p>
          <a:p>
            <a:pPr marL="171450" indent="-171450">
              <a:lnSpc>
                <a:spcPct val="150000"/>
              </a:lnSpc>
              <a:spcAft>
                <a:spcPts val="600"/>
              </a:spcAft>
              <a:buFont typeface="Arial" panose="020B0604020202020204" pitchFamily="34" charset="0"/>
              <a:buChar char="•"/>
            </a:pPr>
            <a:r>
              <a:rPr lang="en-US" sz="1200" dirty="0"/>
              <a:t>Pipelines offer a wide range of activities that they can perform.</a:t>
            </a:r>
          </a:p>
          <a:p>
            <a:pPr marL="171450" indent="-171450">
              <a:lnSpc>
                <a:spcPct val="150000"/>
              </a:lnSpc>
              <a:spcAft>
                <a:spcPts val="600"/>
              </a:spcAft>
              <a:buFont typeface="Arial" panose="020B0604020202020204" pitchFamily="34" charset="0"/>
              <a:buChar char="•"/>
            </a:pPr>
            <a:r>
              <a:rPr lang="en-US" sz="1200" dirty="0">
                <a:solidFill>
                  <a:schemeClr val="tx1"/>
                </a:solidFill>
                <a:cs typeface="Segoe UI" panose="020B0502040204020203" pitchFamily="34" charset="0"/>
              </a:rPr>
              <a:t>They provide ability to load data from a storage account or other connectors to the desired linked service. </a:t>
            </a:r>
          </a:p>
          <a:p>
            <a:pPr marL="171450" indent="-171450">
              <a:lnSpc>
                <a:spcPct val="150000"/>
              </a:lnSpc>
              <a:spcAft>
                <a:spcPts val="600"/>
              </a:spcAft>
              <a:buFont typeface="Arial" panose="020B0604020202020204" pitchFamily="34" charset="0"/>
              <a:buChar char="•"/>
            </a:pPr>
            <a:r>
              <a:rPr lang="en-US" sz="1200" dirty="0">
                <a:solidFill>
                  <a:schemeClr val="tx1"/>
                </a:solidFill>
                <a:cs typeface="Segoe UI" panose="020B0502040204020203" pitchFamily="34" charset="0"/>
              </a:rPr>
              <a:t>You can load data by manual execution of the pipeline or by orchestration.</a:t>
            </a:r>
          </a:p>
          <a:p>
            <a:endParaRPr lang="en-US" sz="1400" b="1" dirty="0">
              <a:solidFill>
                <a:schemeClr val="tx2"/>
              </a:solidFill>
              <a:latin typeface="+mj-lt"/>
            </a:endParaRPr>
          </a:p>
          <a:p>
            <a:r>
              <a:rPr lang="en-US" sz="1400" b="1" dirty="0">
                <a:solidFill>
                  <a:schemeClr val="tx2"/>
                </a:solidFill>
                <a:latin typeface="+mj-lt"/>
              </a:rPr>
              <a:t>Benefits</a:t>
            </a:r>
            <a:endParaRPr lang="en-US" sz="1200" b="1" dirty="0">
              <a:solidFill>
                <a:schemeClr val="tx2"/>
              </a:solidFill>
              <a:latin typeface="+mj-lt"/>
              <a:cs typeface="+mn-cs"/>
            </a:endParaRPr>
          </a:p>
          <a:p>
            <a:pPr marL="171450" indent="-171450">
              <a:buFont typeface="Arial" panose="020B0604020202020204" pitchFamily="34" charset="0"/>
              <a:buChar char="•"/>
            </a:pPr>
            <a:r>
              <a:rPr lang="en-US" sz="1200" dirty="0">
                <a:solidFill>
                  <a:schemeClr val="tx1"/>
                </a:solidFill>
                <a:cs typeface="Segoe UI" panose="020B0502040204020203" pitchFamily="34" charset="0"/>
              </a:rPr>
              <a:t>Pipelines support common </a:t>
            </a:r>
            <a:r>
              <a:rPr lang="en-US" sz="1200">
                <a:solidFill>
                  <a:schemeClr val="tx1"/>
                </a:solidFill>
                <a:cs typeface="Segoe UI" panose="020B0502040204020203" pitchFamily="34" charset="0"/>
              </a:rPr>
              <a:t>loading patterns and provide </a:t>
            </a:r>
            <a:r>
              <a:rPr lang="en-US" sz="1200" dirty="0">
                <a:solidFill>
                  <a:schemeClr val="tx1"/>
                </a:solidFill>
                <a:cs typeface="Segoe UI" panose="020B0502040204020203" pitchFamily="34" charset="0"/>
              </a:rPr>
              <a:t>fully parallel loading into the data lake or SQL tables.</a:t>
            </a:r>
          </a:p>
          <a:p>
            <a:pPr marL="171450" indent="-171450">
              <a:buFont typeface="Arial" panose="020B0604020202020204" pitchFamily="34" charset="0"/>
              <a:buChar char="•"/>
            </a:pPr>
            <a:r>
              <a:rPr lang="en-US" sz="1200" dirty="0">
                <a:solidFill>
                  <a:schemeClr val="tx1"/>
                </a:solidFill>
                <a:cs typeface="Segoe UI" panose="020B0502040204020203" pitchFamily="34" charset="0"/>
              </a:rPr>
              <a:t>All of this is done through a graphical development experience.</a:t>
            </a:r>
          </a:p>
          <a:p>
            <a:pPr marL="171450" indent="-171450">
              <a:lnSpc>
                <a:spcPct val="150000"/>
              </a:lnSpc>
              <a:spcAft>
                <a:spcPts val="600"/>
              </a:spcAft>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5"/>
          </p:nvPr>
        </p:nvSpPr>
        <p:spPr/>
        <p:txBody>
          <a:bodyPr/>
          <a:lstStyle/>
          <a:p>
            <a:fld id="{DC284524-EC40-4BAB-BEF8-404733AEFF03}" type="slidenum">
              <a:rPr lang="en-US" smtClean="0"/>
              <a:t>16</a:t>
            </a:fld>
            <a:endParaRPr lang="en-US"/>
          </a:p>
        </p:txBody>
      </p:sp>
    </p:spTree>
    <p:extLst>
      <p:ext uri="{BB962C8B-B14F-4D97-AF65-F5344CB8AC3E}">
        <p14:creationId xmlns:p14="http://schemas.microsoft.com/office/powerpoint/2010/main" val="336196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and why needed</a:t>
            </a:r>
          </a:p>
          <a:p>
            <a:r>
              <a:rPr lang="en-US" dirty="0"/>
              <a:t>Check with Gaurav</a:t>
            </a:r>
          </a:p>
          <a:p>
            <a:endParaRPr lang="en-US" dirty="0"/>
          </a:p>
        </p:txBody>
      </p:sp>
      <p:sp>
        <p:nvSpPr>
          <p:cNvPr id="4" name="Slide Number Placeholder 3"/>
          <p:cNvSpPr>
            <a:spLocks noGrp="1"/>
          </p:cNvSpPr>
          <p:nvPr>
            <p:ph type="sldNum" sz="quarter" idx="5"/>
          </p:nvPr>
        </p:nvSpPr>
        <p:spPr/>
        <p:txBody>
          <a:bodyPr/>
          <a:lstStyle/>
          <a:p>
            <a:fld id="{67E65352-95B5-4433-84FB-24BF035F4B44}" type="slidenum">
              <a:rPr lang="en-US" smtClean="0"/>
              <a:t>17</a:t>
            </a:fld>
            <a:endParaRPr lang="en-US" dirty="0"/>
          </a:p>
        </p:txBody>
      </p:sp>
    </p:spTree>
    <p:extLst>
      <p:ext uri="{BB962C8B-B14F-4D97-AF65-F5344CB8AC3E}">
        <p14:creationId xmlns:p14="http://schemas.microsoft.com/office/powerpoint/2010/main" val="151497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Before looking at petabyte-scale ingestion, lets quickly compare Azure Data Factory with Synapse Pipelines. ADF and Synapse Pipelines are essentially the same product, and they share the same code base. However, there are a few differences you should be aware of, most notably that Synapse Pipelines does not allow the use of the SSIS Integration Runtime.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18</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b="1" dirty="0"/>
          </a:p>
          <a:p>
            <a:r>
              <a:rPr lang="en-GB" sz="3200" b="0" i="0" dirty="0">
                <a:solidFill>
                  <a:srgbClr val="171717"/>
                </a:solidFill>
                <a:effectLst/>
                <a:latin typeface="Segoe UI" panose="020B0502040204020203" pitchFamily="34" charset="0"/>
              </a:rPr>
              <a:t>The Copy Data Activity provides a method for building code-free data ingestion pipelines that do not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dirty="0"/>
              <a:t>The Copy activity performs the following steps:</a:t>
            </a:r>
          </a:p>
          <a:p>
            <a:endParaRPr lang="en-US" sz="1200" dirty="0"/>
          </a:p>
          <a:p>
            <a:pPr marL="228600" indent="-228600">
              <a:buFont typeface="+mj-lt"/>
              <a:buAutoNum type="arabicPeriod"/>
            </a:pPr>
            <a:r>
              <a:rPr lang="en-US" sz="1200" dirty="0"/>
              <a:t>Reads data from a source data store.</a:t>
            </a:r>
          </a:p>
          <a:p>
            <a:pPr marL="228600" indent="-228600">
              <a:buFont typeface="+mj-lt"/>
              <a:buAutoNum type="arabicPeriod"/>
            </a:pPr>
            <a:r>
              <a:rPr lang="en-US" sz="12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1200" dirty="0"/>
              <a:t>Writes data to the sink/destination data store</a:t>
            </a:r>
            <a:endParaRPr lang="en-GB" sz="1200" dirty="0"/>
          </a:p>
          <a:p>
            <a:endParaRPr lang="en-US" sz="1200" b="0" i="0" kern="1200" dirty="0">
              <a:solidFill>
                <a:schemeClr val="tx1"/>
              </a:solidFill>
              <a:effectLst/>
              <a:latin typeface="+mn-lt"/>
              <a:ea typeface="+mn-ea"/>
              <a:cs typeface="+mn-cs"/>
            </a:endParaRPr>
          </a:p>
          <a:p>
            <a:endParaRPr lang="en-US" sz="1200" dirty="0"/>
          </a:p>
          <a:p>
            <a:r>
              <a:rPr lang="en-US" sz="1200" b="1" dirty="0"/>
              <a:t>Instructor notes and guidance.</a:t>
            </a:r>
          </a:p>
          <a:p>
            <a:endParaRPr lang="en-US" sz="1200" dirty="0"/>
          </a:p>
          <a:p>
            <a:r>
              <a:rPr lang="en-GB" sz="12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GB" sz="1200" dirty="0"/>
          </a:p>
          <a:p>
            <a:r>
              <a:rPr lang="en-GB" sz="3200" dirty="0">
                <a:hlinkClick r:id="rId3"/>
              </a:rPr>
              <a:t>Use data loading best practices in Azure Synapse Analytics - Learn | Microsoft Docs</a:t>
            </a:r>
            <a:endParaRPr lang="en-GB" sz="1200" dirty="0"/>
          </a:p>
          <a:p>
            <a:endParaRPr lang="en-GB"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19</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To use PolyBase, the user that loads data into Azure Synapse Analytics must have </a:t>
            </a:r>
            <a:r>
              <a:rPr lang="en-US" b="0" i="0" u="none" strike="noStrike" dirty="0">
                <a:effectLst/>
                <a:latin typeface="Segoe UI" panose="020B0502040204020203" pitchFamily="34" charset="0"/>
                <a:hlinkClick r:id="rId3"/>
              </a:rPr>
              <a:t>"CONTROL" permission</a:t>
            </a:r>
            <a:r>
              <a:rPr lang="en-US" b="0" i="0" dirty="0">
                <a:solidFill>
                  <a:srgbClr val="171717"/>
                </a:solidFill>
                <a:effectLst/>
                <a:latin typeface="Segoe UI" panose="020B0502040204020203" pitchFamily="34" charset="0"/>
              </a:rPr>
              <a:t> on the target database. One way to achieve that is to add the user as a member of the </a:t>
            </a:r>
            <a:r>
              <a:rPr lang="en-US" b="1" i="0" dirty="0" err="1">
                <a:solidFill>
                  <a:srgbClr val="171717"/>
                </a:solidFill>
                <a:effectLst/>
                <a:latin typeface="Segoe UI" panose="020B0502040204020203" pitchFamily="34" charset="0"/>
              </a:rPr>
              <a:t>db_owner</a:t>
            </a:r>
            <a:r>
              <a:rPr lang="en-US" b="0" i="0" dirty="0">
                <a:solidFill>
                  <a:srgbClr val="171717"/>
                </a:solidFill>
                <a:effectLst/>
                <a:latin typeface="Segoe UI" panose="020B0502040204020203" pitchFamily="34" charset="0"/>
              </a:rPr>
              <a:t> role</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PolyBase loads are limited to rows smaller than 1 MB. It cannot be used to load to VARCHR(MAX), NVARCHAR(MAX), or VARBINARY(MAX).</a:t>
            </a:r>
          </a:p>
        </p:txBody>
      </p:sp>
      <p:sp>
        <p:nvSpPr>
          <p:cNvPr id="4" name="Slide Number Placeholder 3"/>
          <p:cNvSpPr>
            <a:spLocks noGrp="1"/>
          </p:cNvSpPr>
          <p:nvPr>
            <p:ph type="sldNum" sz="quarter" idx="5"/>
          </p:nvPr>
        </p:nvSpPr>
        <p:spPr/>
        <p:txBody>
          <a:bodyPr/>
          <a:lstStyle/>
          <a:p>
            <a:fld id="{09259B3D-005A-450F-B89F-6A3DD53EE3BF}" type="slidenum">
              <a:rPr lang="en-US" smtClean="0"/>
              <a:t>20</a:t>
            </a:fld>
            <a:endParaRPr lang="en-US"/>
          </a:p>
        </p:txBody>
      </p:sp>
    </p:spTree>
    <p:extLst>
      <p:ext uri="{BB962C8B-B14F-4D97-AF65-F5344CB8AC3E}">
        <p14:creationId xmlns:p14="http://schemas.microsoft.com/office/powerpoint/2010/main" val="243026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buSzPct val="100000"/>
            </a:pPr>
            <a:r>
              <a:rPr lang="en-GB" sz="1200" spc="0" dirty="0">
                <a:latin typeface="+mn-lt"/>
              </a:rPr>
              <a:t>This lab teaches students how to ingest data into the data warehouse through T-SQL scripts and Synapse Analytics integration pipelines. The student will learn how to load data into Synapse dedicated SQL pools with </a:t>
            </a:r>
            <a:r>
              <a:rPr lang="en-GB" sz="1200" spc="0" dirty="0" err="1">
                <a:latin typeface="+mn-lt"/>
              </a:rPr>
              <a:t>PolyBase</a:t>
            </a:r>
            <a:r>
              <a:rPr lang="en-GB" sz="1200" spc="0" dirty="0">
                <a:latin typeface="+mn-lt"/>
              </a:rPr>
              <a:t> and COPY using T-SQL. The student will also learn how to use workload management along with a Copy activity in a Azure Synapse pipeline for petabyte-scale data ingestion.</a:t>
            </a:r>
            <a:endParaRPr lang="en-US" sz="1200" spc="0" dirty="0">
              <a:latin typeface="+mn-lt"/>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exercise one, you will explore loading data by using Transact-SQL statements, and deliberately compare </a:t>
            </a:r>
            <a:r>
              <a:rPr lang="en-US" dirty="0" err="1"/>
              <a:t>PolyBase</a:t>
            </a:r>
            <a:r>
              <a:rPr lang="en-US" dirty="0"/>
              <a:t>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22</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“Ingest and load data into the data warehouse” presentation</a:t>
            </a:r>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284023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dedicated SQL pools as being the data warehouse part of Synapse. They represent the massively parallel processing (MPP) part of the equation and replace the functionality of the older Azure SQL Data Warehouse product.</a:t>
            </a:r>
          </a:p>
        </p:txBody>
      </p:sp>
      <p:sp>
        <p:nvSpPr>
          <p:cNvPr id="4" name="Slide Number Placeholder 3"/>
          <p:cNvSpPr>
            <a:spLocks noGrp="1"/>
          </p:cNvSpPr>
          <p:nvPr>
            <p:ph type="sldNum" sz="quarter" idx="5"/>
          </p:nvPr>
        </p:nvSpPr>
        <p:spPr/>
        <p:txBody>
          <a:bodyPr/>
          <a:lstStyle/>
          <a:p>
            <a:fld id="{DC284524-EC40-4BAB-BEF8-404733AEFF03}" type="slidenum">
              <a:rPr lang="en-US" smtClean="0"/>
              <a:t>4</a:t>
            </a:fld>
            <a:endParaRPr lang="en-US"/>
          </a:p>
        </p:txBody>
      </p:sp>
    </p:spTree>
    <p:extLst>
      <p:ext uri="{BB962C8B-B14F-4D97-AF65-F5344CB8AC3E}">
        <p14:creationId xmlns:p14="http://schemas.microsoft.com/office/powerpoint/2010/main" val="127583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loading best practices in Azure Synapse Analytics.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400" b="1" dirty="0"/>
              <a:t>Talking points</a:t>
            </a:r>
          </a:p>
          <a:p>
            <a:endParaRPr lang="en-US" sz="1400" b="1" dirty="0"/>
          </a:p>
          <a:p>
            <a:r>
              <a:rPr lang="en-US" sz="14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3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The second two points manage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1400" dirty="0">
                <a:solidFill>
                  <a:srgbClr val="000000"/>
                </a:solidFill>
                <a:latin typeface="Segoe UI"/>
              </a:rPr>
              <a:t>Azure Synapse Analytics</a:t>
            </a:r>
            <a:endParaRPr lang="en-US" sz="1400" b="0" dirty="0"/>
          </a:p>
          <a:p>
            <a:endParaRPr lang="en-US" sz="1400" b="0" dirty="0"/>
          </a:p>
          <a:p>
            <a:r>
              <a:rPr lang="en-US" sz="1400" b="0" dirty="0"/>
              <a:t>If bullet points three and four are difficult to implement, then bullet point 5 could help. </a:t>
            </a:r>
            <a:r>
              <a:rPr lang="en-US" sz="1400" b="0" dirty="0">
                <a:latin typeface="Segoe UI" panose="020B0502040204020203" pitchFamily="34" charset="0"/>
                <a:cs typeface="Segoe UI" panose="020B0502040204020203" pitchFamily="34" charset="0"/>
              </a:rPr>
              <a:t>If you are unable to </a:t>
            </a:r>
            <a:r>
              <a:rPr lang="en-GB" sz="1400" b="0" dirty="0"/>
              <a:t>minimize the amount of concurrent load jobs, or </a:t>
            </a:r>
            <a:r>
              <a:rPr lang="en-US" sz="14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14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2000" dirty="0">
                <a:solidFill>
                  <a:srgbClr val="0078D7"/>
                </a:solidFill>
              </a:rPr>
              <a:t>enefits:</a:t>
            </a:r>
          </a:p>
          <a:p>
            <a:endParaRPr lang="en-US" sz="2000" dirty="0">
              <a:solidFill>
                <a:srgbClr val="0078D7"/>
              </a:solidFill>
            </a:endParaRP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14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2000" dirty="0">
                <a:solidFill>
                  <a:srgbClr val="0078D7"/>
                </a:solidFill>
              </a:rPr>
            </a:br>
            <a:r>
              <a:rPr lang="en-US" sz="1400" b="0" i="0" kern="1200" dirty="0">
                <a:solidFill>
                  <a:schemeClr val="tx1"/>
                </a:solidFill>
                <a:effectLst/>
                <a:latin typeface="+mn-lt"/>
                <a:ea typeface="+mn-ea"/>
                <a:cs typeface="+mn-cs"/>
              </a:rPr>
              <a:t>Exercise 1 of the lab focuses on the final bullet, specifically using </a:t>
            </a:r>
            <a:r>
              <a:rPr lang="en-US" sz="1400" b="0" i="0" kern="1200" dirty="0" err="1">
                <a:solidFill>
                  <a:schemeClr val="tx1"/>
                </a:solidFill>
                <a:effectLst/>
                <a:latin typeface="+mn-lt"/>
                <a:ea typeface="+mn-ea"/>
                <a:cs typeface="+mn-cs"/>
              </a:rPr>
              <a:t>PolyBase</a:t>
            </a:r>
            <a:r>
              <a:rPr lang="en-US" sz="1400" b="0" i="0" kern="1200" dirty="0">
                <a:solidFill>
                  <a:schemeClr val="tx1"/>
                </a:solidFill>
                <a:effectLst/>
                <a:latin typeface="+mn-lt"/>
                <a:ea typeface="+mn-ea"/>
                <a:cs typeface="+mn-cs"/>
              </a:rPr>
              <a:t>, and the Copy command, and you can share your own example or example of these from the lab </a:t>
            </a:r>
          </a:p>
          <a:p>
            <a:endParaRPr lang="en-US" sz="1400" dirty="0"/>
          </a:p>
          <a:p>
            <a:r>
              <a:rPr lang="en-US" sz="1400" b="1" dirty="0"/>
              <a:t>Instructor notes and guidance.</a:t>
            </a:r>
          </a:p>
          <a:p>
            <a:endParaRPr lang="en-US" sz="1400" dirty="0"/>
          </a:p>
          <a:p>
            <a:r>
              <a:rPr lang="en-GB" sz="14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3600" dirty="0">
                <a:hlinkClick r:id="rId3"/>
              </a:rPr>
              <a:t>Data loading best practices - Azure Synapse Analytics | Microsoft Docs</a:t>
            </a:r>
            <a:endParaRPr lang="en-GB" sz="1400" dirty="0"/>
          </a:p>
          <a:p>
            <a:endParaRPr lang="en-GB" sz="1400" dirty="0"/>
          </a:p>
          <a:p>
            <a:endParaRPr lang="en-GB"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endParaRPr lang="en-GB" sz="1400" dirty="0"/>
          </a:p>
          <a:p>
            <a:r>
              <a:rPr lang="en-GB" sz="3600" dirty="0">
                <a:hlinkClick r:id="rId4"/>
              </a:rPr>
              <a:t>Use data loading best practices in Azure Synapse Analytics - Learn | Microsoft Docs</a:t>
            </a:r>
            <a:endParaRPr lang="en-GB" sz="1400" dirty="0"/>
          </a:p>
          <a:p>
            <a:endParaRPr lang="en-GB" sz="1400"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enables your SQL Server instance to query data with T-SQL directly from SQL Server, Oracle, Teradata, MongoDB, Hadoop clusters, Cosmos DB without separately installing client connection software. You can also use the generic ODBC connector to connect to additional providers using third-party ODBC drivers. </a:t>
            </a:r>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allows T-SQL queries to join the data from external sources to relational tables in an instance of SQL Server.</a:t>
            </a:r>
            <a:endParaRPr lang="en-US" dirty="0"/>
          </a:p>
          <a:p>
            <a:endParaRPr lang="en-US" dirty="0"/>
          </a:p>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6800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364531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TODO: Add speaking points for this slide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a:p>
        </p:txBody>
      </p:sp>
    </p:spTree>
    <p:extLst>
      <p:ext uri="{BB962C8B-B14F-4D97-AF65-F5344CB8AC3E}">
        <p14:creationId xmlns:p14="http://schemas.microsoft.com/office/powerpoint/2010/main" val="3284867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9.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Ingest and load data</a:t>
            </a:r>
            <a:br>
              <a:rPr lang="en-US" dirty="0"/>
            </a:br>
            <a:r>
              <a:rPr lang="en-US" dirty="0"/>
              <a:t>into the data warehouse</a:t>
            </a:r>
          </a:p>
        </p:txBody>
      </p:sp>
      <p:sp>
        <p:nvSpPr>
          <p:cNvPr id="5" name="Subtitle 4">
            <a:extLst>
              <a:ext uri="{FF2B5EF4-FFF2-40B4-BE49-F238E27FC236}">
                <a16:creationId xmlns:a16="http://schemas.microsoft.com/office/drawing/2014/main" id="{4D5B94F1-893D-46E4-A86D-E93DC6B05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10</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Needs CONTROL permission</a:t>
            </a:r>
          </a:p>
          <a:p>
            <a:endParaRPr lang="en-GB" dirty="0"/>
          </a:p>
          <a:p>
            <a:r>
              <a:rPr lang="en-GB" dirty="0"/>
              <a:t>How row width limits</a:t>
            </a:r>
          </a:p>
          <a:p>
            <a:endParaRPr lang="en-GB" dirty="0"/>
          </a:p>
          <a:p>
            <a:r>
              <a:rPr lang="en-GB" dirty="0"/>
              <a:t>No delimiters within text</a:t>
            </a:r>
          </a:p>
          <a:p>
            <a:endParaRPr lang="en-GB" dirty="0"/>
          </a:p>
          <a:p>
            <a:r>
              <a:rPr lang="en-GB" dirty="0"/>
              <a:t>Fixed line delimiter</a:t>
            </a:r>
          </a:p>
          <a:p>
            <a:endParaRPr lang="en-GB" dirty="0"/>
          </a:p>
          <a:p>
            <a:r>
              <a:rPr lang="en-GB" dirty="0"/>
              <a:t>Complex to set up in code</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err="1"/>
              <a:t>PolyBase</a:t>
            </a:r>
            <a:endParaRPr lang="en-US" dirty="0"/>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Relaxed permission</a:t>
            </a:r>
          </a:p>
          <a:p>
            <a:endParaRPr lang="en-GB" dirty="0"/>
          </a:p>
          <a:p>
            <a:r>
              <a:rPr lang="en-GB" dirty="0"/>
              <a:t>No row width limit</a:t>
            </a:r>
          </a:p>
          <a:p>
            <a:endParaRPr lang="en-GB" dirty="0"/>
          </a:p>
          <a:p>
            <a:r>
              <a:rPr lang="en-GB" dirty="0"/>
              <a:t>Supports delimiters in text</a:t>
            </a:r>
          </a:p>
          <a:p>
            <a:endParaRPr lang="en-GB" dirty="0"/>
          </a:p>
          <a:p>
            <a:r>
              <a:rPr lang="en-GB" dirty="0"/>
              <a:t>Supports custom column and row delimiters</a:t>
            </a:r>
          </a:p>
          <a:p>
            <a:endParaRPr lang="en-GB" dirty="0"/>
          </a:p>
          <a:p>
            <a:r>
              <a:rPr lang="en-GB" dirty="0"/>
              <a:t>Reduces amount of code</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COPY statement</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Differences between </a:t>
            </a:r>
            <a:r>
              <a:rPr lang="en-GB" dirty="0" err="1"/>
              <a:t>PolyBase</a:t>
            </a:r>
            <a:r>
              <a:rPr lang="en-GB" dirty="0"/>
              <a:t> and the COPY statement</a:t>
            </a:r>
            <a:endParaRPr lang="en-US" dirty="0"/>
          </a:p>
        </p:txBody>
      </p:sp>
    </p:spTree>
    <p:extLst>
      <p:ext uri="{BB962C8B-B14F-4D97-AF65-F5344CB8AC3E}">
        <p14:creationId xmlns:p14="http://schemas.microsoft.com/office/powerpoint/2010/main" val="3634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Petabyte-scale ingestion with Azure Data Factory/Synapse Pipelines</a:t>
            </a:r>
          </a:p>
        </p:txBody>
      </p:sp>
      <p:sp>
        <p:nvSpPr>
          <p:cNvPr id="5" name="Subtitle 4">
            <a:extLst>
              <a:ext uri="{FF2B5EF4-FFF2-40B4-BE49-F238E27FC236}">
                <a16:creationId xmlns:a16="http://schemas.microsoft.com/office/drawing/2014/main" id="{9F313B63-4B41-4551-A4CF-0B94F14527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BA12-BA88-43FA-9F12-FC201F0161E1}"/>
              </a:ext>
            </a:extLst>
          </p:cNvPr>
          <p:cNvSpPr>
            <a:spLocks noGrp="1"/>
          </p:cNvSpPr>
          <p:nvPr>
            <p:ph type="title"/>
          </p:nvPr>
        </p:nvSpPr>
        <p:spPr/>
        <p:txBody>
          <a:bodyPr/>
          <a:lstStyle/>
          <a:p>
            <a:r>
              <a:rPr lang="en-US" dirty="0"/>
              <a:t>What is Azure Data Factory?</a:t>
            </a:r>
          </a:p>
        </p:txBody>
      </p:sp>
      <p:sp>
        <p:nvSpPr>
          <p:cNvPr id="3" name="Footer Placeholder 2">
            <a:extLst>
              <a:ext uri="{FF2B5EF4-FFF2-40B4-BE49-F238E27FC236}">
                <a16:creationId xmlns:a16="http://schemas.microsoft.com/office/drawing/2014/main" id="{973956B0-8327-4940-AAA1-F0AECA011F2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61136DD3-8263-4770-AC57-1A1682490A9E}"/>
              </a:ext>
            </a:extLst>
          </p:cNvPr>
          <p:cNvSpPr>
            <a:spLocks noGrp="1"/>
          </p:cNvSpPr>
          <p:nvPr>
            <p:ph type="sldNum" sz="quarter" idx="4"/>
          </p:nvPr>
        </p:nvSpPr>
        <p:spPr/>
        <p:txBody>
          <a:bodyPr/>
          <a:lstStyle/>
          <a:p>
            <a:fld id="{00F9DAA1-1DF7-43E0-8E29-0CE1148553C7}" type="slidenum">
              <a:rPr lang="en-US" smtClean="0"/>
              <a:pPr/>
              <a:t>12</a:t>
            </a:fld>
            <a:endParaRPr lang="en-US" dirty="0"/>
          </a:p>
        </p:txBody>
      </p:sp>
      <p:sp>
        <p:nvSpPr>
          <p:cNvPr id="5" name="Text Placeholder 4">
            <a:extLst>
              <a:ext uri="{FF2B5EF4-FFF2-40B4-BE49-F238E27FC236}">
                <a16:creationId xmlns:a16="http://schemas.microsoft.com/office/drawing/2014/main" id="{F3D56993-530B-4BA9-8821-B06C1658F236}"/>
              </a:ext>
            </a:extLst>
          </p:cNvPr>
          <p:cNvSpPr>
            <a:spLocks noGrp="1"/>
          </p:cNvSpPr>
          <p:nvPr>
            <p:ph type="body" sz="quarter" idx="10"/>
          </p:nvPr>
        </p:nvSpPr>
        <p:spPr/>
        <p:txBody>
          <a:bodyPr>
            <a:normAutofit/>
          </a:bodyPr>
          <a:lstStyle/>
          <a:p>
            <a:r>
              <a:rPr lang="en-US" sz="1800" dirty="0"/>
              <a:t>Service to orchestrate and operationalize data movement and ingestion processes</a:t>
            </a:r>
          </a:p>
          <a:p>
            <a:endParaRPr lang="en-US" sz="1800" dirty="0"/>
          </a:p>
          <a:p>
            <a:r>
              <a:rPr lang="en-US" sz="1800" dirty="0"/>
              <a:t>Allows you to create data-driven workflows for orchestrating data movement and transforming data at scale</a:t>
            </a:r>
          </a:p>
          <a:p>
            <a:endParaRPr lang="en-US" sz="1800" dirty="0"/>
          </a:p>
          <a:p>
            <a:r>
              <a:rPr lang="en-US" sz="1800" dirty="0"/>
              <a:t>Ingest data from disparate data stores</a:t>
            </a:r>
          </a:p>
          <a:p>
            <a:endParaRPr lang="en-US" sz="1800" dirty="0"/>
          </a:p>
          <a:p>
            <a:r>
              <a:rPr lang="en-US" sz="1800" dirty="0"/>
              <a:t>Build complex ETL/ELT processes for transforming data</a:t>
            </a:r>
          </a:p>
          <a:p>
            <a:endParaRPr lang="en-US" sz="1800" dirty="0"/>
          </a:p>
          <a:p>
            <a:endParaRPr lang="en-US" sz="1800" dirty="0"/>
          </a:p>
        </p:txBody>
      </p:sp>
      <p:sp>
        <p:nvSpPr>
          <p:cNvPr id="6" name="Text Placeholder 5">
            <a:extLst>
              <a:ext uri="{FF2B5EF4-FFF2-40B4-BE49-F238E27FC236}">
                <a16:creationId xmlns:a16="http://schemas.microsoft.com/office/drawing/2014/main" id="{F57435D0-8C39-4132-BCCA-5DA4F10474CC}"/>
              </a:ext>
            </a:extLst>
          </p:cNvPr>
          <p:cNvSpPr>
            <a:spLocks noGrp="1"/>
          </p:cNvSpPr>
          <p:nvPr>
            <p:ph type="body" sz="quarter" idx="16"/>
          </p:nvPr>
        </p:nvSpPr>
        <p:spPr/>
        <p:txBody>
          <a:bodyPr/>
          <a:lstStyle/>
          <a:p>
            <a:r>
              <a:rPr lang="en-US" dirty="0"/>
              <a:t>Cloud-based ETL and data integration service</a:t>
            </a:r>
          </a:p>
        </p:txBody>
      </p:sp>
    </p:spTree>
    <p:extLst>
      <p:ext uri="{BB962C8B-B14F-4D97-AF65-F5344CB8AC3E}">
        <p14:creationId xmlns:p14="http://schemas.microsoft.com/office/powerpoint/2010/main" val="152015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726395-8A5C-4793-8124-0EA1375D1D96}"/>
              </a:ext>
            </a:extLst>
          </p:cNvPr>
          <p:cNvSpPr>
            <a:spLocks noGrp="1"/>
          </p:cNvSpPr>
          <p:nvPr>
            <p:ph type="title"/>
          </p:nvPr>
        </p:nvSpPr>
        <p:spPr/>
        <p:txBody>
          <a:bodyPr/>
          <a:lstStyle/>
          <a:p>
            <a:r>
              <a:rPr lang="en-US" dirty="0"/>
              <a:t>ADF Terminology</a:t>
            </a:r>
          </a:p>
        </p:txBody>
      </p:sp>
      <p:sp>
        <p:nvSpPr>
          <p:cNvPr id="3" name="Footer Placeholder 2">
            <a:extLst>
              <a:ext uri="{FF2B5EF4-FFF2-40B4-BE49-F238E27FC236}">
                <a16:creationId xmlns:a16="http://schemas.microsoft.com/office/drawing/2014/main" id="{22BE8754-9903-4552-82BF-6C7C1180A3C8}"/>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C5BEB1C-AE68-40CA-B007-92D91BEDD988}"/>
              </a:ext>
            </a:extLst>
          </p:cNvPr>
          <p:cNvSpPr>
            <a:spLocks noGrp="1"/>
          </p:cNvSpPr>
          <p:nvPr>
            <p:ph type="sldNum" sz="quarter" idx="4"/>
          </p:nvPr>
        </p:nvSpPr>
        <p:spPr/>
        <p:txBody>
          <a:bodyPr/>
          <a:lstStyle/>
          <a:p>
            <a:fld id="{00F9DAA1-1DF7-43E0-8E29-0CE1148553C7}" type="slidenum">
              <a:rPr lang="en-US" smtClean="0"/>
              <a:pPr/>
              <a:t>13</a:t>
            </a:fld>
            <a:endParaRPr lang="en-US" dirty="0"/>
          </a:p>
        </p:txBody>
      </p:sp>
      <p:sp>
        <p:nvSpPr>
          <p:cNvPr id="8" name="Text Placeholder 7">
            <a:extLst>
              <a:ext uri="{FF2B5EF4-FFF2-40B4-BE49-F238E27FC236}">
                <a16:creationId xmlns:a16="http://schemas.microsoft.com/office/drawing/2014/main" id="{E7D30D09-E154-4377-A25F-1BB117CDBDB5}"/>
              </a:ext>
            </a:extLst>
          </p:cNvPr>
          <p:cNvSpPr>
            <a:spLocks noGrp="1"/>
          </p:cNvSpPr>
          <p:nvPr>
            <p:ph type="body" sz="quarter" idx="10"/>
          </p:nvPr>
        </p:nvSpPr>
        <p:spPr/>
        <p:txBody>
          <a:bodyPr/>
          <a:lstStyle/>
          <a:p>
            <a:r>
              <a:rPr lang="en-US" sz="1800" dirty="0"/>
              <a:t>Linked Services</a:t>
            </a:r>
          </a:p>
          <a:p>
            <a:r>
              <a:rPr lang="en-US" sz="1800" dirty="0"/>
              <a:t>Data Sets</a:t>
            </a:r>
          </a:p>
          <a:p>
            <a:r>
              <a:rPr lang="en-US" sz="1800" dirty="0"/>
              <a:t>Activities</a:t>
            </a:r>
          </a:p>
          <a:p>
            <a:r>
              <a:rPr lang="en-US" sz="1800" dirty="0"/>
              <a:t>Pipelines</a:t>
            </a:r>
          </a:p>
          <a:p>
            <a:r>
              <a:rPr lang="en-US" sz="1800" dirty="0"/>
              <a:t>Integration Runtimes</a:t>
            </a:r>
          </a:p>
          <a:p>
            <a:endParaRPr lang="en-US" dirty="0"/>
          </a:p>
          <a:p>
            <a:endParaRPr lang="en-US" dirty="0"/>
          </a:p>
        </p:txBody>
      </p:sp>
      <p:sp>
        <p:nvSpPr>
          <p:cNvPr id="15" name="Text Placeholder 14">
            <a:extLst>
              <a:ext uri="{FF2B5EF4-FFF2-40B4-BE49-F238E27FC236}">
                <a16:creationId xmlns:a16="http://schemas.microsoft.com/office/drawing/2014/main" id="{6E118821-2B89-48B1-8708-1528BFE68CA3}"/>
              </a:ext>
            </a:extLst>
          </p:cNvPr>
          <p:cNvSpPr>
            <a:spLocks noGrp="1"/>
          </p:cNvSpPr>
          <p:nvPr>
            <p:ph type="body" sz="quarter" idx="16"/>
          </p:nvPr>
        </p:nvSpPr>
        <p:spPr/>
        <p:txBody>
          <a:bodyPr/>
          <a:lstStyle/>
          <a:p>
            <a:endParaRPr lang="en-US"/>
          </a:p>
        </p:txBody>
      </p:sp>
      <p:pic>
        <p:nvPicPr>
          <p:cNvPr id="14" name="Picture 13">
            <a:extLst>
              <a:ext uri="{FF2B5EF4-FFF2-40B4-BE49-F238E27FC236}">
                <a16:creationId xmlns:a16="http://schemas.microsoft.com/office/drawing/2014/main" id="{9E777EDA-511A-4F7C-97B3-B9D0C47A40D4}"/>
              </a:ext>
            </a:extLst>
          </p:cNvPr>
          <p:cNvPicPr>
            <a:picLocks noChangeAspect="1"/>
          </p:cNvPicPr>
          <p:nvPr/>
        </p:nvPicPr>
        <p:blipFill>
          <a:blip r:embed="rId3"/>
          <a:stretch>
            <a:fillRect/>
          </a:stretch>
        </p:blipFill>
        <p:spPr>
          <a:xfrm>
            <a:off x="716755" y="3930562"/>
            <a:ext cx="7439025" cy="2352675"/>
          </a:xfrm>
          <a:prstGeom prst="rect">
            <a:avLst/>
          </a:prstGeom>
        </p:spPr>
      </p:pic>
    </p:spTree>
    <p:extLst>
      <p:ext uri="{BB962C8B-B14F-4D97-AF65-F5344CB8AC3E}">
        <p14:creationId xmlns:p14="http://schemas.microsoft.com/office/powerpoint/2010/main" val="319290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1E531D-C5DA-453E-BB02-410233C5D561}"/>
              </a:ext>
            </a:extLst>
          </p:cNvPr>
          <p:cNvSpPr>
            <a:spLocks noGrp="1"/>
          </p:cNvSpPr>
          <p:nvPr>
            <p:ph type="title" idx="4294967295"/>
          </p:nvPr>
        </p:nvSpPr>
        <p:spPr>
          <a:xfrm>
            <a:off x="216309" y="-135596"/>
            <a:ext cx="4391025" cy="1325562"/>
          </a:xfrm>
        </p:spPr>
        <p:txBody>
          <a:bodyPr/>
          <a:lstStyle/>
          <a:p>
            <a:r>
              <a:rPr lang="en-US" dirty="0"/>
              <a:t>Linked services</a:t>
            </a:r>
          </a:p>
        </p:txBody>
      </p:sp>
      <p:sp>
        <p:nvSpPr>
          <p:cNvPr id="4" name="Text Placeholder 3">
            <a:extLst>
              <a:ext uri="{FF2B5EF4-FFF2-40B4-BE49-F238E27FC236}">
                <a16:creationId xmlns:a16="http://schemas.microsoft.com/office/drawing/2014/main" id="{C21EFEB7-305C-45F3-BA04-BC45B10F0CFA}"/>
              </a:ext>
            </a:extLst>
          </p:cNvPr>
          <p:cNvSpPr>
            <a:spLocks noGrp="1"/>
          </p:cNvSpPr>
          <p:nvPr>
            <p:ph type="body" sz="quarter" idx="4294967295"/>
          </p:nvPr>
        </p:nvSpPr>
        <p:spPr>
          <a:xfrm>
            <a:off x="7493000" y="131763"/>
            <a:ext cx="4699000" cy="4510087"/>
          </a:xfrm>
        </p:spPr>
        <p:txBody>
          <a:bodyPr/>
          <a:lstStyle/>
          <a:p>
            <a:pPr marL="0" indent="0">
              <a:lnSpc>
                <a:spcPct val="110000"/>
              </a:lnSpc>
              <a:spcBef>
                <a:spcPts val="600"/>
              </a:spcBef>
              <a:spcAft>
                <a:spcPts val="600"/>
              </a:spcAft>
              <a:buNone/>
            </a:pPr>
            <a:r>
              <a:rPr lang="en-US" sz="2800" dirty="0">
                <a:solidFill>
                  <a:schemeClr val="tx2"/>
                </a:solidFill>
                <a:latin typeface="+mj-lt"/>
              </a:rPr>
              <a:t>Overview</a:t>
            </a:r>
          </a:p>
          <a:p>
            <a:pPr marL="0" indent="0">
              <a:lnSpc>
                <a:spcPct val="110000"/>
              </a:lnSpc>
              <a:spcBef>
                <a:spcPts val="600"/>
              </a:spcBef>
              <a:spcAft>
                <a:spcPts val="600"/>
              </a:spcAft>
              <a:buNone/>
            </a:pPr>
            <a:r>
              <a:rPr lang="en-US" sz="1765" dirty="0"/>
              <a:t>Linked services define the connection information needed to connect to external resources.</a:t>
            </a:r>
          </a:p>
          <a:p>
            <a:pPr>
              <a:lnSpc>
                <a:spcPct val="110000"/>
              </a:lnSpc>
              <a:spcBef>
                <a:spcPts val="600"/>
              </a:spcBef>
              <a:spcAft>
                <a:spcPts val="600"/>
              </a:spcAft>
            </a:pPr>
            <a:endParaRPr lang="en-US" sz="1765" dirty="0"/>
          </a:p>
          <a:p>
            <a:pPr marL="0" indent="0">
              <a:lnSpc>
                <a:spcPct val="110000"/>
              </a:lnSpc>
              <a:spcBef>
                <a:spcPts val="600"/>
              </a:spcBef>
              <a:spcAft>
                <a:spcPts val="600"/>
              </a:spcAft>
              <a:buNone/>
            </a:pPr>
            <a:r>
              <a:rPr lang="en-US" sz="2800" dirty="0">
                <a:solidFill>
                  <a:schemeClr val="tx2"/>
                </a:solidFill>
                <a:latin typeface="+mj-lt"/>
              </a:rPr>
              <a:t>Benefits</a:t>
            </a:r>
          </a:p>
          <a:p>
            <a:pPr marL="280121" indent="-280121">
              <a:lnSpc>
                <a:spcPct val="110000"/>
              </a:lnSpc>
              <a:spcBef>
                <a:spcPts val="600"/>
              </a:spcBef>
              <a:spcAft>
                <a:spcPts val="600"/>
              </a:spcAft>
              <a:buFont typeface="Arial" panose="020B0604020202020204" pitchFamily="34" charset="0"/>
              <a:buChar char="•"/>
            </a:pPr>
            <a:r>
              <a:rPr lang="en-US" sz="1765" dirty="0"/>
              <a:t>Offers pre-built 95+ connectors </a:t>
            </a:r>
          </a:p>
          <a:p>
            <a:pPr marL="280121" indent="-280121">
              <a:lnSpc>
                <a:spcPct val="110000"/>
              </a:lnSpc>
              <a:spcBef>
                <a:spcPts val="600"/>
              </a:spcBef>
              <a:spcAft>
                <a:spcPts val="600"/>
              </a:spcAft>
              <a:buFont typeface="Arial" panose="020B0604020202020204" pitchFamily="34" charset="0"/>
              <a:buChar char="•"/>
            </a:pPr>
            <a:r>
              <a:rPr lang="en-US" sz="1765" dirty="0"/>
              <a:t>Easy cross-platform data migration </a:t>
            </a:r>
          </a:p>
          <a:p>
            <a:pPr marL="280121" indent="-280121">
              <a:lnSpc>
                <a:spcPct val="110000"/>
              </a:lnSpc>
              <a:spcBef>
                <a:spcPts val="600"/>
              </a:spcBef>
              <a:spcAft>
                <a:spcPts val="600"/>
              </a:spcAft>
              <a:buFont typeface="Arial" panose="020B0604020202020204" pitchFamily="34" charset="0"/>
              <a:buChar char="•"/>
            </a:pPr>
            <a:r>
              <a:rPr lang="en-US" sz="1765" dirty="0"/>
              <a:t>Represents data store </a:t>
            </a:r>
            <a:r>
              <a:rPr lang="en-US" sz="1765" i="1" dirty="0"/>
              <a:t>or</a:t>
            </a:r>
            <a:r>
              <a:rPr lang="en-US" sz="1765" dirty="0"/>
              <a:t> compute resources</a:t>
            </a:r>
          </a:p>
          <a:p>
            <a:pPr>
              <a:lnSpc>
                <a:spcPct val="110000"/>
              </a:lnSpc>
              <a:spcBef>
                <a:spcPts val="600"/>
              </a:spcBef>
              <a:spcAft>
                <a:spcPts val="600"/>
              </a:spcAft>
            </a:pPr>
            <a:endParaRPr lang="en-US" sz="1765" dirty="0"/>
          </a:p>
          <a:p>
            <a:pPr>
              <a:lnSpc>
                <a:spcPct val="110000"/>
              </a:lnSpc>
              <a:spcBef>
                <a:spcPts val="600"/>
              </a:spcBef>
              <a:spcAft>
                <a:spcPts val="600"/>
              </a:spcAft>
            </a:pPr>
            <a:endParaRPr lang="en-US" sz="1961" dirty="0">
              <a:solidFill>
                <a:schemeClr val="tx2"/>
              </a:solidFill>
              <a:latin typeface="+mj-lt"/>
            </a:endParaRPr>
          </a:p>
        </p:txBody>
      </p:sp>
      <p:pic>
        <p:nvPicPr>
          <p:cNvPr id="6" name="Picture 5">
            <a:extLst>
              <a:ext uri="{FF2B5EF4-FFF2-40B4-BE49-F238E27FC236}">
                <a16:creationId xmlns:a16="http://schemas.microsoft.com/office/drawing/2014/main" id="{0542BDBE-585C-4EF3-AEA2-779E69881C05}"/>
              </a:ext>
            </a:extLst>
          </p:cNvPr>
          <p:cNvPicPr>
            <a:picLocks noChangeAspect="1"/>
          </p:cNvPicPr>
          <p:nvPr/>
        </p:nvPicPr>
        <p:blipFill>
          <a:blip r:embed="rId2"/>
          <a:stretch>
            <a:fillRect/>
          </a:stretch>
        </p:blipFill>
        <p:spPr>
          <a:xfrm>
            <a:off x="490824" y="1089602"/>
            <a:ext cx="6635943" cy="3088013"/>
          </a:xfrm>
          <a:prstGeom prst="rect">
            <a:avLst/>
          </a:prstGeom>
        </p:spPr>
      </p:pic>
      <p:pic>
        <p:nvPicPr>
          <p:cNvPr id="7" name="Picture 6">
            <a:extLst>
              <a:ext uri="{FF2B5EF4-FFF2-40B4-BE49-F238E27FC236}">
                <a16:creationId xmlns:a16="http://schemas.microsoft.com/office/drawing/2014/main" id="{5F208C84-C5BF-4E54-BB4D-6B7D00FCF9D6}"/>
              </a:ext>
            </a:extLst>
          </p:cNvPr>
          <p:cNvPicPr>
            <a:picLocks noChangeAspect="1"/>
          </p:cNvPicPr>
          <p:nvPr/>
        </p:nvPicPr>
        <p:blipFill>
          <a:blip r:embed="rId3"/>
          <a:stretch>
            <a:fillRect/>
          </a:stretch>
        </p:blipFill>
        <p:spPr>
          <a:xfrm>
            <a:off x="3836638" y="3162231"/>
            <a:ext cx="2961262" cy="3673323"/>
          </a:xfrm>
          <a:prstGeom prst="rect">
            <a:avLst/>
          </a:prstGeom>
          <a:ln>
            <a:solidFill>
              <a:schemeClr val="bg2">
                <a:lumMod val="50000"/>
              </a:schemeClr>
            </a:solidFill>
          </a:ln>
        </p:spPr>
      </p:pic>
      <p:sp>
        <p:nvSpPr>
          <p:cNvPr id="8" name="Rectangle 7">
            <a:extLst>
              <a:ext uri="{FF2B5EF4-FFF2-40B4-BE49-F238E27FC236}">
                <a16:creationId xmlns:a16="http://schemas.microsoft.com/office/drawing/2014/main" id="{F6FACEE6-A5CC-4CDA-8E27-BFA20E84EFD5}"/>
              </a:ext>
            </a:extLst>
          </p:cNvPr>
          <p:cNvSpPr/>
          <p:nvPr/>
        </p:nvSpPr>
        <p:spPr bwMode="auto">
          <a:xfrm>
            <a:off x="837361" y="1830941"/>
            <a:ext cx="1086772" cy="21738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1C155013-4219-43D6-818D-B6F6767B5EC6}"/>
              </a:ext>
            </a:extLst>
          </p:cNvPr>
          <p:cNvSpPr/>
          <p:nvPr/>
        </p:nvSpPr>
        <p:spPr bwMode="auto">
          <a:xfrm>
            <a:off x="2318254" y="2075396"/>
            <a:ext cx="597075" cy="244785"/>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85BE7839-A977-4551-8FB0-1C5912505218}"/>
              </a:ext>
            </a:extLst>
          </p:cNvPr>
          <p:cNvCxnSpPr>
            <a:cxnSpLocks/>
            <a:stCxn id="9" idx="3"/>
            <a:endCxn id="7" idx="0"/>
          </p:cNvCxnSpPr>
          <p:nvPr/>
        </p:nvCxnSpPr>
        <p:spPr>
          <a:xfrm>
            <a:off x="2915329" y="2197787"/>
            <a:ext cx="2401939" cy="964443"/>
          </a:xfrm>
          <a:prstGeom prst="bentConnector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0ED1A94-42E0-4A47-8721-23A31350A452}"/>
              </a:ext>
            </a:extLst>
          </p:cNvPr>
          <p:cNvSpPr/>
          <p:nvPr/>
        </p:nvSpPr>
        <p:spPr bwMode="auto">
          <a:xfrm>
            <a:off x="2318254" y="1136251"/>
            <a:ext cx="380210" cy="143741"/>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996A457E-B636-4F96-BC06-920AA46EFA10}"/>
              </a:ext>
            </a:extLst>
          </p:cNvPr>
          <p:cNvSpPr/>
          <p:nvPr/>
        </p:nvSpPr>
        <p:spPr bwMode="auto">
          <a:xfrm>
            <a:off x="5688426" y="1129482"/>
            <a:ext cx="1002520" cy="15051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02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000"/>
                                        <p:tgtEl>
                                          <p:spTgt spid="4">
                                            <p:txEl>
                                              <p:pRg st="4" end="4"/>
                                            </p:txEl>
                                          </p:spTgt>
                                        </p:tgtEl>
                                      </p:cBhvr>
                                    </p:animEffect>
                                    <p:anim calcmode="lin" valueType="num">
                                      <p:cBhvr>
                                        <p:cTn id="1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1000"/>
                                        <p:tgtEl>
                                          <p:spTgt spid="4">
                                            <p:txEl>
                                              <p:pRg st="5" end="5"/>
                                            </p:txEl>
                                          </p:spTgt>
                                        </p:tgtEl>
                                      </p:cBhvr>
                                    </p:animEffect>
                                    <p:anim calcmode="lin" valueType="num">
                                      <p:cBhvr>
                                        <p:cTn id="1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anim calcmode="lin" valueType="num">
                                      <p:cBhvr>
                                        <p:cTn id="2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A8168-673A-4C7C-AAFB-53E5DCD4F4C5}"/>
              </a:ext>
            </a:extLst>
          </p:cNvPr>
          <p:cNvSpPr>
            <a:spLocks noGrp="1"/>
          </p:cNvSpPr>
          <p:nvPr>
            <p:ph type="title" idx="4294967295"/>
          </p:nvPr>
        </p:nvSpPr>
        <p:spPr>
          <a:xfrm>
            <a:off x="214777" y="24985"/>
            <a:ext cx="4391025" cy="1325562"/>
          </a:xfrm>
        </p:spPr>
        <p:txBody>
          <a:bodyPr/>
          <a:lstStyle/>
          <a:p>
            <a:r>
              <a:rPr lang="en-US" dirty="0"/>
              <a:t>Datasets</a:t>
            </a:r>
          </a:p>
        </p:txBody>
      </p:sp>
      <p:sp>
        <p:nvSpPr>
          <p:cNvPr id="7" name="Text Placeholder 3">
            <a:extLst>
              <a:ext uri="{FF2B5EF4-FFF2-40B4-BE49-F238E27FC236}">
                <a16:creationId xmlns:a16="http://schemas.microsoft.com/office/drawing/2014/main" id="{4CA5C305-930D-4A6A-BA6A-29E7885EF756}"/>
              </a:ext>
            </a:extLst>
          </p:cNvPr>
          <p:cNvSpPr>
            <a:spLocks noGrp="1"/>
          </p:cNvSpPr>
          <p:nvPr>
            <p:ph type="body" sz="quarter" idx="4294967295"/>
          </p:nvPr>
        </p:nvSpPr>
        <p:spPr>
          <a:xfrm>
            <a:off x="0" y="5411788"/>
            <a:ext cx="6584950" cy="977900"/>
          </a:xfrm>
        </p:spPr>
        <p:txBody>
          <a:bodyPr>
            <a:normAutofit/>
          </a:bodyPr>
          <a:lstStyle/>
          <a:p>
            <a:pPr marL="0" indent="0">
              <a:lnSpc>
                <a:spcPct val="100000"/>
              </a:lnSpc>
              <a:buNone/>
            </a:pPr>
            <a:r>
              <a:rPr lang="en-US" sz="1961" dirty="0"/>
              <a:t>Once a dataset is defined, it can be used in pipelines and sources of data or as sinks of data. </a:t>
            </a:r>
            <a:endParaRPr lang="en-US" sz="1372" dirty="0">
              <a:solidFill>
                <a:schemeClr val="tx1"/>
              </a:solidFill>
            </a:endParaRPr>
          </a:p>
        </p:txBody>
      </p:sp>
      <p:pic>
        <p:nvPicPr>
          <p:cNvPr id="13" name="Picture 12">
            <a:extLst>
              <a:ext uri="{FF2B5EF4-FFF2-40B4-BE49-F238E27FC236}">
                <a16:creationId xmlns:a16="http://schemas.microsoft.com/office/drawing/2014/main" id="{3C67F815-6D67-4143-B944-600C3BFA82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126" y="1472655"/>
            <a:ext cx="2380490" cy="1991838"/>
          </a:xfrm>
          <a:prstGeom prst="rect">
            <a:avLst/>
          </a:prstGeom>
          <a:ln>
            <a:solidFill>
              <a:schemeClr val="bg2">
                <a:lumMod val="50000"/>
              </a:schemeClr>
            </a:solidFill>
          </a:ln>
        </p:spPr>
      </p:pic>
      <p:pic>
        <p:nvPicPr>
          <p:cNvPr id="14" name="Picture 13">
            <a:extLst>
              <a:ext uri="{FF2B5EF4-FFF2-40B4-BE49-F238E27FC236}">
                <a16:creationId xmlns:a16="http://schemas.microsoft.com/office/drawing/2014/main" id="{68ADEF45-AEF8-45D0-9195-B896CC1270C4}"/>
              </a:ext>
            </a:extLst>
          </p:cNvPr>
          <p:cNvPicPr>
            <a:picLocks noChangeAspect="1"/>
          </p:cNvPicPr>
          <p:nvPr/>
        </p:nvPicPr>
        <p:blipFill>
          <a:blip r:embed="rId3"/>
          <a:stretch>
            <a:fillRect/>
          </a:stretch>
        </p:blipFill>
        <p:spPr>
          <a:xfrm>
            <a:off x="3294704" y="815056"/>
            <a:ext cx="8124580" cy="4299676"/>
          </a:xfrm>
          <a:prstGeom prst="rect">
            <a:avLst/>
          </a:prstGeom>
          <a:ln>
            <a:solidFill>
              <a:schemeClr val="bg2">
                <a:lumMod val="50000"/>
              </a:schemeClr>
            </a:solidFill>
          </a:ln>
        </p:spPr>
      </p:pic>
      <p:sp>
        <p:nvSpPr>
          <p:cNvPr id="15" name="Rectangle 14">
            <a:extLst>
              <a:ext uri="{FF2B5EF4-FFF2-40B4-BE49-F238E27FC236}">
                <a16:creationId xmlns:a16="http://schemas.microsoft.com/office/drawing/2014/main" id="{5B1CDCFF-C9AE-4B4D-891B-7AF0FB33D22B}"/>
              </a:ext>
            </a:extLst>
          </p:cNvPr>
          <p:cNvSpPr/>
          <p:nvPr/>
        </p:nvSpPr>
        <p:spPr bwMode="auto">
          <a:xfrm>
            <a:off x="646533" y="3092910"/>
            <a:ext cx="916159" cy="237377"/>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318BA5D2-508E-44C2-BABE-A72998637941}"/>
              </a:ext>
            </a:extLst>
          </p:cNvPr>
          <p:cNvCxnSpPr>
            <a:cxnSpLocks/>
            <a:stCxn id="15" idx="3"/>
          </p:cNvCxnSpPr>
          <p:nvPr/>
        </p:nvCxnSpPr>
        <p:spPr>
          <a:xfrm>
            <a:off x="1562692" y="3211599"/>
            <a:ext cx="1732012" cy="0"/>
          </a:xfrm>
          <a:prstGeom prst="straightConnector1">
            <a:avLst/>
          </a:prstGeom>
          <a:noFill/>
          <a:ln w="19050">
            <a:solidFill>
              <a:srgbClr val="FF0000"/>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9" name="TextBox 8">
            <a:extLst>
              <a:ext uri="{FF2B5EF4-FFF2-40B4-BE49-F238E27FC236}">
                <a16:creationId xmlns:a16="http://schemas.microsoft.com/office/drawing/2014/main" id="{BCB8A2A3-8A82-44E5-98CF-BA36730D5864}"/>
              </a:ext>
            </a:extLst>
          </p:cNvPr>
          <p:cNvSpPr txBox="1"/>
          <p:nvPr/>
        </p:nvSpPr>
        <p:spPr>
          <a:xfrm>
            <a:off x="168012" y="3923929"/>
            <a:ext cx="2789360" cy="923330"/>
          </a:xfrm>
          <a:prstGeom prst="rect">
            <a:avLst/>
          </a:prstGeom>
          <a:noFill/>
        </p:spPr>
        <p:txBody>
          <a:bodyPr wrap="square">
            <a:spAutoFit/>
          </a:bodyPr>
          <a:lstStyle/>
          <a:p>
            <a:r>
              <a:rPr lang="en-US" sz="1800" dirty="0"/>
              <a:t>Orchestration datasets describe data that is persisted.</a:t>
            </a:r>
            <a:endParaRPr lang="en-US" dirty="0"/>
          </a:p>
        </p:txBody>
      </p:sp>
    </p:spTree>
    <p:extLst>
      <p:ext uri="{BB962C8B-B14F-4D97-AF65-F5344CB8AC3E}">
        <p14:creationId xmlns:p14="http://schemas.microsoft.com/office/powerpoint/2010/main" val="295037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7DD06-3AD8-46C2-B02D-9D830CDCB7EA}"/>
              </a:ext>
            </a:extLst>
          </p:cNvPr>
          <p:cNvSpPr>
            <a:spLocks noGrp="1"/>
          </p:cNvSpPr>
          <p:nvPr>
            <p:ph type="title" idx="4294967295"/>
          </p:nvPr>
        </p:nvSpPr>
        <p:spPr>
          <a:xfrm>
            <a:off x="238214" y="-19146"/>
            <a:ext cx="4391025" cy="1325562"/>
          </a:xfrm>
        </p:spPr>
        <p:txBody>
          <a:bodyPr/>
          <a:lstStyle/>
          <a:p>
            <a:r>
              <a:rPr lang="en-US" dirty="0"/>
              <a:t>Pipelines</a:t>
            </a:r>
          </a:p>
        </p:txBody>
      </p:sp>
      <p:pic>
        <p:nvPicPr>
          <p:cNvPr id="8" name="Picture 7">
            <a:extLst>
              <a:ext uri="{FF2B5EF4-FFF2-40B4-BE49-F238E27FC236}">
                <a16:creationId xmlns:a16="http://schemas.microsoft.com/office/drawing/2014/main" id="{6AAF1D92-9480-432E-B17C-5D9B2FFAAD8D}"/>
              </a:ext>
            </a:extLst>
          </p:cNvPr>
          <p:cNvPicPr>
            <a:picLocks noChangeAspect="1"/>
          </p:cNvPicPr>
          <p:nvPr/>
        </p:nvPicPr>
        <p:blipFill rotWithShape="1">
          <a:blip r:embed="rId3">
            <a:extLst>
              <a:ext uri="{28A0092B-C50C-407E-A947-70E740481C1C}">
                <a14:useLocalDpi xmlns:a14="http://schemas.microsoft.com/office/drawing/2010/main" val="0"/>
              </a:ext>
            </a:extLst>
          </a:blip>
          <a:srcRect t="8950" b="2739"/>
          <a:stretch/>
        </p:blipFill>
        <p:spPr>
          <a:xfrm>
            <a:off x="4178423" y="1530283"/>
            <a:ext cx="7644529" cy="3797433"/>
          </a:xfrm>
          <a:prstGeom prst="rect">
            <a:avLst/>
          </a:prstGeom>
          <a:ln>
            <a:solidFill>
              <a:schemeClr val="bg2">
                <a:lumMod val="50000"/>
              </a:schemeClr>
            </a:solidFill>
          </a:ln>
        </p:spPr>
      </p:pic>
      <p:sp>
        <p:nvSpPr>
          <p:cNvPr id="2" name="Rectangle 1">
            <a:extLst>
              <a:ext uri="{FF2B5EF4-FFF2-40B4-BE49-F238E27FC236}">
                <a16:creationId xmlns:a16="http://schemas.microsoft.com/office/drawing/2014/main" id="{CFE22879-9AC8-4567-8A1B-AD6D808E6910}"/>
              </a:ext>
            </a:extLst>
          </p:cNvPr>
          <p:cNvSpPr/>
          <p:nvPr/>
        </p:nvSpPr>
        <p:spPr bwMode="auto">
          <a:xfrm>
            <a:off x="5699097" y="1721035"/>
            <a:ext cx="1026221" cy="223903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19A9B8B3-598A-4D56-98BB-7C28D62E3E40}"/>
              </a:ext>
            </a:extLst>
          </p:cNvPr>
          <p:cNvCxnSpPr>
            <a:cxnSpLocks/>
            <a:endCxn id="10" idx="3"/>
          </p:cNvCxnSpPr>
          <p:nvPr/>
        </p:nvCxnSpPr>
        <p:spPr>
          <a:xfrm flipH="1">
            <a:off x="2271333" y="1721035"/>
            <a:ext cx="3427764" cy="20791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676D8E-EEF6-4824-8AFC-B40821E9D510}"/>
              </a:ext>
            </a:extLst>
          </p:cNvPr>
          <p:cNvCxnSpPr>
            <a:cxnSpLocks/>
            <a:stCxn id="2" idx="1"/>
            <a:endCxn id="6" idx="3"/>
          </p:cNvCxnSpPr>
          <p:nvPr/>
        </p:nvCxnSpPr>
        <p:spPr>
          <a:xfrm flipH="1">
            <a:off x="2761829" y="2840550"/>
            <a:ext cx="2937268" cy="53769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62EAE9-02D0-4E8B-9E36-BDDE9DE61016}"/>
              </a:ext>
            </a:extLst>
          </p:cNvPr>
          <p:cNvCxnSpPr>
            <a:cxnSpLocks/>
            <a:endCxn id="16" idx="3"/>
          </p:cNvCxnSpPr>
          <p:nvPr/>
        </p:nvCxnSpPr>
        <p:spPr>
          <a:xfrm flipH="1">
            <a:off x="3559381" y="3960064"/>
            <a:ext cx="2139716" cy="110339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060380-E9BE-4B47-A1F8-1C1491AB06D6}"/>
              </a:ext>
            </a:extLst>
          </p:cNvPr>
          <p:cNvPicPr>
            <a:picLocks noChangeAspect="1"/>
          </p:cNvPicPr>
          <p:nvPr/>
        </p:nvPicPr>
        <p:blipFill>
          <a:blip r:embed="rId4"/>
          <a:stretch>
            <a:fillRect/>
          </a:stretch>
        </p:blipFill>
        <p:spPr>
          <a:xfrm>
            <a:off x="768423" y="2635543"/>
            <a:ext cx="1993407" cy="1485409"/>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7245AEC6-D6AE-47D1-8EA5-D6C60E9B3E6A}"/>
              </a:ext>
            </a:extLst>
          </p:cNvPr>
          <p:cNvPicPr>
            <a:picLocks noChangeAspect="1"/>
          </p:cNvPicPr>
          <p:nvPr/>
        </p:nvPicPr>
        <p:blipFill>
          <a:blip r:embed="rId5"/>
          <a:stretch>
            <a:fillRect/>
          </a:stretch>
        </p:blipFill>
        <p:spPr>
          <a:xfrm>
            <a:off x="277926" y="1366289"/>
            <a:ext cx="1993407" cy="1125310"/>
          </a:xfrm>
          <a:prstGeom prst="rect">
            <a:avLst/>
          </a:prstGeom>
          <a:ln>
            <a:solidFill>
              <a:schemeClr val="bg2">
                <a:lumMod val="50000"/>
              </a:schemeClr>
            </a:solidFill>
          </a:ln>
        </p:spPr>
      </p:pic>
      <p:pic>
        <p:nvPicPr>
          <p:cNvPr id="16" name="Picture 15">
            <a:extLst>
              <a:ext uri="{FF2B5EF4-FFF2-40B4-BE49-F238E27FC236}">
                <a16:creationId xmlns:a16="http://schemas.microsoft.com/office/drawing/2014/main" id="{4329AD13-76B4-474E-97B2-6981F3AB6556}"/>
              </a:ext>
            </a:extLst>
          </p:cNvPr>
          <p:cNvPicPr>
            <a:picLocks noChangeAspect="1"/>
          </p:cNvPicPr>
          <p:nvPr/>
        </p:nvPicPr>
        <p:blipFill>
          <a:blip r:embed="rId6"/>
          <a:stretch>
            <a:fillRect/>
          </a:stretch>
        </p:blipFill>
        <p:spPr>
          <a:xfrm>
            <a:off x="1580762" y="4264896"/>
            <a:ext cx="1978619" cy="1597120"/>
          </a:xfrm>
          <a:prstGeom prst="rect">
            <a:avLst/>
          </a:prstGeom>
          <a:ln>
            <a:solidFill>
              <a:schemeClr val="bg2">
                <a:lumMod val="50000"/>
              </a:schemeClr>
            </a:solidFill>
          </a:ln>
        </p:spPr>
      </p:pic>
    </p:spTree>
    <p:extLst>
      <p:ext uri="{BB962C8B-B14F-4D97-AF65-F5344CB8AC3E}">
        <p14:creationId xmlns:p14="http://schemas.microsoft.com/office/powerpoint/2010/main" val="314840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8697D7-D0AC-4C44-8809-E1F8E37E2D84}"/>
              </a:ext>
            </a:extLst>
          </p:cNvPr>
          <p:cNvPicPr>
            <a:picLocks noChangeAspect="1"/>
          </p:cNvPicPr>
          <p:nvPr/>
        </p:nvPicPr>
        <p:blipFill>
          <a:blip r:embed="rId3"/>
          <a:stretch>
            <a:fillRect/>
          </a:stretch>
        </p:blipFill>
        <p:spPr>
          <a:xfrm>
            <a:off x="369047" y="835938"/>
            <a:ext cx="5237401" cy="2833688"/>
          </a:xfrm>
          <a:prstGeom prst="rect">
            <a:avLst/>
          </a:prstGeom>
          <a:ln>
            <a:solidFill>
              <a:schemeClr val="tx1"/>
            </a:solidFill>
          </a:ln>
        </p:spPr>
      </p:pic>
      <p:sp>
        <p:nvSpPr>
          <p:cNvPr id="3" name="Title 2">
            <a:extLst>
              <a:ext uri="{FF2B5EF4-FFF2-40B4-BE49-F238E27FC236}">
                <a16:creationId xmlns:a16="http://schemas.microsoft.com/office/drawing/2014/main" id="{6C1E531D-C5DA-453E-BB02-410233C5D561}"/>
              </a:ext>
            </a:extLst>
          </p:cNvPr>
          <p:cNvSpPr>
            <a:spLocks noGrp="1"/>
          </p:cNvSpPr>
          <p:nvPr>
            <p:ph type="title" idx="4294967295"/>
          </p:nvPr>
        </p:nvSpPr>
        <p:spPr>
          <a:xfrm>
            <a:off x="147484" y="-292022"/>
            <a:ext cx="5873750" cy="1325562"/>
          </a:xfrm>
        </p:spPr>
        <p:txBody>
          <a:bodyPr>
            <a:normAutofit/>
          </a:bodyPr>
          <a:lstStyle/>
          <a:p>
            <a:r>
              <a:rPr lang="en-US" dirty="0"/>
              <a:t>Integration runtimes</a:t>
            </a:r>
          </a:p>
        </p:txBody>
      </p:sp>
      <p:sp>
        <p:nvSpPr>
          <p:cNvPr id="4" name="Text Placeholder 3">
            <a:extLst>
              <a:ext uri="{FF2B5EF4-FFF2-40B4-BE49-F238E27FC236}">
                <a16:creationId xmlns:a16="http://schemas.microsoft.com/office/drawing/2014/main" id="{C21EFEB7-305C-45F3-BA04-BC45B10F0CFA}"/>
              </a:ext>
            </a:extLst>
          </p:cNvPr>
          <p:cNvSpPr>
            <a:spLocks noGrp="1"/>
          </p:cNvSpPr>
          <p:nvPr>
            <p:ph type="body" sz="quarter" idx="4294967295"/>
          </p:nvPr>
        </p:nvSpPr>
        <p:spPr>
          <a:xfrm>
            <a:off x="6842125" y="227013"/>
            <a:ext cx="5349875" cy="5561012"/>
          </a:xfrm>
        </p:spPr>
        <p:txBody>
          <a:bodyPr/>
          <a:lstStyle/>
          <a:p>
            <a:pPr marL="0" indent="0">
              <a:lnSpc>
                <a:spcPct val="110000"/>
              </a:lnSpc>
              <a:spcBef>
                <a:spcPts val="600"/>
              </a:spcBef>
              <a:spcAft>
                <a:spcPts val="600"/>
              </a:spcAft>
              <a:buNone/>
            </a:pPr>
            <a:r>
              <a:rPr lang="en-US" sz="2800" dirty="0">
                <a:solidFill>
                  <a:schemeClr val="tx2"/>
                </a:solidFill>
                <a:latin typeface="+mj-lt"/>
              </a:rPr>
              <a:t>Overview</a:t>
            </a:r>
          </a:p>
          <a:p>
            <a:pPr marL="0" indent="0">
              <a:lnSpc>
                <a:spcPct val="110000"/>
              </a:lnSpc>
              <a:spcBef>
                <a:spcPts val="600"/>
              </a:spcBef>
              <a:spcAft>
                <a:spcPts val="600"/>
              </a:spcAft>
              <a:buNone/>
            </a:pPr>
            <a:r>
              <a:rPr lang="en-US" sz="1600" dirty="0"/>
              <a:t>Integration runtimes are the compute infrastructure used by Pipelines to provide the data integration capabilities across different network environments. An integration runtime provides the bridge between the activity and linked services.</a:t>
            </a:r>
            <a:endParaRPr lang="en-US" sz="1600" dirty="0">
              <a:latin typeface="Segoe UI"/>
            </a:endParaRPr>
          </a:p>
          <a:p>
            <a:pPr marL="0" indent="0">
              <a:lnSpc>
                <a:spcPct val="110000"/>
              </a:lnSpc>
              <a:spcBef>
                <a:spcPts val="600"/>
              </a:spcBef>
              <a:spcAft>
                <a:spcPts val="600"/>
              </a:spcAft>
              <a:buNone/>
            </a:pPr>
            <a:r>
              <a:rPr lang="en-US" sz="2800" dirty="0">
                <a:solidFill>
                  <a:schemeClr val="tx2"/>
                </a:solidFill>
                <a:latin typeface="+mj-lt"/>
              </a:rPr>
              <a:t>Benefits</a:t>
            </a:r>
          </a:p>
          <a:p>
            <a:pPr>
              <a:lnSpc>
                <a:spcPct val="110000"/>
              </a:lnSpc>
              <a:spcBef>
                <a:spcPts val="600"/>
              </a:spcBef>
              <a:spcAft>
                <a:spcPts val="600"/>
              </a:spcAft>
            </a:pPr>
            <a:r>
              <a:rPr lang="en-US" sz="1600" dirty="0"/>
              <a:t>Offers Azure Integration Runtime or Self-Hosted Integration Runtime</a:t>
            </a:r>
          </a:p>
          <a:p>
            <a:pPr>
              <a:lnSpc>
                <a:spcPct val="110000"/>
              </a:lnSpc>
              <a:spcBef>
                <a:spcPts val="600"/>
              </a:spcBef>
              <a:spcAft>
                <a:spcPts val="600"/>
              </a:spcAft>
            </a:pPr>
            <a:r>
              <a:rPr lang="en-US" sz="1600" dirty="0"/>
              <a:t>Azure Integration Runtime – provides fully managed, serverless compute in Azure</a:t>
            </a:r>
          </a:p>
          <a:p>
            <a:pPr>
              <a:lnSpc>
                <a:spcPct val="110000"/>
              </a:lnSpc>
              <a:spcBef>
                <a:spcPts val="600"/>
              </a:spcBef>
              <a:spcAft>
                <a:spcPts val="600"/>
              </a:spcAft>
            </a:pPr>
            <a:r>
              <a:rPr lang="en-US" sz="1600" dirty="0"/>
              <a:t>Self-Hosted Integration Runtime – use compute resources in on-premises machine or a VM inside private network</a:t>
            </a:r>
          </a:p>
          <a:p>
            <a:pPr>
              <a:lnSpc>
                <a:spcPct val="110000"/>
              </a:lnSpc>
              <a:spcBef>
                <a:spcPts val="600"/>
              </a:spcBef>
              <a:spcAft>
                <a:spcPts val="600"/>
              </a:spcAft>
            </a:pPr>
            <a:endParaRPr lang="en-US" sz="1600" dirty="0"/>
          </a:p>
        </p:txBody>
      </p:sp>
      <p:sp>
        <p:nvSpPr>
          <p:cNvPr id="7" name="Rectangle 6">
            <a:extLst>
              <a:ext uri="{FF2B5EF4-FFF2-40B4-BE49-F238E27FC236}">
                <a16:creationId xmlns:a16="http://schemas.microsoft.com/office/drawing/2014/main" id="{3E2649C9-45D5-4F5A-B209-D9D5FAB837CD}"/>
              </a:ext>
            </a:extLst>
          </p:cNvPr>
          <p:cNvSpPr/>
          <p:nvPr/>
        </p:nvSpPr>
        <p:spPr bwMode="auto">
          <a:xfrm>
            <a:off x="738007" y="2714779"/>
            <a:ext cx="1086926" cy="21741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2D515019-8678-4FC6-8595-BC6A0B5C87BC}"/>
              </a:ext>
            </a:extLst>
          </p:cNvPr>
          <p:cNvPicPr>
            <a:picLocks noChangeAspect="1"/>
          </p:cNvPicPr>
          <p:nvPr/>
        </p:nvPicPr>
        <p:blipFill>
          <a:blip r:embed="rId4"/>
          <a:stretch>
            <a:fillRect/>
          </a:stretch>
        </p:blipFill>
        <p:spPr>
          <a:xfrm>
            <a:off x="3198118" y="2779417"/>
            <a:ext cx="3368025" cy="3961648"/>
          </a:xfrm>
          <a:prstGeom prst="rect">
            <a:avLst/>
          </a:prstGeom>
          <a:ln>
            <a:solidFill>
              <a:schemeClr val="bg2">
                <a:lumMod val="50000"/>
              </a:schemeClr>
            </a:solidFill>
          </a:ln>
        </p:spPr>
      </p:pic>
      <p:sp>
        <p:nvSpPr>
          <p:cNvPr id="10" name="Rectangle 9">
            <a:extLst>
              <a:ext uri="{FF2B5EF4-FFF2-40B4-BE49-F238E27FC236}">
                <a16:creationId xmlns:a16="http://schemas.microsoft.com/office/drawing/2014/main" id="{3B66D9B3-BECD-4DA7-A13A-785439782F4B}"/>
              </a:ext>
            </a:extLst>
          </p:cNvPr>
          <p:cNvSpPr/>
          <p:nvPr/>
        </p:nvSpPr>
        <p:spPr bwMode="auto">
          <a:xfrm>
            <a:off x="2250110" y="1740885"/>
            <a:ext cx="551126" cy="24195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 name="Connector: Elbow 12">
            <a:extLst>
              <a:ext uri="{FF2B5EF4-FFF2-40B4-BE49-F238E27FC236}">
                <a16:creationId xmlns:a16="http://schemas.microsoft.com/office/drawing/2014/main" id="{D9137469-2651-4AA1-88EA-3B10EE27024D}"/>
              </a:ext>
            </a:extLst>
          </p:cNvPr>
          <p:cNvCxnSpPr>
            <a:cxnSpLocks/>
            <a:stCxn id="10" idx="3"/>
            <a:endCxn id="9" idx="0"/>
          </p:cNvCxnSpPr>
          <p:nvPr/>
        </p:nvCxnSpPr>
        <p:spPr>
          <a:xfrm>
            <a:off x="2801236" y="1861864"/>
            <a:ext cx="2080895" cy="917553"/>
          </a:xfrm>
          <a:prstGeom prst="bentConnector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68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18</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Allows use of SSIS and SSIS Integration Runtime and SSIS package activity</a:t>
            </a:r>
          </a:p>
          <a:p>
            <a:endParaRPr lang="en-GB" dirty="0"/>
          </a:p>
          <a:p>
            <a:r>
              <a:rPr lang="en-GB" dirty="0"/>
              <a:t>Supports Cross-region Integration Runtime (Data Flows)</a:t>
            </a:r>
            <a:br>
              <a:rPr lang="en-GB" dirty="0"/>
            </a:br>
            <a:endParaRPr lang="en-GB" dirty="0"/>
          </a:p>
          <a:p>
            <a:r>
              <a:rPr lang="en-GB" dirty="0"/>
              <a:t>Integration Runtime sharing across different data factories</a:t>
            </a:r>
          </a:p>
          <a:p>
            <a:endParaRPr lang="en-GB" dirty="0"/>
          </a:p>
          <a:p>
            <a:r>
              <a:rPr lang="en-GB" dirty="0"/>
              <a:t>Provides support for Power Query Activity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Azure Data Factory</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Monitoring of Spark jobs for Data Flows leveraging Synapse Spark pools</a:t>
            </a:r>
            <a:br>
              <a:rPr lang="en-GB" dirty="0"/>
            </a:br>
            <a:endParaRPr lang="en-GB"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Synapse Pipelines</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Comparing Azure Data Factory with Synapse Pipelines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19</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Petabyte-scale ingestion with the Copy data activity</a:t>
            </a:r>
          </a:p>
        </p:txBody>
      </p:sp>
      <p:pic>
        <p:nvPicPr>
          <p:cNvPr id="19" name="Picture 18" descr="The following image shows how you can add a Copy Activity to the canvass designer in Azure Data Factory or Azure Synapse Pipelines">
            <a:extLst>
              <a:ext uri="{FF2B5EF4-FFF2-40B4-BE49-F238E27FC236}">
                <a16:creationId xmlns:a16="http://schemas.microsoft.com/office/drawing/2014/main" id="{FA51FF9E-A3A3-4E2B-8698-7C80D6BE73E0}"/>
              </a:ext>
            </a:extLst>
          </p:cNvPr>
          <p:cNvPicPr>
            <a:picLocks noChangeAspect="1"/>
          </p:cNvPicPr>
          <p:nvPr/>
        </p:nvPicPr>
        <p:blipFill>
          <a:blip r:embed="rId3"/>
          <a:stretch>
            <a:fillRect/>
          </a:stretch>
        </p:blipFill>
        <p:spPr>
          <a:xfrm>
            <a:off x="1481801" y="1417150"/>
            <a:ext cx="9354775" cy="472841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sz="1800" dirty="0"/>
              <a:t>Dedicated SQL pools in Azure Synapse Analytics</a:t>
            </a:r>
          </a:p>
          <a:p>
            <a:endParaRPr lang="en-GB" sz="1800" dirty="0"/>
          </a:p>
          <a:p>
            <a:r>
              <a:rPr lang="en-GB" sz="1800" dirty="0"/>
              <a:t>Data loading best practices in Azure Synapse Analytics</a:t>
            </a:r>
          </a:p>
          <a:p>
            <a:endParaRPr lang="en-GB" sz="1800" dirty="0"/>
          </a:p>
          <a:p>
            <a:r>
              <a:rPr lang="en-GB" sz="1800" dirty="0"/>
              <a:t>Petabyte-scale ingestion with Synapse Pipelines</a:t>
            </a:r>
          </a:p>
        </p:txBody>
      </p:sp>
    </p:spTree>
    <p:extLst>
      <p:ext uri="{BB962C8B-B14F-4D97-AF65-F5344CB8AC3E}">
        <p14:creationId xmlns:p14="http://schemas.microsoft.com/office/powerpoint/2010/main" val="2612443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784921-E2B6-4D9D-AD89-8E66B5C1D0B3}"/>
              </a:ext>
            </a:extLst>
          </p:cNvPr>
          <p:cNvSpPr/>
          <p:nvPr/>
        </p:nvSpPr>
        <p:spPr bwMode="auto">
          <a:xfrm>
            <a:off x="6482881" y="2401401"/>
            <a:ext cx="4625889" cy="33659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3137" b="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F8764D6-7B74-4850-B8B9-8078E7609AEC}"/>
              </a:ext>
            </a:extLst>
          </p:cNvPr>
          <p:cNvSpPr/>
          <p:nvPr/>
        </p:nvSpPr>
        <p:spPr bwMode="auto">
          <a:xfrm>
            <a:off x="735821" y="2429332"/>
            <a:ext cx="4478533" cy="33659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3137" b="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50E644FA-54E8-4E4C-BE77-91C6D834A0E3}"/>
              </a:ext>
            </a:extLst>
          </p:cNvPr>
          <p:cNvSpPr>
            <a:spLocks noGrp="1"/>
          </p:cNvSpPr>
          <p:nvPr>
            <p:ph idx="4294967295"/>
          </p:nvPr>
        </p:nvSpPr>
        <p:spPr>
          <a:xfrm>
            <a:off x="353962" y="2656247"/>
            <a:ext cx="5918200" cy="4351338"/>
          </a:xfrm>
        </p:spPr>
        <p:txBody>
          <a:bodyPr/>
          <a:lstStyle/>
          <a:p>
            <a:pPr marL="698366" lvl="1" indent="-229191">
              <a:spcBef>
                <a:spcPts val="245"/>
              </a:spcBef>
              <a:buFont typeface="Arial"/>
              <a:buChar char="•"/>
              <a:tabLst>
                <a:tab pos="699001" algn="l"/>
              </a:tabLst>
            </a:pPr>
            <a:r>
              <a:rPr lang="en-US" sz="1700" dirty="0">
                <a:cs typeface="Calibri"/>
              </a:rPr>
              <a:t>GA,</a:t>
            </a:r>
            <a:r>
              <a:rPr lang="en-US" sz="1700" spc="-5" dirty="0">
                <a:cs typeface="Calibri"/>
              </a:rPr>
              <a:t> </a:t>
            </a:r>
            <a:r>
              <a:rPr lang="en-US" sz="1700" spc="-10" dirty="0">
                <a:cs typeface="Calibri"/>
              </a:rPr>
              <a:t>stable</a:t>
            </a:r>
            <a:endParaRPr lang="en-US" sz="1700" dirty="0">
              <a:cs typeface="Calibri"/>
            </a:endParaRPr>
          </a:p>
          <a:p>
            <a:pPr marL="698366" lvl="1" indent="-229191">
              <a:spcBef>
                <a:spcPts val="215"/>
              </a:spcBef>
              <a:buFont typeface="Arial"/>
              <a:buChar char="•"/>
              <a:tabLst>
                <a:tab pos="699001" algn="l"/>
              </a:tabLst>
            </a:pPr>
            <a:r>
              <a:rPr lang="en-US" sz="1700" dirty="0">
                <a:cs typeface="Calibri"/>
              </a:rPr>
              <a:t>Needs </a:t>
            </a:r>
            <a:r>
              <a:rPr lang="en-US" sz="1700" spc="-15" dirty="0">
                <a:cs typeface="Calibri"/>
              </a:rPr>
              <a:t>CONTROL</a:t>
            </a:r>
            <a:r>
              <a:rPr lang="en-US" sz="1700" spc="-70" dirty="0">
                <a:cs typeface="Calibri"/>
              </a:rPr>
              <a:t> </a:t>
            </a:r>
            <a:r>
              <a:rPr lang="en-US" sz="1700" dirty="0">
                <a:cs typeface="Calibri"/>
              </a:rPr>
              <a:t>permission</a:t>
            </a:r>
            <a:endParaRPr lang="en-US" sz="1700" spc="-10" dirty="0">
              <a:cs typeface="Calibri"/>
            </a:endParaRPr>
          </a:p>
          <a:p>
            <a:pPr marL="698366" lvl="1" indent="-229191">
              <a:spcBef>
                <a:spcPts val="204"/>
              </a:spcBef>
              <a:buFont typeface="Arial"/>
              <a:buChar char="•"/>
              <a:tabLst>
                <a:tab pos="699001" algn="l"/>
              </a:tabLst>
            </a:pPr>
            <a:r>
              <a:rPr lang="en-US" sz="1700" spc="-10" dirty="0">
                <a:cs typeface="Calibri"/>
              </a:rPr>
              <a:t>Enables querying via external tables </a:t>
            </a:r>
            <a:endParaRPr lang="en-US" sz="1700" dirty="0">
              <a:cs typeface="Calibri"/>
            </a:endParaRPr>
          </a:p>
          <a:p>
            <a:pPr marL="698366" lvl="1" indent="-229191">
              <a:spcBef>
                <a:spcPts val="215"/>
              </a:spcBef>
              <a:buFont typeface="Arial"/>
              <a:buChar char="•"/>
              <a:tabLst>
                <a:tab pos="699001" algn="l"/>
              </a:tabLst>
            </a:pPr>
            <a:r>
              <a:rPr lang="en-US" sz="1700" spc="-5" dirty="0">
                <a:cs typeface="Calibri"/>
              </a:rPr>
              <a:t>Challenges:</a:t>
            </a:r>
            <a:endParaRPr lang="en-US" sz="1700" dirty="0">
              <a:cs typeface="Calibri"/>
            </a:endParaRPr>
          </a:p>
          <a:p>
            <a:pPr marL="1155478" lvl="2" indent="-229191">
              <a:spcBef>
                <a:spcPts val="284"/>
              </a:spcBef>
              <a:buFont typeface="Arial"/>
              <a:buChar char="•"/>
              <a:tabLst>
                <a:tab pos="1155478" algn="l"/>
                <a:tab pos="1156113" algn="l"/>
              </a:tabLst>
            </a:pPr>
            <a:r>
              <a:rPr lang="en-US" sz="1600" spc="-15" dirty="0">
                <a:cs typeface="Calibri"/>
              </a:rPr>
              <a:t>Row</a:t>
            </a:r>
            <a:r>
              <a:rPr lang="en-US" sz="1600" spc="-30" dirty="0">
                <a:cs typeface="Calibri"/>
              </a:rPr>
              <a:t> </a:t>
            </a:r>
            <a:r>
              <a:rPr lang="en-US" sz="1600" spc="-5" dirty="0">
                <a:cs typeface="Calibri"/>
              </a:rPr>
              <a:t>width (1 MB)</a:t>
            </a:r>
            <a:endParaRPr lang="en-US" sz="1600" dirty="0">
              <a:cs typeface="Calibri"/>
            </a:endParaRPr>
          </a:p>
          <a:p>
            <a:pPr marL="1155478" lvl="2" indent="-229191">
              <a:spcBef>
                <a:spcPts val="260"/>
              </a:spcBef>
              <a:buFont typeface="Arial"/>
              <a:buChar char="•"/>
              <a:tabLst>
                <a:tab pos="1155478" algn="l"/>
                <a:tab pos="1156113" algn="l"/>
              </a:tabLst>
            </a:pPr>
            <a:r>
              <a:rPr lang="en-US" sz="1600" spc="-10" dirty="0">
                <a:cs typeface="Calibri"/>
              </a:rPr>
              <a:t>Delimiters </a:t>
            </a:r>
            <a:r>
              <a:rPr lang="en-US" sz="1600" dirty="0">
                <a:cs typeface="Calibri"/>
              </a:rPr>
              <a:t>in</a:t>
            </a:r>
            <a:r>
              <a:rPr lang="en-US" sz="1600" spc="20" dirty="0">
                <a:cs typeface="Calibri"/>
              </a:rPr>
              <a:t> </a:t>
            </a:r>
            <a:r>
              <a:rPr lang="en-US" sz="1600" spc="-20" dirty="0">
                <a:cs typeface="Calibri"/>
              </a:rPr>
              <a:t>text</a:t>
            </a:r>
            <a:endParaRPr lang="en-US" sz="1600" dirty="0">
              <a:cs typeface="Calibri"/>
            </a:endParaRPr>
          </a:p>
          <a:p>
            <a:pPr marL="1155478" lvl="2" indent="-229191">
              <a:spcBef>
                <a:spcPts val="265"/>
              </a:spcBef>
              <a:buFont typeface="Arial"/>
              <a:buChar char="•"/>
              <a:tabLst>
                <a:tab pos="1155478" algn="l"/>
                <a:tab pos="1156113" algn="l"/>
              </a:tabLst>
            </a:pPr>
            <a:r>
              <a:rPr lang="en-US" sz="1600" spc="-15" dirty="0">
                <a:cs typeface="Calibri"/>
              </a:rPr>
              <a:t>Fixed </a:t>
            </a:r>
            <a:r>
              <a:rPr lang="en-US" sz="1600" spc="-5" dirty="0">
                <a:cs typeface="Calibri"/>
              </a:rPr>
              <a:t>line</a:t>
            </a:r>
            <a:r>
              <a:rPr lang="en-US" sz="1600" spc="10" dirty="0">
                <a:cs typeface="Calibri"/>
              </a:rPr>
              <a:t> </a:t>
            </a:r>
            <a:r>
              <a:rPr lang="en-US" sz="1600" spc="-5" dirty="0">
                <a:cs typeface="Calibri"/>
              </a:rPr>
              <a:t>delimiter</a:t>
            </a:r>
            <a:endParaRPr lang="en-US" sz="1600" dirty="0">
              <a:cs typeface="Calibri"/>
            </a:endParaRPr>
          </a:p>
          <a:p>
            <a:pPr marL="1155478" lvl="2" indent="-229191">
              <a:spcBef>
                <a:spcPts val="254"/>
              </a:spcBef>
              <a:buFont typeface="Arial"/>
              <a:buChar char="•"/>
              <a:tabLst>
                <a:tab pos="1155478" algn="l"/>
                <a:tab pos="1156113" algn="l"/>
              </a:tabLst>
            </a:pPr>
            <a:r>
              <a:rPr lang="en-US" sz="1600" spc="-5" dirty="0">
                <a:cs typeface="Calibri"/>
              </a:rPr>
              <a:t>Code</a:t>
            </a:r>
            <a:r>
              <a:rPr lang="en-US" sz="1600" spc="-30" dirty="0">
                <a:cs typeface="Calibri"/>
              </a:rPr>
              <a:t> </a:t>
            </a:r>
            <a:r>
              <a:rPr lang="en-US" sz="1600" spc="-10" dirty="0">
                <a:cs typeface="Calibri"/>
              </a:rPr>
              <a:t>complexity</a:t>
            </a:r>
            <a:endParaRPr lang="en-US" sz="1600" dirty="0">
              <a:cs typeface="Calibri"/>
            </a:endParaRPr>
          </a:p>
          <a:p>
            <a:endParaRPr lang="en-US" sz="2400" dirty="0">
              <a:latin typeface="+mn-lt"/>
            </a:endParaRPr>
          </a:p>
        </p:txBody>
      </p:sp>
      <p:sp>
        <p:nvSpPr>
          <p:cNvPr id="2" name="object 2"/>
          <p:cNvSpPr txBox="1">
            <a:spLocks noGrp="1"/>
          </p:cNvSpPr>
          <p:nvPr>
            <p:ph type="title" idx="4294967295"/>
          </p:nvPr>
        </p:nvSpPr>
        <p:spPr>
          <a:xfrm>
            <a:off x="117987" y="0"/>
            <a:ext cx="9418638" cy="1325562"/>
          </a:xfrm>
        </p:spPr>
        <p:txBody>
          <a:bodyPr/>
          <a:lstStyle/>
          <a:p>
            <a:r>
              <a:rPr lang="en-US" dirty="0"/>
              <a:t>PolyBase vs COPY</a:t>
            </a:r>
          </a:p>
        </p:txBody>
      </p:sp>
      <p:sp>
        <p:nvSpPr>
          <p:cNvPr id="9" name="Text Placeholder 8">
            <a:extLst>
              <a:ext uri="{FF2B5EF4-FFF2-40B4-BE49-F238E27FC236}">
                <a16:creationId xmlns:a16="http://schemas.microsoft.com/office/drawing/2014/main" id="{E4446A3C-AB3C-4E6A-9A53-86C743962010}"/>
              </a:ext>
            </a:extLst>
          </p:cNvPr>
          <p:cNvSpPr>
            <a:spLocks noGrp="1"/>
          </p:cNvSpPr>
          <p:nvPr>
            <p:ph type="body" sz="quarter" idx="4294967295"/>
          </p:nvPr>
        </p:nvSpPr>
        <p:spPr>
          <a:xfrm>
            <a:off x="6192274" y="2362201"/>
            <a:ext cx="5016500" cy="2676525"/>
          </a:xfrm>
        </p:spPr>
        <p:txBody>
          <a:bodyPr>
            <a:normAutofit/>
          </a:bodyPr>
          <a:lstStyle/>
          <a:p>
            <a:pPr marL="12698" indent="0">
              <a:spcBef>
                <a:spcPts val="384"/>
              </a:spcBef>
              <a:buNone/>
              <a:tabLst>
                <a:tab pos="241254" algn="l"/>
              </a:tabLst>
            </a:pPr>
            <a:endParaRPr lang="en-US" sz="1700" b="1" dirty="0">
              <a:cs typeface="Calibri"/>
            </a:endParaRPr>
          </a:p>
          <a:p>
            <a:pPr marL="698366" lvl="1" indent="-228556">
              <a:spcBef>
                <a:spcPts val="215"/>
              </a:spcBef>
              <a:buFont typeface="Arial"/>
              <a:buChar char="•"/>
              <a:tabLst>
                <a:tab pos="698366" algn="l"/>
              </a:tabLst>
            </a:pPr>
            <a:r>
              <a:rPr lang="en-US" sz="1700" spc="-20" dirty="0">
                <a:cs typeface="Calibri"/>
              </a:rPr>
              <a:t>Relaxed</a:t>
            </a:r>
            <a:r>
              <a:rPr lang="en-US" sz="1700" spc="-25" dirty="0">
                <a:cs typeface="Calibri"/>
              </a:rPr>
              <a:t> </a:t>
            </a:r>
            <a:r>
              <a:rPr lang="en-US" sz="1700" spc="-5" dirty="0">
                <a:cs typeface="Calibri"/>
              </a:rPr>
              <a:t>permission</a:t>
            </a:r>
            <a:endParaRPr lang="en-US" sz="1700" dirty="0">
              <a:cs typeface="Calibri"/>
            </a:endParaRPr>
          </a:p>
          <a:p>
            <a:pPr marL="698366" lvl="1" indent="-228556">
              <a:spcBef>
                <a:spcPts val="215"/>
              </a:spcBef>
              <a:buFont typeface="Arial"/>
              <a:buChar char="•"/>
              <a:tabLst>
                <a:tab pos="698366" algn="l"/>
              </a:tabLst>
            </a:pPr>
            <a:r>
              <a:rPr lang="en-US" sz="1700" dirty="0">
                <a:cs typeface="Calibri"/>
              </a:rPr>
              <a:t>No </a:t>
            </a:r>
            <a:r>
              <a:rPr lang="en-US" sz="1700" spc="-20" dirty="0">
                <a:cs typeface="Calibri"/>
              </a:rPr>
              <a:t>row </a:t>
            </a:r>
            <a:r>
              <a:rPr lang="en-US" sz="1700" spc="-5" dirty="0">
                <a:cs typeface="Calibri"/>
              </a:rPr>
              <a:t>width</a:t>
            </a:r>
            <a:r>
              <a:rPr lang="en-US" sz="1700" spc="-20" dirty="0">
                <a:cs typeface="Calibri"/>
              </a:rPr>
              <a:t> </a:t>
            </a:r>
            <a:r>
              <a:rPr lang="en-US" sz="1700" dirty="0">
                <a:cs typeface="Calibri"/>
              </a:rPr>
              <a:t>limit</a:t>
            </a:r>
          </a:p>
          <a:p>
            <a:pPr marL="698366" lvl="1" indent="-228556">
              <a:spcBef>
                <a:spcPts val="220"/>
              </a:spcBef>
              <a:buFont typeface="Arial"/>
              <a:buChar char="•"/>
              <a:tabLst>
                <a:tab pos="698366" algn="l"/>
              </a:tabLst>
            </a:pPr>
            <a:r>
              <a:rPr lang="en-US" sz="1700" spc="-5" dirty="0">
                <a:cs typeface="Calibri"/>
              </a:rPr>
              <a:t>Supports </a:t>
            </a:r>
            <a:r>
              <a:rPr lang="en-US" sz="1700" spc="-10" dirty="0">
                <a:cs typeface="Calibri"/>
              </a:rPr>
              <a:t>delimiters </a:t>
            </a:r>
            <a:r>
              <a:rPr lang="en-US" sz="1700" dirty="0">
                <a:cs typeface="Calibri"/>
              </a:rPr>
              <a:t>in</a:t>
            </a:r>
            <a:r>
              <a:rPr lang="en-US" sz="1700" spc="-35" dirty="0">
                <a:cs typeface="Calibri"/>
              </a:rPr>
              <a:t> </a:t>
            </a:r>
            <a:r>
              <a:rPr lang="en-US" sz="1700" spc="-15" dirty="0">
                <a:cs typeface="Calibri"/>
              </a:rPr>
              <a:t>text</a:t>
            </a:r>
            <a:endParaRPr lang="en-US" sz="1700" dirty="0">
              <a:cs typeface="Calibri"/>
            </a:endParaRPr>
          </a:p>
          <a:p>
            <a:pPr marL="698366" marR="5079" lvl="1" indent="-228556">
              <a:lnSpc>
                <a:spcPts val="2590"/>
              </a:lnSpc>
              <a:spcBef>
                <a:spcPts val="530"/>
              </a:spcBef>
              <a:buFont typeface="Arial"/>
              <a:buChar char="•"/>
              <a:tabLst>
                <a:tab pos="698366" algn="l"/>
              </a:tabLst>
            </a:pPr>
            <a:r>
              <a:rPr lang="en-US" sz="1700" spc="-5" dirty="0">
                <a:cs typeface="Calibri"/>
              </a:rPr>
              <a:t>Supports </a:t>
            </a:r>
            <a:r>
              <a:rPr lang="en-US" sz="1700" spc="-10" dirty="0">
                <a:cs typeface="Calibri"/>
              </a:rPr>
              <a:t>custom column </a:t>
            </a:r>
            <a:r>
              <a:rPr lang="en-US" sz="1700" dirty="0">
                <a:cs typeface="Calibri"/>
              </a:rPr>
              <a:t>and</a:t>
            </a:r>
            <a:r>
              <a:rPr lang="en-US" sz="1700" spc="-100" dirty="0">
                <a:cs typeface="Calibri"/>
              </a:rPr>
              <a:t> </a:t>
            </a:r>
            <a:r>
              <a:rPr lang="en-US" sz="1700" spc="-20" dirty="0">
                <a:cs typeface="Calibri"/>
              </a:rPr>
              <a:t>row  </a:t>
            </a:r>
            <a:r>
              <a:rPr lang="en-US" sz="1700" spc="-10" dirty="0">
                <a:cs typeface="Calibri"/>
              </a:rPr>
              <a:t>delimiters</a:t>
            </a:r>
            <a:endParaRPr lang="en-US" sz="1700" dirty="0">
              <a:cs typeface="Calibri"/>
            </a:endParaRPr>
          </a:p>
          <a:p>
            <a:endParaRPr lang="en-US" sz="1700" dirty="0"/>
          </a:p>
        </p:txBody>
      </p:sp>
      <p:sp>
        <p:nvSpPr>
          <p:cNvPr id="4" name="Rectangle 3">
            <a:extLst>
              <a:ext uri="{FF2B5EF4-FFF2-40B4-BE49-F238E27FC236}">
                <a16:creationId xmlns:a16="http://schemas.microsoft.com/office/drawing/2014/main" id="{D8BAC970-3C1B-4998-A299-14405C0DD997}"/>
              </a:ext>
            </a:extLst>
          </p:cNvPr>
          <p:cNvSpPr/>
          <p:nvPr/>
        </p:nvSpPr>
        <p:spPr bwMode="auto">
          <a:xfrm>
            <a:off x="735822" y="1405370"/>
            <a:ext cx="4478533" cy="82626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3137" b="1" dirty="0">
                <a:gradFill>
                  <a:gsLst>
                    <a:gs pos="0">
                      <a:srgbClr val="FFFFFF"/>
                    </a:gs>
                    <a:gs pos="100000">
                      <a:srgbClr val="FFFFFF"/>
                    </a:gs>
                  </a:gsLst>
                  <a:lin ang="5400000" scaled="0"/>
                </a:gradFill>
                <a:ea typeface="Segoe UI" pitchFamily="34" charset="0"/>
                <a:cs typeface="Segoe UI" pitchFamily="34" charset="0"/>
              </a:rPr>
              <a:t>PolyBase</a:t>
            </a:r>
          </a:p>
        </p:txBody>
      </p:sp>
      <p:sp>
        <p:nvSpPr>
          <p:cNvPr id="5" name="Rectangle 4">
            <a:extLst>
              <a:ext uri="{FF2B5EF4-FFF2-40B4-BE49-F238E27FC236}">
                <a16:creationId xmlns:a16="http://schemas.microsoft.com/office/drawing/2014/main" id="{58604E90-FE3F-4C71-BE6C-5970BC5BD0DE}"/>
              </a:ext>
            </a:extLst>
          </p:cNvPr>
          <p:cNvSpPr/>
          <p:nvPr/>
        </p:nvSpPr>
        <p:spPr bwMode="auto">
          <a:xfrm>
            <a:off x="6482881" y="1405369"/>
            <a:ext cx="4625889" cy="82626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3137" b="1" dirty="0">
                <a:gradFill>
                  <a:gsLst>
                    <a:gs pos="0">
                      <a:srgbClr val="FFFFFF"/>
                    </a:gs>
                    <a:gs pos="100000">
                      <a:srgbClr val="FFFFFF"/>
                    </a:gs>
                  </a:gsLst>
                  <a:lin ang="5400000" scaled="0"/>
                </a:gradFill>
                <a:ea typeface="Segoe UI" pitchFamily="34" charset="0"/>
                <a:cs typeface="Segoe UI" pitchFamily="34" charset="0"/>
              </a:rPr>
              <a:t>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1000"/>
                                        <p:tgtEl>
                                          <p:spTgt spid="8">
                                            <p:txEl>
                                              <p:pRg st="1" end="1"/>
                                            </p:txEl>
                                          </p:spTgt>
                                        </p:tgtEl>
                                      </p:cBhvr>
                                    </p:animEffect>
                                    <p:anim calcmode="lin" valueType="num">
                                      <p:cBhvr>
                                        <p:cTn id="1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1000"/>
                                        <p:tgtEl>
                                          <p:spTgt spid="8">
                                            <p:txEl>
                                              <p:pRg st="2" end="2"/>
                                            </p:txEl>
                                          </p:spTgt>
                                        </p:tgtEl>
                                      </p:cBhvr>
                                    </p:animEffect>
                                    <p:anim calcmode="lin" valueType="num">
                                      <p:cBhvr>
                                        <p:cTn id="2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1000"/>
                                        <p:tgtEl>
                                          <p:spTgt spid="8">
                                            <p:txEl>
                                              <p:pRg st="5" end="5"/>
                                            </p:txEl>
                                          </p:spTgt>
                                        </p:tgtEl>
                                      </p:cBhvr>
                                    </p:animEffect>
                                    <p:anim calcmode="lin" valueType="num">
                                      <p:cBhvr>
                                        <p:cTn id="3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1000"/>
                                        <p:tgtEl>
                                          <p:spTgt spid="8">
                                            <p:txEl>
                                              <p:pRg st="6" end="6"/>
                                            </p:txEl>
                                          </p:spTgt>
                                        </p:tgtEl>
                                      </p:cBhvr>
                                    </p:animEffect>
                                    <p:anim calcmode="lin" valueType="num">
                                      <p:cBhvr>
                                        <p:cTn id="4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1000"/>
                                        <p:tgtEl>
                                          <p:spTgt spid="8">
                                            <p:txEl>
                                              <p:pRg st="7" end="7"/>
                                            </p:txEl>
                                          </p:spTgt>
                                        </p:tgtEl>
                                      </p:cBhvr>
                                    </p:animEffect>
                                    <p:anim calcmode="lin" valueType="num">
                                      <p:cBhvr>
                                        <p:cTn id="4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
                                            <p:txEl>
                                              <p:pRg st="1" end="1"/>
                                            </p:txEl>
                                          </p:spTgt>
                                        </p:tgtEl>
                                        <p:attrNameLst>
                                          <p:attrName>style.visibility</p:attrName>
                                        </p:attrNameLst>
                                      </p:cBhvr>
                                      <p:to>
                                        <p:strVal val="visible"/>
                                      </p:to>
                                    </p:set>
                                    <p:animEffect transition="in" filter="fade">
                                      <p:cBhvr>
                                        <p:cTn id="64" dur="1000"/>
                                        <p:tgtEl>
                                          <p:spTgt spid="9">
                                            <p:txEl>
                                              <p:pRg st="1" end="1"/>
                                            </p:txEl>
                                          </p:spTgt>
                                        </p:tgtEl>
                                      </p:cBhvr>
                                    </p:animEffect>
                                    <p:anim calcmode="lin" valueType="num">
                                      <p:cBhvr>
                                        <p:cTn id="6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9">
                                            <p:txEl>
                                              <p:pRg st="2" end="2"/>
                                            </p:txEl>
                                          </p:spTgt>
                                        </p:tgtEl>
                                        <p:attrNameLst>
                                          <p:attrName>style.visibility</p:attrName>
                                        </p:attrNameLst>
                                      </p:cBhvr>
                                      <p:to>
                                        <p:strVal val="visible"/>
                                      </p:to>
                                    </p:set>
                                    <p:animEffect transition="in" filter="fade">
                                      <p:cBhvr>
                                        <p:cTn id="69" dur="1000"/>
                                        <p:tgtEl>
                                          <p:spTgt spid="9">
                                            <p:txEl>
                                              <p:pRg st="2" end="2"/>
                                            </p:txEl>
                                          </p:spTgt>
                                        </p:tgtEl>
                                      </p:cBhvr>
                                    </p:animEffect>
                                    <p:anim calcmode="lin" valueType="num">
                                      <p:cBhvr>
                                        <p:cTn id="7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9">
                                            <p:txEl>
                                              <p:pRg st="2" end="2"/>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9">
                                            <p:txEl>
                                              <p:pRg st="3" end="3"/>
                                            </p:txEl>
                                          </p:spTgt>
                                        </p:tgtEl>
                                        <p:attrNameLst>
                                          <p:attrName>style.visibility</p:attrName>
                                        </p:attrNameLst>
                                      </p:cBhvr>
                                      <p:to>
                                        <p:strVal val="visible"/>
                                      </p:to>
                                    </p:set>
                                    <p:animEffect transition="in" filter="fade">
                                      <p:cBhvr>
                                        <p:cTn id="74" dur="1000"/>
                                        <p:tgtEl>
                                          <p:spTgt spid="9">
                                            <p:txEl>
                                              <p:pRg st="3" end="3"/>
                                            </p:txEl>
                                          </p:spTgt>
                                        </p:tgtEl>
                                      </p:cBhvr>
                                    </p:animEffect>
                                    <p:anim calcmode="lin" valueType="num">
                                      <p:cBhvr>
                                        <p:cTn id="7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9">
                                            <p:txEl>
                                              <p:pRg st="3" end="3"/>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
                                            <p:txEl>
                                              <p:pRg st="4" end="4"/>
                                            </p:txEl>
                                          </p:spTgt>
                                        </p:tgtEl>
                                        <p:attrNameLst>
                                          <p:attrName>style.visibility</p:attrName>
                                        </p:attrNameLst>
                                      </p:cBhvr>
                                      <p:to>
                                        <p:strVal val="visible"/>
                                      </p:to>
                                    </p:set>
                                    <p:animEffect transition="in" filter="fade">
                                      <p:cBhvr>
                                        <p:cTn id="79" dur="1000"/>
                                        <p:tgtEl>
                                          <p:spTgt spid="9">
                                            <p:txEl>
                                              <p:pRg st="4" end="4"/>
                                            </p:txEl>
                                          </p:spTgt>
                                        </p:tgtEl>
                                      </p:cBhvr>
                                    </p:animEffect>
                                    <p:anim calcmode="lin" valueType="num">
                                      <p:cBhvr>
                                        <p:cTn id="8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81" dur="1000" fill="hold"/>
                                        <p:tgtEl>
                                          <p:spTgt spid="9">
                                            <p:txEl>
                                              <p:pRg st="4" end="4"/>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anim calcmode="lin" valueType="num">
                                      <p:cBhvr>
                                        <p:cTn id="85" dur="1000" fill="hold"/>
                                        <p:tgtEl>
                                          <p:spTgt spid="5"/>
                                        </p:tgtEl>
                                        <p:attrNameLst>
                                          <p:attrName>ppt_x</p:attrName>
                                        </p:attrNameLst>
                                      </p:cBhvr>
                                      <p:tavLst>
                                        <p:tav tm="0">
                                          <p:val>
                                            <p:strVal val="#ppt_x"/>
                                          </p:val>
                                        </p:tav>
                                        <p:tav tm="100000">
                                          <p:val>
                                            <p:strVal val="#ppt_x"/>
                                          </p:val>
                                        </p:tav>
                                      </p:tavLst>
                                    </p:anim>
                                    <p:anim calcmode="lin" valueType="num">
                                      <p:cBhvr>
                                        <p:cTn id="8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8" grpId="0" build="p"/>
      <p:bldP spid="9" grpId="0" build="p"/>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66025C-BBB6-44E4-A420-796A45B85A9D}"/>
              </a:ext>
            </a:extLst>
          </p:cNvPr>
          <p:cNvSpPr>
            <a:spLocks noGrp="1"/>
          </p:cNvSpPr>
          <p:nvPr>
            <p:ph type="title"/>
          </p:nvPr>
        </p:nvSpPr>
        <p:spPr/>
        <p:txBody>
          <a:bodyPr/>
          <a:lstStyle/>
          <a:p>
            <a:r>
              <a:rPr lang="en-US" dirty="0"/>
              <a:t>Copy Activity</a:t>
            </a:r>
          </a:p>
        </p:txBody>
      </p:sp>
      <p:sp>
        <p:nvSpPr>
          <p:cNvPr id="2" name="Footer Placeholder 1">
            <a:extLst>
              <a:ext uri="{FF2B5EF4-FFF2-40B4-BE49-F238E27FC236}">
                <a16:creationId xmlns:a16="http://schemas.microsoft.com/office/drawing/2014/main" id="{B25E54AB-46C6-438E-BC0B-5C616739F564}"/>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BCB0E99C-D32E-49FB-A05B-CB73BA759ADE}"/>
              </a:ext>
            </a:extLst>
          </p:cNvPr>
          <p:cNvSpPr>
            <a:spLocks noGrp="1"/>
          </p:cNvSpPr>
          <p:nvPr>
            <p:ph type="sldNum" sz="quarter" idx="4"/>
          </p:nvPr>
        </p:nvSpPr>
        <p:spPr/>
        <p:txBody>
          <a:bodyPr/>
          <a:lstStyle/>
          <a:p>
            <a:fld id="{00F9DAA1-1DF7-43E0-8E29-0CE1148553C7}" type="slidenum">
              <a:rPr lang="en-US" smtClean="0"/>
              <a:pPr/>
              <a:t>21</a:t>
            </a:fld>
            <a:endParaRPr lang="en-US" dirty="0"/>
          </a:p>
        </p:txBody>
      </p:sp>
      <p:pic>
        <p:nvPicPr>
          <p:cNvPr id="18" name="Picture 17">
            <a:extLst>
              <a:ext uri="{FF2B5EF4-FFF2-40B4-BE49-F238E27FC236}">
                <a16:creationId xmlns:a16="http://schemas.microsoft.com/office/drawing/2014/main" id="{6AD5D6CB-F0A4-46D6-B006-F466FFE9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15" y="1173485"/>
            <a:ext cx="7836678" cy="5030819"/>
          </a:xfrm>
          <a:prstGeom prst="rect">
            <a:avLst/>
          </a:prstGeom>
        </p:spPr>
      </p:pic>
    </p:spTree>
    <p:extLst>
      <p:ext uri="{BB962C8B-B14F-4D97-AF65-F5344CB8AC3E}">
        <p14:creationId xmlns:p14="http://schemas.microsoft.com/office/powerpoint/2010/main" val="193476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5: Ingest and load data 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B5340F-D937-4A25-A55F-E96196F1556E}"/>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B101C998-4CDB-4043-AA72-17249D9DB4C5}"/>
              </a:ext>
            </a:extLst>
          </p:cNvPr>
          <p:cNvSpPr>
            <a:spLocks noGrp="1"/>
          </p:cNvSpPr>
          <p:nvPr>
            <p:ph type="body" sz="quarter" idx="10"/>
          </p:nvPr>
        </p:nvSpPr>
        <p:spPr/>
        <p:txBody>
          <a:bodyPr/>
          <a:lstStyle/>
          <a:p>
            <a:r>
              <a:rPr lang="en-US" dirty="0"/>
              <a:t>1</a:t>
            </a:r>
          </a:p>
        </p:txBody>
      </p:sp>
      <p:sp>
        <p:nvSpPr>
          <p:cNvPr id="2" name="Title 1">
            <a:extLst>
              <a:ext uri="{FF2B5EF4-FFF2-40B4-BE49-F238E27FC236}">
                <a16:creationId xmlns:a16="http://schemas.microsoft.com/office/drawing/2014/main" id="{3B087B49-54C8-4526-A837-B7B5E559014F}"/>
              </a:ext>
            </a:extLst>
          </p:cNvPr>
          <p:cNvSpPr>
            <a:spLocks noGrp="1"/>
          </p:cNvSpPr>
          <p:nvPr>
            <p:ph type="ctrTitle"/>
          </p:nvPr>
        </p:nvSpPr>
        <p:spPr/>
        <p:txBody>
          <a:bodyPr/>
          <a:lstStyle/>
          <a:p>
            <a:r>
              <a:rPr lang="en-US" dirty="0"/>
              <a:t>I might have missed it, but… what are dedicated SQL pools again?</a:t>
            </a:r>
          </a:p>
        </p:txBody>
      </p:sp>
    </p:spTree>
    <p:extLst>
      <p:ext uri="{BB962C8B-B14F-4D97-AF65-F5344CB8AC3E}">
        <p14:creationId xmlns:p14="http://schemas.microsoft.com/office/powerpoint/2010/main" val="15489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B46490-DCD0-4E9A-A508-92A6697A4A39}"/>
              </a:ext>
            </a:extLst>
          </p:cNvPr>
          <p:cNvSpPr>
            <a:spLocks noGrp="1"/>
          </p:cNvSpPr>
          <p:nvPr>
            <p:ph type="title"/>
          </p:nvPr>
        </p:nvSpPr>
        <p:spPr/>
        <p:txBody>
          <a:bodyPr/>
          <a:lstStyle/>
          <a:p>
            <a:r>
              <a:rPr lang="en-US" dirty="0"/>
              <a:t>Azure Synapse dedicated SQL pools</a:t>
            </a:r>
          </a:p>
        </p:txBody>
      </p:sp>
      <p:sp>
        <p:nvSpPr>
          <p:cNvPr id="4" name="Content Placeholder 3">
            <a:extLst>
              <a:ext uri="{FF2B5EF4-FFF2-40B4-BE49-F238E27FC236}">
                <a16:creationId xmlns:a16="http://schemas.microsoft.com/office/drawing/2014/main" id="{7714FA8D-797A-4D03-9252-0A116C1F38D8}"/>
              </a:ext>
            </a:extLst>
          </p:cNvPr>
          <p:cNvSpPr>
            <a:spLocks noGrp="1"/>
          </p:cNvSpPr>
          <p:nvPr>
            <p:ph type="body" sz="quarter" idx="10"/>
          </p:nvPr>
        </p:nvSpPr>
        <p:spPr/>
        <p:txBody>
          <a:bodyPr>
            <a:normAutofit/>
          </a:bodyPr>
          <a:lstStyle/>
          <a:p>
            <a:pPr marL="0" indent="0">
              <a:buNone/>
            </a:pPr>
            <a:r>
              <a:rPr lang="en-US" sz="2400" dirty="0"/>
              <a:t>Dedicated SQL Pools refers to the enterprise data warehousing feature available in Azure Synapse Analytics. Dedicated SQL Pools represent the dedicated compute resources required to process data loads and queries for relational big data workloads. The size of SQL pool is determined by Data Warehousing Units (DWU).</a:t>
            </a:r>
          </a:p>
          <a:p>
            <a:endParaRPr lang="en-US" dirty="0"/>
          </a:p>
        </p:txBody>
      </p:sp>
      <p:sp>
        <p:nvSpPr>
          <p:cNvPr id="2" name="Text Placeholder 1">
            <a:extLst>
              <a:ext uri="{FF2B5EF4-FFF2-40B4-BE49-F238E27FC236}">
                <a16:creationId xmlns:a16="http://schemas.microsoft.com/office/drawing/2014/main" id="{A7F30994-F25A-4FC7-9102-8D2DD0505F52}"/>
              </a:ext>
            </a:extLst>
          </p:cNvPr>
          <p:cNvSpPr>
            <a:spLocks noGrp="1"/>
          </p:cNvSpPr>
          <p:nvPr>
            <p:ph type="body" sz="quarter" idx="16"/>
          </p:nvPr>
        </p:nvSpPr>
        <p:spPr/>
        <p:txBody>
          <a:bodyPr/>
          <a:lstStyle/>
          <a:p>
            <a:endParaRPr lang="en-US"/>
          </a:p>
        </p:txBody>
      </p:sp>
      <p:pic>
        <p:nvPicPr>
          <p:cNvPr id="7" name="Graphic 6" descr="Database outline">
            <a:extLst>
              <a:ext uri="{FF2B5EF4-FFF2-40B4-BE49-F238E27FC236}">
                <a16:creationId xmlns:a16="http://schemas.microsoft.com/office/drawing/2014/main" id="{6AFFEA49-2236-4285-810B-14B9771705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7704" y="2476500"/>
            <a:ext cx="914400" cy="914400"/>
          </a:xfrm>
          <a:prstGeom prst="rect">
            <a:avLst/>
          </a:prstGeom>
        </p:spPr>
      </p:pic>
    </p:spTree>
    <p:extLst>
      <p:ext uri="{BB962C8B-B14F-4D97-AF65-F5344CB8AC3E}">
        <p14:creationId xmlns:p14="http://schemas.microsoft.com/office/powerpoint/2010/main" val="238581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202543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loading best practices in Azure Synapse Analytics</a:t>
            </a:r>
            <a:endParaRPr lang="en-US" dirty="0"/>
          </a:p>
        </p:txBody>
      </p:sp>
      <p:sp>
        <p:nvSpPr>
          <p:cNvPr id="5" name="Subtitle 4">
            <a:extLst>
              <a:ext uri="{FF2B5EF4-FFF2-40B4-BE49-F238E27FC236}">
                <a16:creationId xmlns:a16="http://schemas.microsoft.com/office/drawing/2014/main" id="{F7069C6B-6D1C-42A4-A666-15AD99B56A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49223" y="346076"/>
            <a:ext cx="8453833" cy="568324"/>
          </a:xfrm>
        </p:spPr>
        <p:txBody>
          <a:bodyPr>
            <a:normAutofit fontScale="90000"/>
          </a:bodyPr>
          <a:lstStyle/>
          <a:p>
            <a:r>
              <a:rPr lang="en-GB" dirty="0"/>
              <a:t>Data loading best practices in Azure Synapse Analytics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125940"/>
            <a:ext cx="8673718" cy="4817660"/>
          </a:xfrm>
        </p:spPr>
        <p:txBody>
          <a:bodyPr>
            <a:normAutofit/>
          </a:bodyPr>
          <a:lstStyle/>
          <a:p>
            <a:r>
              <a:rPr lang="en-GB" sz="1800" dirty="0"/>
              <a:t>Manage source data files</a:t>
            </a:r>
          </a:p>
          <a:p>
            <a:endParaRPr lang="en-GB" sz="1800" dirty="0"/>
          </a:p>
          <a:p>
            <a:r>
              <a:rPr lang="en-GB" sz="1800" dirty="0"/>
              <a:t>Manage singleton updates</a:t>
            </a:r>
          </a:p>
          <a:p>
            <a:endParaRPr lang="en-GB" sz="1800" dirty="0"/>
          </a:p>
          <a:p>
            <a:r>
              <a:rPr lang="en-GB" sz="1800" dirty="0"/>
              <a:t>Set up dedicated data loading accounts</a:t>
            </a:r>
          </a:p>
          <a:p>
            <a:endParaRPr lang="en-GB" sz="1800" dirty="0"/>
          </a:p>
          <a:p>
            <a:r>
              <a:rPr lang="en-GB" sz="1800" dirty="0"/>
              <a:t>Manage concurrent access to Azure Synapse Analytics</a:t>
            </a:r>
          </a:p>
          <a:p>
            <a:endParaRPr lang="en-GB" sz="1800" dirty="0"/>
          </a:p>
          <a:p>
            <a:r>
              <a:rPr lang="en-GB" sz="1800" dirty="0"/>
              <a:t>Implement Workload Management</a:t>
            </a:r>
          </a:p>
          <a:p>
            <a:endParaRPr lang="en-GB" sz="1800" dirty="0"/>
          </a:p>
          <a:p>
            <a:r>
              <a:rPr lang="en-GB" sz="1800" dirty="0"/>
              <a:t>Use </a:t>
            </a:r>
            <a:r>
              <a:rPr lang="en-GB" sz="1800" dirty="0" err="1"/>
              <a:t>PolyBase</a:t>
            </a:r>
            <a:r>
              <a:rPr lang="en-GB" sz="1800" dirty="0"/>
              <a:t>, the Copy command, or the Copy data activity in Synapse Pipelines</a:t>
            </a:r>
          </a:p>
        </p:txBody>
      </p:sp>
    </p:spTree>
    <p:extLst>
      <p:ext uri="{BB962C8B-B14F-4D97-AF65-F5344CB8AC3E}">
        <p14:creationId xmlns:p14="http://schemas.microsoft.com/office/powerpoint/2010/main" val="259253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What is </a:t>
            </a:r>
            <a:r>
              <a:rPr lang="en-US" dirty="0" err="1"/>
              <a:t>PolyBase</a:t>
            </a:r>
            <a:r>
              <a:rPr lang="en-US" dirty="0"/>
              <a:t>?</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8</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SQL Server to query external data using T-SQL</a:t>
            </a:r>
          </a:p>
          <a:p>
            <a:endParaRPr lang="en-US" sz="1800" dirty="0"/>
          </a:p>
          <a:p>
            <a:r>
              <a:rPr lang="en-US" sz="1800" dirty="0"/>
              <a:t>Join data from external sources to relational tables</a:t>
            </a:r>
          </a:p>
          <a:p>
            <a:endParaRPr lang="en-US" sz="1800" dirty="0"/>
          </a:p>
          <a:p>
            <a:r>
              <a:rPr lang="en-US" sz="1800" dirty="0"/>
              <a:t>Minimizes the need for ETL processes for data movement</a:t>
            </a:r>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358346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COPY Statement (T-SQL)</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9</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Azure Synapse Analytics to query and load external data using T-SQL</a:t>
            </a:r>
          </a:p>
          <a:p>
            <a:endParaRPr lang="en-US" sz="1800" dirty="0"/>
          </a:p>
          <a:p>
            <a:r>
              <a:rPr lang="en-US" sz="1800" dirty="0"/>
              <a:t>Provides the most flexibility for high-throughput data ingestion into Azure Synapse Analytics</a:t>
            </a:r>
          </a:p>
          <a:p>
            <a:endParaRPr lang="en-US" sz="1800" dirty="0"/>
          </a:p>
          <a:p>
            <a:r>
              <a:rPr lang="en-US" sz="1800" dirty="0"/>
              <a:t>Uses lower privileged accounts to load data</a:t>
            </a:r>
          </a:p>
          <a:p>
            <a:pPr marL="0" indent="0">
              <a:buNone/>
            </a:pPr>
            <a:endParaRPr lang="en-US" sz="1800" dirty="0"/>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1020083198"/>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4408</TotalTime>
  <Words>2454</Words>
  <Application>Microsoft Office PowerPoint</Application>
  <PresentationFormat>Widescreen</PresentationFormat>
  <Paragraphs>302</Paragraphs>
  <Slides>22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Catamaran ExtraBold</vt:lpstr>
      <vt:lpstr>Helvetica Neue</vt:lpstr>
      <vt:lpstr>Lucida Sans</vt:lpstr>
      <vt:lpstr>Montserrat</vt:lpstr>
      <vt:lpstr>Segoe UI</vt:lpstr>
      <vt:lpstr>Office Theme</vt:lpstr>
      <vt:lpstr>Ingest and load data into the data warehouse</vt:lpstr>
      <vt:lpstr>Agenda</vt:lpstr>
      <vt:lpstr>I might have missed it, but… what are dedicated SQL pools again?</vt:lpstr>
      <vt:lpstr>Azure Synapse dedicated SQL pools</vt:lpstr>
      <vt:lpstr>Comparing dedicated SQL Pools with serverless SQL pools in  Azure Synapse Analytics</vt:lpstr>
      <vt:lpstr>Data loading best practices in Azure Synapse Analytics</vt:lpstr>
      <vt:lpstr>Data loading best practices in Azure Synapse Analytics</vt:lpstr>
      <vt:lpstr>What is PolyBase?</vt:lpstr>
      <vt:lpstr>COPY Statement (T-SQL)</vt:lpstr>
      <vt:lpstr>Differences between PolyBase and the COPY statement</vt:lpstr>
      <vt:lpstr>Petabyte-scale ingestion with Azure Data Factory/Synapse Pipelines</vt:lpstr>
      <vt:lpstr>What is Azure Data Factory?</vt:lpstr>
      <vt:lpstr>ADF Terminology</vt:lpstr>
      <vt:lpstr>Linked services</vt:lpstr>
      <vt:lpstr>Datasets</vt:lpstr>
      <vt:lpstr>Pipelines</vt:lpstr>
      <vt:lpstr>Integration runtimes</vt:lpstr>
      <vt:lpstr>Comparing Azure Data Factory with Synapse Pipelines</vt:lpstr>
      <vt:lpstr>Petabyte-scale ingestion with the Copy data activity</vt:lpstr>
      <vt:lpstr>PolyBase vs COPY</vt:lpstr>
      <vt:lpstr>Copy Activity</vt:lpstr>
      <vt:lpstr>LAB 5: Ingest and load data into the data warehouse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41</cp:revision>
  <dcterms:created xsi:type="dcterms:W3CDTF">2021-04-14T17:02:56Z</dcterms:created>
  <dcterms:modified xsi:type="dcterms:W3CDTF">2022-12-02T20:57:24Z</dcterms:modified>
</cp:coreProperties>
</file>