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18"/>
  </p:notesMasterIdLst>
  <p:sldIdLst>
    <p:sldId id="300" r:id="rId3"/>
    <p:sldId id="323" r:id="rId4"/>
    <p:sldId id="302" r:id="rId5"/>
    <p:sldId id="259" r:id="rId6"/>
    <p:sldId id="324" r:id="rId7"/>
    <p:sldId id="303" r:id="rId8"/>
    <p:sldId id="304" r:id="rId9"/>
    <p:sldId id="325" r:id="rId10"/>
    <p:sldId id="326" r:id="rId11"/>
    <p:sldId id="305" r:id="rId12"/>
    <p:sldId id="320" r:id="rId13"/>
    <p:sldId id="322" r:id="rId14"/>
    <p:sldId id="321" r:id="rId15"/>
    <p:sldId id="317"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62674" autoAdjust="0"/>
  </p:normalViewPr>
  <p:slideViewPr>
    <p:cSldViewPr snapToGrid="0">
      <p:cViewPr varScale="1">
        <p:scale>
          <a:sx n="79" d="100"/>
          <a:sy n="79" d="100"/>
        </p:scale>
        <p:origin x="1266" y="78"/>
      </p:cViewPr>
      <p:guideLst/>
    </p:cSldViewPr>
  </p:slideViewPr>
  <p:outlineViewPr>
    <p:cViewPr>
      <p:scale>
        <a:sx n="33" d="100"/>
        <a:sy n="33" d="100"/>
      </p:scale>
      <p:origin x="0" y="-9456"/>
    </p:cViewPr>
  </p:outlineViewPr>
  <p:notesTextViewPr>
    <p:cViewPr>
      <p:scale>
        <a:sx n="3" d="2"/>
        <a:sy n="3" d="2"/>
      </p:scale>
      <p:origin x="0" y="0"/>
    </p:cViewPr>
  </p:notesTextViewPr>
  <p:sorterViewPr>
    <p:cViewPr>
      <p:scale>
        <a:sx n="100" d="100"/>
        <a:sy n="100" d="100"/>
      </p:scale>
      <p:origin x="0" y="-3354"/>
    </p:cViewPr>
  </p:sorterViewPr>
  <p:notesViewPr>
    <p:cSldViewPr snapToGrid="0">
      <p:cViewPr varScale="1">
        <p:scale>
          <a:sx n="64" d="100"/>
          <a:sy n="64" d="100"/>
        </p:scale>
        <p:origin x="317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2021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typical architecture for this type of scenario, from which you can draw inspiration from.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Jack Tradewinds, CIO of Margie's Travel</a:t>
            </a:r>
          </a:p>
          <a:p>
            <a:pPr marL="171450" indent="-171450">
              <a:buFont typeface="Arial" panose="020B0604020202020204" pitchFamily="34" charset="0"/>
              <a:buChar char="•"/>
            </a:pPr>
            <a:r>
              <a:rPr lang="en-US" dirty="0"/>
              <a:t>The primary audience is business decision-makers and technology, decision makers. </a:t>
            </a:r>
          </a:p>
          <a:p>
            <a:pPr marL="171450" indent="-171450">
              <a:buFont typeface="Arial" panose="020B0604020202020204" pitchFamily="34" charset="0"/>
              <a:buChar char="•"/>
            </a:pPr>
            <a:r>
              <a:rPr lang="en-US" dirty="0"/>
              <a:t>Usually, we talk to the Infrastructure Managers who report to the CIOs or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7/5/2022 12:59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Margie's Travel provides concierge services for business travelers</a:t>
            </a:r>
          </a:p>
          <a:p>
            <a:pPr marL="171450" indent="-171450">
              <a:buFont typeface="Arial" panose="020B0604020202020204" pitchFamily="34" charset="0"/>
              <a:buChar char="•"/>
            </a:pPr>
            <a:r>
              <a:rPr lang="en-US" dirty="0"/>
              <a:t>Working In an increasingly crowded market</a:t>
            </a:r>
          </a:p>
          <a:p>
            <a:pPr marL="171450" indent="-171450">
              <a:buFont typeface="Arial" panose="020B0604020202020204" pitchFamily="34" charset="0"/>
              <a:buChar char="•"/>
            </a:pPr>
            <a:r>
              <a:rPr lang="en-US" dirty="0"/>
              <a:t>Always looking for ways to differentiate themselves and provide added value to their corporate customers. </a:t>
            </a:r>
          </a:p>
          <a:p>
            <a:pPr marL="171450" indent="-171450">
              <a:buFont typeface="Arial" panose="020B0604020202020204" pitchFamily="34" charset="0"/>
              <a:buChar char="•"/>
            </a:pPr>
            <a:r>
              <a:rPr lang="en-US" dirty="0">
                <a:latin typeface="+mn-lt"/>
              </a:rPr>
              <a:t>Looking to capitalize on their existing data assets to provide new insights that provide them a strategic advantage against their competition</a:t>
            </a:r>
          </a:p>
          <a:p>
            <a:pPr marL="171450" indent="-171450">
              <a:buFont typeface="Arial" panose="020B0604020202020204" pitchFamily="34" charset="0"/>
              <a:buChar char="•"/>
            </a:pPr>
            <a:r>
              <a:rPr lang="en-US" dirty="0">
                <a:latin typeface="+mn-lt"/>
              </a:rPr>
              <a:t>Interested in using predictive analytics to help customers best select their travels.</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Most premium customers often book their travel within seven days of departure and often ask questions like, “I don’t have to be there until Tuesday, so is it better for me to fly out on Sunday or Monday?” </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MT believes an innovative solution is to provide customers an assessment of the risk of encountering flight delays based on historical trends in weather patterns. </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Flight delay predictions would be presented to customers through a web-based map visualization.</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MT has over 30 years of historical flight data provided to them by the United States Department of Transportation (USDOT), and the historical weather condition for each flight as CSV files. They plan to use this data to predict the likelihood of flight delays to help customers plan their trips. </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REST API calls to a 3rd party service will be used to retrieve current weather forecasts.</a:t>
            </a: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MT plans to pilot this solution internally, whereby the small population of customer support who service MT’s premium tier of business travelers would begin using the solution and offering it as an additional data point for travel optimization. </a:t>
            </a:r>
            <a:endParaRPr lang="en-US" dirty="0">
              <a:latin typeface="+mn-l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9193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MT wants to modernize its analytics platform without sacrificing its ability to query data using SQL.</a:t>
            </a:r>
          </a:p>
          <a:p>
            <a:pPr marL="171450" indent="-171450">
              <a:buFont typeface="Arial" panose="020B0604020202020204" pitchFamily="34" charset="0"/>
              <a:buChar char="•"/>
            </a:pPr>
            <a:r>
              <a:rPr lang="en-US" dirty="0"/>
              <a:t>They are looking for an approach that allows them to store all of their data in Azure, including the unmodified source data and the cleansed data from which they query for production purposes.</a:t>
            </a:r>
          </a:p>
          <a:p>
            <a:pPr marL="171450" indent="-171450">
              <a:buFont typeface="Arial" panose="020B0604020202020204" pitchFamily="34" charset="0"/>
              <a:buChar char="•"/>
            </a:pPr>
            <a:r>
              <a:rPr lang="en-US" dirty="0"/>
              <a:t>MT wants to understand how they will load their large quantity of historical data into Azure. The data is currently stored on-premises.</a:t>
            </a:r>
          </a:p>
          <a:p>
            <a:pPr marL="171450" indent="-171450">
              <a:buFont typeface="Arial" panose="020B0604020202020204" pitchFamily="34" charset="0"/>
              <a:buChar char="•"/>
            </a:pPr>
            <a:r>
              <a:rPr lang="en-US" dirty="0"/>
              <a:t>They need the ability to query the current weather forecast and use it as input to their flight delay predictions.</a:t>
            </a:r>
          </a:p>
          <a:p>
            <a:pPr marL="171450" indent="-171450">
              <a:buFont typeface="Arial" panose="020B0604020202020204" pitchFamily="34" charset="0"/>
              <a:buChar char="•"/>
            </a:pPr>
            <a:r>
              <a:rPr lang="en-US" dirty="0"/>
              <a:t>They desire a proof of concept machine learning model that takes as input their historical data on flight delays and weather conditions to identify whether a flight is likely to be delayed or not.</a:t>
            </a:r>
          </a:p>
          <a:p>
            <a:pPr marL="171450" indent="-171450">
              <a:buFont typeface="Arial" panose="020B0604020202020204" pitchFamily="34" charset="0"/>
              <a:buChar char="•"/>
            </a:pPr>
            <a:r>
              <a:rPr lang="en-US" dirty="0"/>
              <a:t>Need web-based visualizations of the flight delay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22842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heard of Azure Data Lake, but we are not clear about whether this is currently a good fit for our PoC solution or whether we should be using it for interactive analysis of our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would like to limit our SQL DW access using centralized Azure Active Directory accounts and groups. Is this possible? I thought I was limited to a user name and password.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Azure provide any tools for visualizing our data? Ideally, access to these could be managed with Active Directory.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are hiring a data scientist who prefers to use MLflow to track model training run metrics and artifacts. Can the proposed Azure-based solution support this library?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866363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6736044" cy="1694236"/>
          </a:xfrm>
        </p:spPr>
        <p:txBody>
          <a:bodyPr/>
          <a:lstStyle/>
          <a:p>
            <a:r>
              <a:rPr lang="en-US" sz="5250" dirty="0"/>
              <a:t>Big data analytics and visualization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Lino Tadros</a:t>
            </a:r>
          </a:p>
          <a:p>
            <a:r>
              <a:rPr lang="en-US" dirty="0"/>
              <a:t>Jason Horner</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 of a common architecture for data analytics scenarios. The diagram is broken into three sections: On-Premises, Azure, and End Users. On-Premises includes a Web Server with log files, and an end user with a computer and a portable device. The Azure section includes three parts: Generation (Azure website and log files), Storage (Azure SQL Database and Blob Storage), and Data Processing (SQL Data Warehouse, Machine Learning, and HDInsight (Hadoop). The End Users section has Business Intelligence, and End Users with portable devices." title="Data Analytics diagram ">
            <a:extLst>
              <a:ext uri="{FF2B5EF4-FFF2-40B4-BE49-F238E27FC236}">
                <a16:creationId xmlns:a16="http://schemas.microsoft.com/office/drawing/2014/main" id="{6A988C7B-937D-4D37-AF20-EB1884D615D5}"/>
              </a:ext>
            </a:extLst>
          </p:cNvPr>
          <p:cNvPicPr/>
          <p:nvPr/>
        </p:nvPicPr>
        <p:blipFill>
          <a:blip r:embed="rId3"/>
          <a:stretch>
            <a:fillRect/>
          </a:stretch>
        </p:blipFill>
        <p:spPr>
          <a:xfrm>
            <a:off x="1883182" y="1189176"/>
            <a:ext cx="8427956" cy="5491024"/>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563121"/>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5001964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631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100392" cy="5440223"/>
          </a:xfrm>
        </p:spPr>
        <p:txBody>
          <a:bodyPr>
            <a:normAutofit/>
          </a:bodyPr>
          <a:lstStyle/>
          <a:p>
            <a:r>
              <a:rPr lang="en-US" sz="3600" dirty="0"/>
              <a:t>Jack Tradewinds, CIO of Margie's Travel</a:t>
            </a:r>
          </a:p>
          <a:p>
            <a:r>
              <a:rPr lang="en-US" sz="3600" dirty="0"/>
              <a:t>The primary audience is business decision-makers and technology decision-makers</a:t>
            </a:r>
          </a:p>
          <a:p>
            <a:r>
              <a:rPr lang="en-US" sz="3600" dirty="0"/>
              <a:t>Usually, we talk to the Infrastructure Managers who report to the CIOs, to application sponsors (like a VP LOB, CMO), or to those who represent the Business Unit IT or developers that report to application sponsors</a:t>
            </a:r>
          </a:p>
        </p:txBody>
      </p:sp>
      <p:pic>
        <p:nvPicPr>
          <p:cNvPr id="6" name="Graphic 5" descr="Audience icon" title="Audience icon">
            <a:extLst>
              <a:ext uri="{FF2B5EF4-FFF2-40B4-BE49-F238E27FC236}">
                <a16:creationId xmlns:a16="http://schemas.microsoft.com/office/drawing/2014/main" id="{101C18F4-D424-454A-BB70-7143AC86AD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8027" y="1892845"/>
            <a:ext cx="2033992" cy="203399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37965" y="1189176"/>
            <a:ext cx="11584795" cy="523220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Deploy a web app using Machine Learning (ML) to predict travel delays given flight delay data and weather conditions. Plan a bulk data import operation, followed by preparation, such as cleaning and manipulating the data for testing and training your Machine Learning model.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a complete Machine Learning (ML) model hosted on Databricks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Integrate an Azure Databricks web service into a Web App</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Use Azure Data Factory (ADF) for data movement and operationalizing ML scoring</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Summarize data with HDInsight and Spark SQL</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Visualize batch predictions on a map using Power BI</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87227" y="2581528"/>
            <a:ext cx="11655840" cy="3210864"/>
          </a:xfrm>
        </p:spPr>
        <p:txBody>
          <a:bodyPr>
            <a:normAutofit/>
          </a:bodyPr>
          <a:lstStyle/>
          <a:p>
            <a:pPr marL="0" indent="0">
              <a:buNone/>
            </a:pPr>
            <a:r>
              <a:rPr lang="en-US" sz="3600" dirty="0">
                <a:solidFill>
                  <a:schemeClr val="tx1"/>
                </a:solidFill>
              </a:rPr>
              <a:t>Margie's Travel (MT) provides concierge services for business travelers.</a:t>
            </a:r>
          </a:p>
          <a:p>
            <a:pPr marL="0" indent="0">
              <a:buNone/>
            </a:pPr>
            <a:endParaRPr lang="en-US" sz="3600" dirty="0">
              <a:solidFill>
                <a:schemeClr val="tx1"/>
              </a:solidFill>
            </a:endParaRPr>
          </a:p>
          <a:p>
            <a:pPr marL="0" indent="0">
              <a:buNone/>
            </a:pPr>
            <a:r>
              <a:rPr lang="en-US" sz="3600" dirty="0"/>
              <a:t>They are interested in using predictive analytics to differentiate themselves in an increasingly crowded market.</a:t>
            </a:r>
          </a:p>
          <a:p>
            <a:pPr marL="0" indent="0">
              <a:buNone/>
            </a:pPr>
            <a:endParaRPr lang="en-US" sz="3600" dirty="0">
              <a:solidFill>
                <a:schemeClr val="tx1"/>
              </a:solidFill>
            </a:endParaRPr>
          </a:p>
        </p:txBody>
      </p:sp>
      <p:pic>
        <p:nvPicPr>
          <p:cNvPr id="6" name="Picture 5" descr="Margie's Travel">
            <a:extLst>
              <a:ext uri="{FF2B5EF4-FFF2-40B4-BE49-F238E27FC236}">
                <a16:creationId xmlns:a16="http://schemas.microsoft.com/office/drawing/2014/main" id="{206F0ABC-D290-43D6-BF4A-09697B69E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139" y="1065608"/>
            <a:ext cx="4215722" cy="131741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6879552" cy="5193150"/>
          </a:xfrm>
        </p:spPr>
        <p:txBody>
          <a:bodyPr>
            <a:normAutofit/>
          </a:bodyPr>
          <a:lstStyle/>
          <a:p>
            <a:r>
              <a:rPr lang="en-US" sz="3600" dirty="0"/>
              <a:t>Proposed solution to provide flight delay risk assessment to customers</a:t>
            </a:r>
          </a:p>
          <a:p>
            <a:r>
              <a:rPr lang="en-US" sz="3600" dirty="0"/>
              <a:t>Plan to use 30 years of flight delay and weather data</a:t>
            </a:r>
          </a:p>
          <a:p>
            <a:r>
              <a:rPr lang="en-US" sz="3600" dirty="0"/>
              <a:t>Want to pilot the solution internally</a:t>
            </a:r>
          </a:p>
          <a:p>
            <a:endParaRPr lang="en-US" sz="3600" dirty="0"/>
          </a:p>
          <a:p>
            <a:endParaRPr lang="en-US" sz="3600" dirty="0"/>
          </a:p>
        </p:txBody>
      </p:sp>
      <p:pic>
        <p:nvPicPr>
          <p:cNvPr id="10" name="Picture 9" descr="Icons&#10;&#10;An airplane, weather, beaker, and map icon represent the process for combining information to come up with a plan.">
            <a:extLst>
              <a:ext uri="{FF2B5EF4-FFF2-40B4-BE49-F238E27FC236}">
                <a16:creationId xmlns:a16="http://schemas.microsoft.com/office/drawing/2014/main" id="{50E339AD-D17E-415A-AB7C-2BAAE881B17B}"/>
              </a:ext>
            </a:extLst>
          </p:cNvPr>
          <p:cNvPicPr>
            <a:picLocks noChangeAspect="1"/>
          </p:cNvPicPr>
          <p:nvPr/>
        </p:nvPicPr>
        <p:blipFill>
          <a:blip r:embed="rId3"/>
          <a:stretch>
            <a:fillRect/>
          </a:stretch>
        </p:blipFill>
        <p:spPr>
          <a:xfrm>
            <a:off x="7558648" y="328385"/>
            <a:ext cx="3575517" cy="5495936"/>
          </a:xfrm>
          <a:prstGeom prst="rect">
            <a:avLst/>
          </a:prstGeom>
        </p:spPr>
      </p:pic>
    </p:spTree>
    <p:extLst>
      <p:ext uri="{BB962C8B-B14F-4D97-AF65-F5344CB8AC3E}">
        <p14:creationId xmlns:p14="http://schemas.microsoft.com/office/powerpoint/2010/main" val="96569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6723"/>
          </a:xfrm>
        </p:spPr>
        <p:txBody>
          <a:bodyPr>
            <a:normAutofit/>
          </a:bodyPr>
          <a:lstStyle/>
          <a:p>
            <a:r>
              <a:rPr lang="en-US" sz="3600" dirty="0"/>
              <a:t>Modernize their analytics platform</a:t>
            </a:r>
          </a:p>
          <a:p>
            <a:r>
              <a:rPr lang="en-US" sz="3600" dirty="0"/>
              <a:t>Ability to query data using SQL</a:t>
            </a:r>
          </a:p>
          <a:p>
            <a:r>
              <a:rPr lang="en-US" sz="3600" dirty="0"/>
              <a:t>Load and store all data in Azure</a:t>
            </a:r>
          </a:p>
          <a:p>
            <a:r>
              <a:rPr lang="en-US" sz="3600" dirty="0"/>
              <a:t>Use current weather forecast for flight delay predictions</a:t>
            </a:r>
          </a:p>
          <a:p>
            <a:r>
              <a:rPr lang="en-US" sz="3600" dirty="0"/>
              <a:t>Proof of concept (PoC) machine learning model</a:t>
            </a:r>
          </a:p>
          <a:p>
            <a:r>
              <a:rPr lang="en-US" sz="3600" dirty="0"/>
              <a:t>Web-based visualizations of flight delay predictions</a:t>
            </a:r>
          </a:p>
          <a:p>
            <a:endParaRPr lang="en-US" sz="3600" dirty="0"/>
          </a:p>
          <a:p>
            <a:endParaRPr lang="en-US" sz="3600" dirty="0"/>
          </a:p>
          <a:p>
            <a:endParaRPr lang="en-US" sz="3600" dirty="0"/>
          </a:p>
        </p:txBody>
      </p:sp>
      <p:pic>
        <p:nvPicPr>
          <p:cNvPr id="4" name="Picture 3" descr="Conversation icon&#10;&#10;">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8439911" y="973015"/>
            <a:ext cx="1963104" cy="1885951"/>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long does it take to create and operationalize a machine learning model?</a:t>
            </a:r>
          </a:p>
          <a:p>
            <a:r>
              <a:rPr lang="en-US" sz="3600" dirty="0"/>
              <a:t>Can we retrain and redeploy our models without breaking clients?</a:t>
            </a:r>
            <a:endParaRPr lang="en-US" sz="3600" dirty="0">
              <a:solidFill>
                <a:schemeClr val="tx1"/>
              </a:solidFill>
            </a:endParaRPr>
          </a:p>
        </p:txBody>
      </p:sp>
      <p:pic>
        <p:nvPicPr>
          <p:cNvPr id="8" name="Graphic 7" descr="Question icon">
            <a:extLst>
              <a:ext uri="{FF2B5EF4-FFF2-40B4-BE49-F238E27FC236}">
                <a16:creationId xmlns:a16="http://schemas.microsoft.com/office/drawing/2014/main" id="{5508FCEA-4F25-40E5-A3C3-FC0A4D66B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0757" y="990532"/>
            <a:ext cx="1920240" cy="1920240"/>
          </a:xfrm>
          <a:prstGeom prst="rect">
            <a:avLst/>
          </a:prstGeom>
        </p:spPr>
      </p:pic>
      <p:grpSp>
        <p:nvGrpSpPr>
          <p:cNvPr id="11" name="Group 10" descr="Experiment Icon">
            <a:extLst>
              <a:ext uri="{FF2B5EF4-FFF2-40B4-BE49-F238E27FC236}">
                <a16:creationId xmlns:a16="http://schemas.microsoft.com/office/drawing/2014/main" id="{30D30FD4-5265-4D5C-B314-A44E461F4249}"/>
              </a:ext>
            </a:extLst>
          </p:cNvPr>
          <p:cNvGrpSpPr/>
          <p:nvPr/>
        </p:nvGrpSpPr>
        <p:grpSpPr>
          <a:xfrm>
            <a:off x="9770757" y="3531141"/>
            <a:ext cx="1920240" cy="1848256"/>
            <a:chOff x="9770757" y="3531141"/>
            <a:chExt cx="1920240" cy="1848256"/>
          </a:xfrm>
        </p:grpSpPr>
        <p:sp>
          <p:nvSpPr>
            <p:cNvPr id="12" name="Rectangle 11">
              <a:extLst>
                <a:ext uri="{FF2B5EF4-FFF2-40B4-BE49-F238E27FC236}">
                  <a16:creationId xmlns:a16="http://schemas.microsoft.com/office/drawing/2014/main" id="{5AB4ED16-9CD3-4186-ABCF-133639251031}"/>
                </a:ext>
              </a:extLst>
            </p:cNvPr>
            <p:cNvSpPr/>
            <p:nvPr/>
          </p:nvSpPr>
          <p:spPr bwMode="auto">
            <a:xfrm>
              <a:off x="9770757" y="3531141"/>
              <a:ext cx="1920240" cy="18482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Machine Learning icon" title="Machine Learning icon">
              <a:extLst>
                <a:ext uri="{FF2B5EF4-FFF2-40B4-BE49-F238E27FC236}">
                  <a16:creationId xmlns:a16="http://schemas.microsoft.com/office/drawing/2014/main" id="{5EDC4D1E-C27C-47FE-A8A8-2A3C364BC6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10637" y="3729473"/>
              <a:ext cx="1440480" cy="1440480"/>
            </a:xfrm>
            <a:prstGeom prst="rect">
              <a:avLst/>
            </a:prstGeom>
            <a:solidFill>
              <a:schemeClr val="tx1"/>
            </a:solidFill>
            <a:ln>
              <a:noFill/>
            </a:ln>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t>What are the options for running SQL on Hadoop solutions in Azure?</a:t>
            </a:r>
            <a:endParaRPr lang="en-US" sz="3600" dirty="0">
              <a:solidFill>
                <a:schemeClr val="tx1"/>
              </a:solidFill>
            </a:endParaRPr>
          </a:p>
          <a:p>
            <a:r>
              <a:rPr lang="en-US" sz="3600" dirty="0"/>
              <a:t>Does Azure offer anything to speed up querying files in HDFS?</a:t>
            </a:r>
          </a:p>
          <a:p>
            <a:r>
              <a:rPr lang="en-US" sz="3600" dirty="0"/>
              <a:t>Can our users sign in with Azure AD, and can we require two-factor authentication, restrict access based on user, sign-in location, time of day, and detected suspicious activity?</a:t>
            </a:r>
          </a:p>
        </p:txBody>
      </p:sp>
      <p:pic>
        <p:nvPicPr>
          <p:cNvPr id="6" name="Graphic 5" descr="Question icon">
            <a:extLst>
              <a:ext uri="{FF2B5EF4-FFF2-40B4-BE49-F238E27FC236}">
                <a16:creationId xmlns:a16="http://schemas.microsoft.com/office/drawing/2014/main" id="{E0B54296-717F-4C9D-B30C-5394DF0694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652" y="1189176"/>
            <a:ext cx="1920240" cy="1920240"/>
          </a:xfrm>
          <a:prstGeom prst="rect">
            <a:avLst/>
          </a:prstGeom>
        </p:spPr>
      </p:pic>
      <p:pic>
        <p:nvPicPr>
          <p:cNvPr id="5" name="Picture 4" descr="github with SQL icon&#10;&#10;">
            <a:extLst>
              <a:ext uri="{FF2B5EF4-FFF2-40B4-BE49-F238E27FC236}">
                <a16:creationId xmlns:a16="http://schemas.microsoft.com/office/drawing/2014/main" id="{4FA669C8-635A-407E-9223-1BB9ECDDC3FE}"/>
              </a:ext>
            </a:extLst>
          </p:cNvPr>
          <p:cNvPicPr>
            <a:picLocks noChangeAspect="1"/>
          </p:cNvPicPr>
          <p:nvPr/>
        </p:nvPicPr>
        <p:blipFill>
          <a:blip r:embed="rId5"/>
          <a:stretch>
            <a:fillRect/>
          </a:stretch>
        </p:blipFill>
        <p:spPr>
          <a:xfrm>
            <a:off x="9414451" y="3360148"/>
            <a:ext cx="2598643" cy="2598643"/>
          </a:xfrm>
          <a:prstGeom prst="rect">
            <a:avLst/>
          </a:prstGeom>
        </p:spPr>
      </p:pic>
    </p:spTree>
    <p:extLst>
      <p:ext uri="{BB962C8B-B14F-4D97-AF65-F5344CB8AC3E}">
        <p14:creationId xmlns:p14="http://schemas.microsoft.com/office/powerpoint/2010/main" val="172966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endParaRPr lang="en-US" sz="3600" dirty="0"/>
          </a:p>
          <a:p>
            <a:r>
              <a:rPr lang="en-US" sz="3600" dirty="0"/>
              <a:t>Is Azure Data Lake a good fit for our PoC?</a:t>
            </a:r>
          </a:p>
          <a:p>
            <a:r>
              <a:rPr lang="en-US" sz="3600" dirty="0"/>
              <a:t>What data visualization tools are available on Azure? Can access to these be managed with Active Directory? </a:t>
            </a:r>
          </a:p>
          <a:p>
            <a:r>
              <a:rPr lang="en-US" sz="3600" dirty="0"/>
              <a:t>Is Azure Databricks our only option for running SQL on Hadoop solutions in Azure?</a:t>
            </a:r>
          </a:p>
          <a:p>
            <a:r>
              <a:rPr lang="en-US" sz="3600" dirty="0"/>
              <a:t>We are hiring a data scientist who prefers MLflow for model training and metrics. Can you support this?</a:t>
            </a:r>
          </a:p>
          <a:p>
            <a:endParaRPr lang="en-US" sz="3600" dirty="0"/>
          </a:p>
          <a:p>
            <a:endParaRPr lang="en-US" sz="3600" dirty="0">
              <a:solidFill>
                <a:schemeClr val="tx1"/>
              </a:solidFill>
            </a:endParaRPr>
          </a:p>
        </p:txBody>
      </p:sp>
      <p:pic>
        <p:nvPicPr>
          <p:cNvPr id="5" name="Picture 4" descr="Question icon&#10;&#10;">
            <a:extLst>
              <a:ext uri="{FF2B5EF4-FFF2-40B4-BE49-F238E27FC236}">
                <a16:creationId xmlns:a16="http://schemas.microsoft.com/office/drawing/2014/main" id="{AD6E2D53-4A97-453B-8149-072441C0BBD3}"/>
              </a:ext>
            </a:extLst>
          </p:cNvPr>
          <p:cNvPicPr>
            <a:picLocks noChangeAspect="1"/>
          </p:cNvPicPr>
          <p:nvPr/>
        </p:nvPicPr>
        <p:blipFill>
          <a:blip r:embed="rId3"/>
          <a:stretch>
            <a:fillRect/>
          </a:stretch>
        </p:blipFill>
        <p:spPr>
          <a:xfrm>
            <a:off x="9753652" y="829302"/>
            <a:ext cx="1999195" cy="1999195"/>
          </a:xfrm>
          <a:prstGeom prst="rect">
            <a:avLst/>
          </a:prstGeom>
        </p:spPr>
      </p:pic>
      <p:grpSp>
        <p:nvGrpSpPr>
          <p:cNvPr id="4" name="Group 3" descr="Data visualization tools include Azure SQL Server Stretch Database, Azure Machine Learning, and Power BI." title="Data visualization tools">
            <a:extLst>
              <a:ext uri="{FF2B5EF4-FFF2-40B4-BE49-F238E27FC236}">
                <a16:creationId xmlns:a16="http://schemas.microsoft.com/office/drawing/2014/main" id="{84E42A71-770F-4165-812D-83DCB2DD76B1}"/>
              </a:ext>
            </a:extLst>
          </p:cNvPr>
          <p:cNvGrpSpPr/>
          <p:nvPr/>
        </p:nvGrpSpPr>
        <p:grpSpPr>
          <a:xfrm>
            <a:off x="9908199" y="3843580"/>
            <a:ext cx="1799847" cy="1737360"/>
            <a:chOff x="9908199" y="3843580"/>
            <a:chExt cx="1799847" cy="1737360"/>
          </a:xfrm>
        </p:grpSpPr>
        <p:sp>
          <p:nvSpPr>
            <p:cNvPr id="12" name="Oval 11" descr="Decorative icon" title="decorative icon">
              <a:extLst>
                <a:ext uri="{FF2B5EF4-FFF2-40B4-BE49-F238E27FC236}">
                  <a16:creationId xmlns:a16="http://schemas.microsoft.com/office/drawing/2014/main" id="{908EC09F-E0C9-4D27-9787-CAA5DF5E5954}"/>
                </a:ext>
              </a:extLst>
            </p:cNvPr>
            <p:cNvSpPr/>
            <p:nvPr/>
          </p:nvSpPr>
          <p:spPr bwMode="auto">
            <a:xfrm>
              <a:off x="9970686" y="3843580"/>
              <a:ext cx="1737360" cy="173736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zure Machine Learning" title="Azure Machine Learning">
              <a:extLst>
                <a:ext uri="{FF2B5EF4-FFF2-40B4-BE49-F238E27FC236}">
                  <a16:creationId xmlns:a16="http://schemas.microsoft.com/office/drawing/2014/main" id="{32DDFC9D-1FCE-4227-AC9E-F9B58AC433EB}"/>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908199" y="4276577"/>
              <a:ext cx="780290" cy="780290"/>
            </a:xfrm>
            <a:prstGeom prst="rect">
              <a:avLst/>
            </a:prstGeom>
          </p:spPr>
        </p:pic>
        <p:pic>
          <p:nvPicPr>
            <p:cNvPr id="10" name="Picture 9" descr="Azure SQL Server Stretch Database" title="Azure SQL Server Stretch Database">
              <a:extLst>
                <a:ext uri="{FF2B5EF4-FFF2-40B4-BE49-F238E27FC236}">
                  <a16:creationId xmlns:a16="http://schemas.microsoft.com/office/drawing/2014/main" id="{ABF6B4B3-4ED5-4349-98D9-3550CEF1E41E}"/>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10731444" y="3953227"/>
              <a:ext cx="780290" cy="780290"/>
            </a:xfrm>
            <a:prstGeom prst="rect">
              <a:avLst/>
            </a:prstGeom>
          </p:spPr>
        </p:pic>
        <p:pic>
          <p:nvPicPr>
            <p:cNvPr id="6" name="Picture 5" descr="Power BI logo&#10;&#10;">
              <a:extLst>
                <a:ext uri="{FF2B5EF4-FFF2-40B4-BE49-F238E27FC236}">
                  <a16:creationId xmlns:a16="http://schemas.microsoft.com/office/drawing/2014/main" id="{B46048EA-47DC-4BCC-8EAB-C1B0884DFF86}"/>
                </a:ext>
              </a:extLst>
            </p:cNvPr>
            <p:cNvPicPr>
              <a:picLocks noChangeAspect="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0574196" y="4666722"/>
              <a:ext cx="780290" cy="780290"/>
            </a:xfrm>
            <a:prstGeom prst="rect">
              <a:avLst/>
            </a:prstGeom>
          </p:spPr>
        </p:pic>
      </p:grpSp>
    </p:spTree>
    <p:extLst>
      <p:ext uri="{BB962C8B-B14F-4D97-AF65-F5344CB8AC3E}">
        <p14:creationId xmlns:p14="http://schemas.microsoft.com/office/powerpoint/2010/main" val="10252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1823</Words>
  <Application>Microsoft Office PowerPoint</Application>
  <PresentationFormat>Widescreen</PresentationFormat>
  <Paragraphs>140</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Segoe UI</vt:lpstr>
      <vt:lpstr>Segoe UI Light</vt:lpstr>
      <vt:lpstr>Segoe UI Semilight</vt:lpstr>
      <vt:lpstr>Wingdings</vt:lpstr>
      <vt:lpstr>2_Server and Cloud 2013</vt:lpstr>
      <vt:lpstr>C+E Readiness Template</vt:lpstr>
      <vt:lpstr>Big data analytics and visualization</vt:lpstr>
      <vt:lpstr>Abstract and learning objectives</vt:lpstr>
      <vt:lpstr>Step 1: Review the customer case study</vt:lpstr>
      <vt:lpstr>Customer situation </vt:lpstr>
      <vt:lpstr>Customer situation - 2 </vt:lpstr>
      <vt:lpstr>Customer needs </vt:lpstr>
      <vt:lpstr>Customer objections </vt:lpstr>
      <vt:lpstr>Customer objections - 2 </vt:lpstr>
      <vt:lpstr>Customer objections - 3 </vt:lpstr>
      <vt:lpstr>Common scenarios </vt:lpstr>
      <vt:lpstr>Step 2: Design the solution</vt:lpstr>
      <vt:lpstr>Step 3: Present the solution</vt:lpstr>
      <vt:lpstr>Wrap-up</vt:lpstr>
      <vt:lpstr>Preferred target audience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2022-07-05T17:05:53Z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2018-05-04T18:16:57.0518882Z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