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2397" autoAdjust="0"/>
  </p:normalViewPr>
  <p:slideViewPr>
    <p:cSldViewPr snapToGrid="0">
      <p:cViewPr varScale="1">
        <p:scale>
          <a:sx n="80" d="100"/>
          <a:sy n="80" d="100"/>
        </p:scale>
        <p:origin x="243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C646-2D4F-4B44-B11B-86CBE287E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78432-4242-4F7A-AB64-E58E7FCCC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37C6B-302E-4DAA-818B-5D753B8C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A6B-5BBD-4027-BE90-56FA1D5E4F5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CA958-2924-41D9-9A69-1E3B9967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E4059-1083-4A16-A135-AE68A264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F37-EA2F-437F-8345-A29B23DA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7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940A-CBAB-481F-906C-F1EA12B4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AB877-DAE2-429A-A67E-665B67A55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EEA87-20EB-4839-B33C-0AD61C0E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A6B-5BBD-4027-BE90-56FA1D5E4F5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94C78-1A21-4F9C-AFCB-2A4BD8A7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B3B6C-F4FB-4865-90DF-2889608A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F37-EA2F-437F-8345-A29B23DA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9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B511DF-5787-438B-8D14-B91D90D25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D23F5-9341-4E97-B214-F6E970324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2EB5C-30EA-4A2E-8CF0-E4B17495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A6B-5BBD-4027-BE90-56FA1D5E4F5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DD378-679C-42EB-897C-E3199C14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15D13-AFD4-4043-860D-65F49EE5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F37-EA2F-437F-8345-A29B23DA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B2BF-21B7-4FFF-AA77-D454B7E6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D84D-4C3C-4EB7-9962-9517BDF02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5AF54-8638-484D-A4DC-44B5C795A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A6B-5BBD-4027-BE90-56FA1D5E4F5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2C420-8901-497A-AB3B-754BC997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E67C4-81F7-4D90-B960-AC20A255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F37-EA2F-437F-8345-A29B23DA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4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B373-7D31-4ACA-8EB2-B43655D13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63C3D-D5C6-4090-A552-D217F844A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82D60-C399-4F45-BA04-54119FF8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A6B-5BBD-4027-BE90-56FA1D5E4F5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43B32-66D2-4890-B444-17F715B35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7BFCF-36BC-4F92-83B0-A082DB64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F37-EA2F-437F-8345-A29B23DA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3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0C0A-CAC7-443F-9CE8-8CDDFCAC9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68EE-8157-44DD-B3EE-D425255E1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25613-39BF-42B4-82AB-E4D832EF3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56E0B-A72B-4913-BB44-5CDAF6EF0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A6B-5BBD-4027-BE90-56FA1D5E4F5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62E9F-7A4B-4589-970D-B9477B0E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A11A5-99DC-4E4E-A40A-F3B17190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F37-EA2F-437F-8345-A29B23DA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8CE7-5E60-4892-9AE0-CE62E919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EBCE3-9832-4529-8C5E-82C096503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F7F17-59C3-4AF3-B140-44B5EB66A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212FC-DCA2-49C6-B7BD-6ECBB77CD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48620D-D7B1-482E-B1C8-2E73763D0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9C17C-FE1E-4343-8CEC-0FCFEDA9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A6B-5BBD-4027-BE90-56FA1D5E4F5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DC9FB-23E1-4047-B0A9-5EED102F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98DC6-E2C3-4101-A26A-2D2DB8F7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F37-EA2F-437F-8345-A29B23DA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7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3422-A8B0-4F97-88E3-BF487EC2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9A4177-58B6-4C90-BFCD-CA383867F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A6B-5BBD-4027-BE90-56FA1D5E4F5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F7271-8974-4295-8C56-35743A2E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53BC2-2AA9-47C8-B0F6-31ED7C74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F37-EA2F-437F-8345-A29B23DA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5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1A092-714C-4EAF-A9AC-582EA88B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A6B-5BBD-4027-BE90-56FA1D5E4F5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904E4-A470-45A4-9F39-5198D49A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7E8E9-1455-4345-819C-777F708E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F37-EA2F-437F-8345-A29B23DA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6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4F2C-BD55-4C1F-803F-C1B13166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80058-8356-4AB6-A1A0-86248DE1F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68CC5-B7F0-4830-9B97-58761B465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FF372-A457-47BF-A658-EDEB559CC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A6B-5BBD-4027-BE90-56FA1D5E4F5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CDB48-1796-45B5-AB88-0AF960A0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3DD0C-6BE2-4E85-B149-0BDE9E2E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F37-EA2F-437F-8345-A29B23DA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8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133AF-5CAC-4BC8-9892-CDD5B6F0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38B8C3-F6A3-4D00-96E5-1ACD0F3186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0554A-3C2F-4382-BEFF-738F92A6A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AA36E-22E5-4747-8EC7-9F7DA7970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A6B-5BBD-4027-BE90-56FA1D5E4F5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734FD-1D97-42D2-87DC-DC3C3CC5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39EE0-A404-436E-95A0-CB870516F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F37-EA2F-437F-8345-A29B23DA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8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4FF74-6BAE-4374-B27A-5BBEBF3E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7A2D1-CA92-4BFE-965D-001D9783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47392-43AE-429D-AE14-66711CC31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BCA6B-5BBD-4027-BE90-56FA1D5E4F5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CEC2C-D37E-46E9-81D5-3005C8CFD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8CB70-C2CD-4370-B233-3D293A4A0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22F37-EA2F-437F-8345-A29B23DA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5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E68E6C-8F4F-4048-ADC6-E61D374563DC}"/>
              </a:ext>
            </a:extLst>
          </p:cNvPr>
          <p:cNvSpPr txBox="1"/>
          <p:nvPr/>
        </p:nvSpPr>
        <p:spPr>
          <a:xfrm>
            <a:off x="1387657" y="145246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7FC81-A2E8-4B96-BE17-B0355DC78434}"/>
              </a:ext>
            </a:extLst>
          </p:cNvPr>
          <p:cNvSpPr txBox="1"/>
          <p:nvPr/>
        </p:nvSpPr>
        <p:spPr>
          <a:xfrm>
            <a:off x="1387657" y="2065175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 Studio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52080-E93F-4817-B6E4-8107B5B1F981}"/>
              </a:ext>
            </a:extLst>
          </p:cNvPr>
          <p:cNvSpPr txBox="1"/>
          <p:nvPr/>
        </p:nvSpPr>
        <p:spPr>
          <a:xfrm>
            <a:off x="1387657" y="2697710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 Studio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64B33-3D74-43E8-9999-CF971DE02DEF}"/>
              </a:ext>
            </a:extLst>
          </p:cNvPr>
          <p:cNvSpPr txBox="1"/>
          <p:nvPr/>
        </p:nvSpPr>
        <p:spPr>
          <a:xfrm>
            <a:off x="977114" y="3677554"/>
            <a:ext cx="2405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Professional developers</a:t>
            </a:r>
            <a:br>
              <a:rPr lang="en-US" dirty="0"/>
            </a:br>
            <a:r>
              <a:rPr lang="en-US" dirty="0"/>
              <a:t>(Code First)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02AA48-23AB-4BA7-809F-D7182290970A}"/>
              </a:ext>
            </a:extLst>
          </p:cNvPr>
          <p:cNvCxnSpPr>
            <a:cxnSpLocks/>
          </p:cNvCxnSpPr>
          <p:nvPr/>
        </p:nvCxnSpPr>
        <p:spPr>
          <a:xfrm>
            <a:off x="3967446" y="1537511"/>
            <a:ext cx="0" cy="566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3876EC-8E18-4EF1-8FDE-39BE01D86C0D}"/>
              </a:ext>
            </a:extLst>
          </p:cNvPr>
          <p:cNvCxnSpPr>
            <a:cxnSpLocks/>
          </p:cNvCxnSpPr>
          <p:nvPr/>
        </p:nvCxnSpPr>
        <p:spPr>
          <a:xfrm>
            <a:off x="3637764" y="1537511"/>
            <a:ext cx="6593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500BC8-2CF2-4627-922B-4520B9D74F31}"/>
              </a:ext>
            </a:extLst>
          </p:cNvPr>
          <p:cNvCxnSpPr>
            <a:cxnSpLocks/>
          </p:cNvCxnSpPr>
          <p:nvPr/>
        </p:nvCxnSpPr>
        <p:spPr>
          <a:xfrm>
            <a:off x="3967446" y="2401365"/>
            <a:ext cx="0" cy="566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8DDDBF4-8CA6-45D7-80C7-6CA729C6F858}"/>
              </a:ext>
            </a:extLst>
          </p:cNvPr>
          <p:cNvSpPr/>
          <p:nvPr/>
        </p:nvSpPr>
        <p:spPr>
          <a:xfrm>
            <a:off x="3796386" y="2041364"/>
            <a:ext cx="342121" cy="3693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275483C-D584-4784-8031-9ABA8EB7B1F4}"/>
              </a:ext>
            </a:extLst>
          </p:cNvPr>
          <p:cNvSpPr/>
          <p:nvPr/>
        </p:nvSpPr>
        <p:spPr>
          <a:xfrm>
            <a:off x="3888137" y="2150221"/>
            <a:ext cx="158618" cy="15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67F65B-B6B3-40D4-8831-FB34D6B3B1A5}"/>
              </a:ext>
            </a:extLst>
          </p:cNvPr>
          <p:cNvCxnSpPr>
            <a:cxnSpLocks/>
          </p:cNvCxnSpPr>
          <p:nvPr/>
        </p:nvCxnSpPr>
        <p:spPr>
          <a:xfrm>
            <a:off x="3615991" y="2967422"/>
            <a:ext cx="6593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5C4C301-F84B-4957-8FE3-8F8EB8B6CE09}"/>
              </a:ext>
            </a:extLst>
          </p:cNvPr>
          <p:cNvSpPr/>
          <p:nvPr/>
        </p:nvSpPr>
        <p:spPr>
          <a:xfrm>
            <a:off x="4433292" y="1532459"/>
            <a:ext cx="1986641" cy="724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C618A7-3411-4FF5-8E74-D2984A0C56E7}"/>
              </a:ext>
            </a:extLst>
          </p:cNvPr>
          <p:cNvSpPr/>
          <p:nvPr/>
        </p:nvSpPr>
        <p:spPr>
          <a:xfrm>
            <a:off x="4448760" y="2335365"/>
            <a:ext cx="3428213" cy="615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8AEAD0-A51D-46BC-919A-8A3890EF322D}"/>
              </a:ext>
            </a:extLst>
          </p:cNvPr>
          <p:cNvSpPr/>
          <p:nvPr/>
        </p:nvSpPr>
        <p:spPr>
          <a:xfrm>
            <a:off x="6527153" y="1535569"/>
            <a:ext cx="1349820" cy="724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3A2592-C469-4258-92C8-06A8B3C87710}"/>
              </a:ext>
            </a:extLst>
          </p:cNvPr>
          <p:cNvSpPr txBox="1"/>
          <p:nvPr/>
        </p:nvSpPr>
        <p:spPr>
          <a:xfrm>
            <a:off x="9669624" y="1423882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Automate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74B1CA-F0F0-4959-B90F-A7AB2A61A032}"/>
              </a:ext>
            </a:extLst>
          </p:cNvPr>
          <p:cNvSpPr txBox="1"/>
          <p:nvPr/>
        </p:nvSpPr>
        <p:spPr>
          <a:xfrm>
            <a:off x="9669624" y="2036592"/>
            <a:ext cx="129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Apps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76EA3D-4347-494A-83BF-5686DA2A45F3}"/>
              </a:ext>
            </a:extLst>
          </p:cNvPr>
          <p:cNvSpPr txBox="1"/>
          <p:nvPr/>
        </p:nvSpPr>
        <p:spPr>
          <a:xfrm>
            <a:off x="9669624" y="2669127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Virtual Agents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B6E68D-DD80-4524-B8BE-75D6081810DA}"/>
              </a:ext>
            </a:extLst>
          </p:cNvPr>
          <p:cNvSpPr txBox="1"/>
          <p:nvPr/>
        </p:nvSpPr>
        <p:spPr>
          <a:xfrm>
            <a:off x="9395287" y="3735556"/>
            <a:ext cx="1692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developer</a:t>
            </a:r>
            <a:br>
              <a:rPr lang="en-US" dirty="0"/>
            </a:br>
            <a:r>
              <a:rPr lang="en-US" dirty="0"/>
              <a:t>(Low code)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AD870A-02B3-48E4-A3F6-22DECB658698}"/>
              </a:ext>
            </a:extLst>
          </p:cNvPr>
          <p:cNvCxnSpPr>
            <a:cxnSpLocks/>
          </p:cNvCxnSpPr>
          <p:nvPr/>
        </p:nvCxnSpPr>
        <p:spPr>
          <a:xfrm>
            <a:off x="12596325" y="1423882"/>
            <a:ext cx="0" cy="566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4BA02D1-2114-4C34-A0B8-21631DFD47A7}"/>
              </a:ext>
            </a:extLst>
          </p:cNvPr>
          <p:cNvCxnSpPr>
            <a:cxnSpLocks/>
          </p:cNvCxnSpPr>
          <p:nvPr/>
        </p:nvCxnSpPr>
        <p:spPr>
          <a:xfrm>
            <a:off x="12596325" y="2287736"/>
            <a:ext cx="0" cy="566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4CDCC55-A4E7-458C-8EF2-2ED41B0343CF}"/>
              </a:ext>
            </a:extLst>
          </p:cNvPr>
          <p:cNvSpPr txBox="1"/>
          <p:nvPr/>
        </p:nvSpPr>
        <p:spPr>
          <a:xfrm>
            <a:off x="5506555" y="2413214"/>
            <a:ext cx="1680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Microsoft Azure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E6E18E-B802-4B38-B96D-E2509D678A6C}"/>
              </a:ext>
            </a:extLst>
          </p:cNvPr>
          <p:cNvSpPr txBox="1"/>
          <p:nvPr/>
        </p:nvSpPr>
        <p:spPr>
          <a:xfrm>
            <a:off x="7054870" y="171012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6D4213-AE4F-4A36-8831-431C714DF788}"/>
              </a:ext>
            </a:extLst>
          </p:cNvPr>
          <p:cNvSpPr txBox="1"/>
          <p:nvPr/>
        </p:nvSpPr>
        <p:spPr>
          <a:xfrm>
            <a:off x="4873087" y="1725478"/>
            <a:ext cx="1538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Services</a:t>
            </a:r>
          </a:p>
        </p:txBody>
      </p:sp>
      <p:pic>
        <p:nvPicPr>
          <p:cNvPr id="1026" name="Picture 2" descr="Github Logo - Free social media icons">
            <a:extLst>
              <a:ext uri="{FF2B5EF4-FFF2-40B4-BE49-F238E27FC236}">
                <a16:creationId xmlns:a16="http://schemas.microsoft.com/office/drawing/2014/main" id="{D22AF5E7-4CA6-4F2E-BF30-089173F30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08" y="1423882"/>
            <a:ext cx="390921" cy="39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AutoShape 4" descr="Visual studio Icons - Download 54 Free Visual studio icons here">
            <a:extLst>
              <a:ext uri="{FF2B5EF4-FFF2-40B4-BE49-F238E27FC236}">
                <a16:creationId xmlns:a16="http://schemas.microsoft.com/office/drawing/2014/main" id="{FCD6FBCB-0A18-485A-A411-74B8D709FA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Visual Studio PNG Images, Free Transparent Visual Studio Download - KindPNG">
            <a:extLst>
              <a:ext uri="{FF2B5EF4-FFF2-40B4-BE49-F238E27FC236}">
                <a16:creationId xmlns:a16="http://schemas.microsoft.com/office/drawing/2014/main" id="{5800F4DA-3656-4D2F-ABA6-F22FDCCE5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65596" y="2079460"/>
            <a:ext cx="421186" cy="41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le, type, vscode Free Icon - Icon-Icons.com">
            <a:extLst>
              <a:ext uri="{FF2B5EF4-FFF2-40B4-BE49-F238E27FC236}">
                <a16:creationId xmlns:a16="http://schemas.microsoft.com/office/drawing/2014/main" id="{296F1E95-6F80-4C02-A648-217FA72F5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71" y="2684556"/>
            <a:ext cx="446411" cy="44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nd the right app | Microsoft AppSource">
            <a:extLst>
              <a:ext uri="{FF2B5EF4-FFF2-40B4-BE49-F238E27FC236}">
                <a16:creationId xmlns:a16="http://schemas.microsoft.com/office/drawing/2014/main" id="{3D3944F5-600F-4489-8B00-D12FA937F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168" y="1423882"/>
            <a:ext cx="452239" cy="45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ower Apps - Apps on Google Play">
            <a:extLst>
              <a:ext uri="{FF2B5EF4-FFF2-40B4-BE49-F238E27FC236}">
                <a16:creationId xmlns:a16="http://schemas.microsoft.com/office/drawing/2014/main" id="{25C6AAC1-D63E-439C-988F-B58E4799A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333" y="1989939"/>
            <a:ext cx="545404" cy="54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365 VikingThe 365 Viking talks about Microsoft Business Applicationspower virtual  agent icon">
            <a:extLst>
              <a:ext uri="{FF2B5EF4-FFF2-40B4-BE49-F238E27FC236}">
                <a16:creationId xmlns:a16="http://schemas.microsoft.com/office/drawing/2014/main" id="{6275CE08-DEE3-4E40-B832-E672C77B7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791" y="2689543"/>
            <a:ext cx="459014" cy="43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icrosoft - Free logo icons">
            <a:extLst>
              <a:ext uri="{FF2B5EF4-FFF2-40B4-BE49-F238E27FC236}">
                <a16:creationId xmlns:a16="http://schemas.microsoft.com/office/drawing/2014/main" id="{A64901F9-5760-43DA-B87F-891AAC4BB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637" y="2446947"/>
            <a:ext cx="335902" cy="3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C23FD72B-B0D0-45AE-B3CB-B3AF7EE8F377}"/>
              </a:ext>
            </a:extLst>
          </p:cNvPr>
          <p:cNvGrpSpPr/>
          <p:nvPr/>
        </p:nvGrpSpPr>
        <p:grpSpPr>
          <a:xfrm>
            <a:off x="9473376" y="5249452"/>
            <a:ext cx="1961475" cy="369332"/>
            <a:chOff x="9623321" y="5911314"/>
            <a:chExt cx="1961475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C0C2B5A-67C0-4504-83B2-B333D09272C5}"/>
                </a:ext>
              </a:extLst>
            </p:cNvPr>
            <p:cNvSpPr txBox="1"/>
            <p:nvPr/>
          </p:nvSpPr>
          <p:spPr>
            <a:xfrm>
              <a:off x="9904400" y="5911314"/>
              <a:ext cx="16803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Microsoft Azure</a:t>
              </a:r>
            </a:p>
          </p:txBody>
        </p:sp>
        <p:pic>
          <p:nvPicPr>
            <p:cNvPr id="50" name="Picture 22" descr="Microsoft - Free logo icons">
              <a:extLst>
                <a:ext uri="{FF2B5EF4-FFF2-40B4-BE49-F238E27FC236}">
                  <a16:creationId xmlns:a16="http://schemas.microsoft.com/office/drawing/2014/main" id="{D2EFCB23-8AEB-4A08-862F-5A7ABDC48F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3321" y="5974359"/>
              <a:ext cx="306287" cy="306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3709714-64AC-4FDD-872B-8614FEA13BE7}"/>
              </a:ext>
            </a:extLst>
          </p:cNvPr>
          <p:cNvCxnSpPr>
            <a:cxnSpLocks/>
          </p:cNvCxnSpPr>
          <p:nvPr/>
        </p:nvCxnSpPr>
        <p:spPr>
          <a:xfrm>
            <a:off x="8499375" y="1510483"/>
            <a:ext cx="0" cy="566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3482571-F8B6-4B63-803C-A5264E32B14D}"/>
              </a:ext>
            </a:extLst>
          </p:cNvPr>
          <p:cNvCxnSpPr>
            <a:cxnSpLocks/>
          </p:cNvCxnSpPr>
          <p:nvPr/>
        </p:nvCxnSpPr>
        <p:spPr>
          <a:xfrm>
            <a:off x="8169693" y="1510483"/>
            <a:ext cx="6593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3256971-05B9-4EEB-AC08-AA8764FCA77F}"/>
              </a:ext>
            </a:extLst>
          </p:cNvPr>
          <p:cNvCxnSpPr>
            <a:cxnSpLocks/>
          </p:cNvCxnSpPr>
          <p:nvPr/>
        </p:nvCxnSpPr>
        <p:spPr>
          <a:xfrm>
            <a:off x="8499375" y="2374337"/>
            <a:ext cx="0" cy="566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488A282-BB5D-402B-867D-BF282CF18658}"/>
              </a:ext>
            </a:extLst>
          </p:cNvPr>
          <p:cNvSpPr/>
          <p:nvPr/>
        </p:nvSpPr>
        <p:spPr>
          <a:xfrm>
            <a:off x="8328315" y="2014336"/>
            <a:ext cx="342121" cy="3693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BAA14E7-FF33-4B90-89A2-1D5AD71E51A4}"/>
              </a:ext>
            </a:extLst>
          </p:cNvPr>
          <p:cNvSpPr/>
          <p:nvPr/>
        </p:nvSpPr>
        <p:spPr>
          <a:xfrm>
            <a:off x="8420066" y="2123193"/>
            <a:ext cx="158618" cy="15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01B8120-7295-44EB-80F8-7651D9C622A8}"/>
              </a:ext>
            </a:extLst>
          </p:cNvPr>
          <p:cNvCxnSpPr>
            <a:cxnSpLocks/>
          </p:cNvCxnSpPr>
          <p:nvPr/>
        </p:nvCxnSpPr>
        <p:spPr>
          <a:xfrm>
            <a:off x="8147920" y="2940394"/>
            <a:ext cx="6593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8" name="Picture 24" descr="Azure API Management - Visual Studio Marketplace">
            <a:extLst>
              <a:ext uri="{FF2B5EF4-FFF2-40B4-BE49-F238E27FC236}">
                <a16:creationId xmlns:a16="http://schemas.microsoft.com/office/drawing/2014/main" id="{1A40007C-602A-43D6-9F5B-02206D165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170" y="1728828"/>
            <a:ext cx="382555" cy="38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18BAC1-62DA-4BB9-AC12-27E9756982E3}"/>
              </a:ext>
            </a:extLst>
          </p:cNvPr>
          <p:cNvCxnSpPr/>
          <p:nvPr/>
        </p:nvCxnSpPr>
        <p:spPr>
          <a:xfrm>
            <a:off x="3967445" y="3914371"/>
            <a:ext cx="47029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0" name="Picture 26" descr="Windows Service Icon #312342 - Free Icons Library">
            <a:extLst>
              <a:ext uri="{FF2B5EF4-FFF2-40B4-BE49-F238E27FC236}">
                <a16:creationId xmlns:a16="http://schemas.microsoft.com/office/drawing/2014/main" id="{FEF4103E-B817-4CD3-B240-4D8A953A0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26" y="1779624"/>
            <a:ext cx="339476" cy="33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32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5B81CFF-98B8-F01C-6828-EFCE3A40A848}"/>
              </a:ext>
            </a:extLst>
          </p:cNvPr>
          <p:cNvSpPr/>
          <p:nvPr/>
        </p:nvSpPr>
        <p:spPr>
          <a:xfrm>
            <a:off x="316523" y="2694842"/>
            <a:ext cx="8387862" cy="663863"/>
          </a:xfrm>
          <a:custGeom>
            <a:avLst/>
            <a:gdLst>
              <a:gd name="connsiteX0" fmla="*/ 0 w 8387862"/>
              <a:gd name="connsiteY0" fmla="*/ 413239 h 663863"/>
              <a:gd name="connsiteX1" fmla="*/ 1437542 w 8387862"/>
              <a:gd name="connsiteY1" fmla="*/ 175846 h 663863"/>
              <a:gd name="connsiteX2" fmla="*/ 3429000 w 8387862"/>
              <a:gd name="connsiteY2" fmla="*/ 663820 h 663863"/>
              <a:gd name="connsiteX3" fmla="*/ 4980842 w 8387862"/>
              <a:gd name="connsiteY3" fmla="*/ 145073 h 663863"/>
              <a:gd name="connsiteX4" fmla="*/ 6853604 w 8387862"/>
              <a:gd name="connsiteY4" fmla="*/ 487973 h 663863"/>
              <a:gd name="connsiteX5" fmla="*/ 8387862 w 8387862"/>
              <a:gd name="connsiteY5" fmla="*/ 0 h 663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87862" h="663863">
                <a:moveTo>
                  <a:pt x="0" y="413239"/>
                </a:moveTo>
                <a:cubicBezTo>
                  <a:pt x="433021" y="273661"/>
                  <a:pt x="866042" y="134083"/>
                  <a:pt x="1437542" y="175846"/>
                </a:cubicBezTo>
                <a:cubicBezTo>
                  <a:pt x="2009042" y="217609"/>
                  <a:pt x="2838450" y="668949"/>
                  <a:pt x="3429000" y="663820"/>
                </a:cubicBezTo>
                <a:cubicBezTo>
                  <a:pt x="4019550" y="658691"/>
                  <a:pt x="4410075" y="174381"/>
                  <a:pt x="4980842" y="145073"/>
                </a:cubicBezTo>
                <a:cubicBezTo>
                  <a:pt x="5551609" y="115765"/>
                  <a:pt x="6285767" y="512152"/>
                  <a:pt x="6853604" y="487973"/>
                </a:cubicBezTo>
                <a:cubicBezTo>
                  <a:pt x="7421441" y="463794"/>
                  <a:pt x="7904651" y="231897"/>
                  <a:pt x="8387862" y="0"/>
                </a:cubicBezTo>
              </a:path>
            </a:pathLst>
          </a:custGeom>
          <a:noFill/>
          <a:ln w="317500">
            <a:solidFill>
              <a:schemeClr val="bg1">
                <a:lumMod val="85000"/>
                <a:alpha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1AD095B9-7925-E8C7-2548-28DC5144F7AD}"/>
              </a:ext>
            </a:extLst>
          </p:cNvPr>
          <p:cNvSpPr/>
          <p:nvPr/>
        </p:nvSpPr>
        <p:spPr>
          <a:xfrm>
            <a:off x="397823" y="559326"/>
            <a:ext cx="2470067" cy="1376352"/>
          </a:xfrm>
          <a:prstGeom prst="wedgeRectCallout">
            <a:avLst>
              <a:gd name="adj1" fmla="val -29198"/>
              <a:gd name="adj2" fmla="val 8454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Introduction to Azure Database for PostgreSQL</a:t>
            </a:r>
          </a:p>
          <a:p>
            <a:pPr algn="ctr"/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(Learn basics of </a:t>
            </a:r>
            <a:r>
              <a:rPr lang="en-US" sz="1000" b="1" dirty="0" err="1">
                <a:solidFill>
                  <a:schemeClr val="accent6">
                    <a:lumMod val="75000"/>
                  </a:schemeClr>
                </a:solidFill>
              </a:rPr>
              <a:t>PostgresQL</a:t>
            </a:r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, Azure Fundamentals and Azure database for PostgreSQL – key features and concepts.)</a:t>
            </a:r>
          </a:p>
        </p:txBody>
      </p:sp>
      <p:pic>
        <p:nvPicPr>
          <p:cNvPr id="6" name="Graphic 5" descr="Marker with solid fill">
            <a:extLst>
              <a:ext uri="{FF2B5EF4-FFF2-40B4-BE49-F238E27FC236}">
                <a16:creationId xmlns:a16="http://schemas.microsoft.com/office/drawing/2014/main" id="{D3132CED-F244-E70C-E87A-65C8031FC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652" y="2363385"/>
            <a:ext cx="622267" cy="6222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C300E7-09D1-E2EB-0363-45A47CAE6702}"/>
              </a:ext>
            </a:extLst>
          </p:cNvPr>
          <p:cNvSpPr txBox="1"/>
          <p:nvPr/>
        </p:nvSpPr>
        <p:spPr>
          <a:xfrm>
            <a:off x="1911730" y="1935678"/>
            <a:ext cx="956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Chapters 1 &amp; 2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B8508AB-8D53-D5BB-D8E2-49CFC3541530}"/>
              </a:ext>
            </a:extLst>
          </p:cNvPr>
          <p:cNvSpPr/>
          <p:nvPr/>
        </p:nvSpPr>
        <p:spPr>
          <a:xfrm>
            <a:off x="3371504" y="559326"/>
            <a:ext cx="2470067" cy="1376352"/>
          </a:xfrm>
          <a:prstGeom prst="wedgeRectCallout">
            <a:avLst>
              <a:gd name="adj1" fmla="val -722"/>
              <a:gd name="adj2" fmla="val 9124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4">
                    <a:lumMod val="50000"/>
                  </a:schemeClr>
                </a:solidFill>
              </a:rPr>
              <a:t>End to End Application Development with Azure Database for PostgreSQL</a:t>
            </a:r>
          </a:p>
          <a:p>
            <a:pPr algn="ctr"/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1000" b="1" dirty="0">
                <a:solidFill>
                  <a:schemeClr val="accent4">
                    <a:lumMod val="75000"/>
                  </a:schemeClr>
                </a:solidFill>
              </a:rPr>
              <a:t>(Choose the right hosting option for your PostgreSQL application on Azure and learn how to deploy your app integrating with these Azure services, through a tutorial.)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839552-C088-937F-6BC4-C49FC316F30D}"/>
              </a:ext>
            </a:extLst>
          </p:cNvPr>
          <p:cNvSpPr txBox="1"/>
          <p:nvPr/>
        </p:nvSpPr>
        <p:spPr>
          <a:xfrm>
            <a:off x="5132813" y="1935678"/>
            <a:ext cx="708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>
                <a:solidFill>
                  <a:schemeClr val="accent4">
                    <a:lumMod val="50000"/>
                  </a:schemeClr>
                </a:solidFill>
              </a:rPr>
              <a:t>Chapter 4</a:t>
            </a:r>
          </a:p>
        </p:txBody>
      </p:sp>
      <p:pic>
        <p:nvPicPr>
          <p:cNvPr id="10" name="Graphic 9" descr="Marker with solid fill">
            <a:extLst>
              <a:ext uri="{FF2B5EF4-FFF2-40B4-BE49-F238E27FC236}">
                <a16:creationId xmlns:a16="http://schemas.microsoft.com/office/drawing/2014/main" id="{62436298-A332-0E72-8BE1-E3A559D724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41584" y="2448621"/>
            <a:ext cx="622267" cy="622267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60EB69E3-06A4-69DA-15AE-EECC3A5B4711}"/>
              </a:ext>
            </a:extLst>
          </p:cNvPr>
          <p:cNvSpPr/>
          <p:nvPr/>
        </p:nvSpPr>
        <p:spPr>
          <a:xfrm>
            <a:off x="6271062" y="559326"/>
            <a:ext cx="2470067" cy="1376352"/>
          </a:xfrm>
          <a:prstGeom prst="wedgeRectCallout">
            <a:avLst>
              <a:gd name="adj1" fmla="val 28111"/>
              <a:gd name="adj2" fmla="val 8134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Azure Database for PostgreSQL architectures and customer stories</a:t>
            </a:r>
          </a:p>
          <a:p>
            <a:pPr algn="ctr"/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(Explore ways to architect your PostgreSQL applications by learning from sample reference architectures and our customer success stories.)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BAEB50-4843-E420-40CF-D40FCA8D1CF7}"/>
              </a:ext>
            </a:extLst>
          </p:cNvPr>
          <p:cNvSpPr txBox="1"/>
          <p:nvPr/>
        </p:nvSpPr>
        <p:spPr>
          <a:xfrm>
            <a:off x="6522983" y="1952843"/>
            <a:ext cx="1299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Chapters 12 &amp; 13</a:t>
            </a:r>
          </a:p>
        </p:txBody>
      </p:sp>
      <p:pic>
        <p:nvPicPr>
          <p:cNvPr id="13" name="Graphic 12" descr="Marker with solid fill">
            <a:extLst>
              <a:ext uri="{FF2B5EF4-FFF2-40B4-BE49-F238E27FC236}">
                <a16:creationId xmlns:a16="http://schemas.microsoft.com/office/drawing/2014/main" id="{E301DE23-129B-7497-8425-927F0E45C0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9562" y="2318796"/>
            <a:ext cx="622267" cy="622267"/>
          </a:xfrm>
          <a:prstGeom prst="rect">
            <a:avLst/>
          </a:prstGeom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16962046-2D10-8AD2-2D5E-3DF81320F3BC}"/>
              </a:ext>
            </a:extLst>
          </p:cNvPr>
          <p:cNvSpPr/>
          <p:nvPr/>
        </p:nvSpPr>
        <p:spPr>
          <a:xfrm>
            <a:off x="825754" y="3871648"/>
            <a:ext cx="2470067" cy="1376352"/>
          </a:xfrm>
          <a:prstGeom prst="wedgeRectCallout">
            <a:avLst>
              <a:gd name="adj1" fmla="val 27274"/>
              <a:gd name="adj2" fmla="val -9631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Getting Started with Azure Database for PostgreSQL</a:t>
            </a:r>
          </a:p>
          <a:p>
            <a:pPr algn="ctr"/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(Set up your environment, learn how to provision, connect to and query Azure Database for PostgreSQL.)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FA8DBBD7-10E1-8FDD-5C97-7006F66B8D49}"/>
              </a:ext>
            </a:extLst>
          </p:cNvPr>
          <p:cNvSpPr/>
          <p:nvPr/>
        </p:nvSpPr>
        <p:spPr>
          <a:xfrm>
            <a:off x="5419495" y="3871648"/>
            <a:ext cx="2470067" cy="1376352"/>
          </a:xfrm>
          <a:prstGeom prst="wedgeRectCallout">
            <a:avLst>
              <a:gd name="adj1" fmla="val -4940"/>
              <a:gd name="adj2" fmla="val -10206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Application + Database – Best Practices and Troubleshooting</a:t>
            </a:r>
          </a:p>
          <a:p>
            <a:pPr algn="ctr"/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(Learn tips and tricks to build efficient, stable applications: Monitoring, Networking &amp; Security, Testing, Performance, Troubleshooting, BCDR.)</a:t>
            </a:r>
          </a:p>
        </p:txBody>
      </p:sp>
      <p:pic>
        <p:nvPicPr>
          <p:cNvPr id="16" name="Graphic 15" descr="Marker with solid fill">
            <a:extLst>
              <a:ext uri="{FF2B5EF4-FFF2-40B4-BE49-F238E27FC236}">
                <a16:creationId xmlns:a16="http://schemas.microsoft.com/office/drawing/2014/main" id="{311D5612-6915-1867-9266-A0C2314DCD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29654" y="2660701"/>
            <a:ext cx="622267" cy="622267"/>
          </a:xfrm>
          <a:prstGeom prst="rect">
            <a:avLst/>
          </a:prstGeom>
        </p:spPr>
      </p:pic>
      <p:pic>
        <p:nvPicPr>
          <p:cNvPr id="17" name="Graphic 16" descr="Marker with solid fill">
            <a:extLst>
              <a:ext uri="{FF2B5EF4-FFF2-40B4-BE49-F238E27FC236}">
                <a16:creationId xmlns:a16="http://schemas.microsoft.com/office/drawing/2014/main" id="{1874FBA5-B018-7665-98F1-DF2452D2C8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35020" y="2596253"/>
            <a:ext cx="622267" cy="6222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43A47E8-F8FD-2595-DC79-5837C1FF632E}"/>
              </a:ext>
            </a:extLst>
          </p:cNvPr>
          <p:cNvSpPr txBox="1"/>
          <p:nvPr/>
        </p:nvSpPr>
        <p:spPr>
          <a:xfrm>
            <a:off x="761528" y="3631151"/>
            <a:ext cx="1299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Chapter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3C1741-97F4-A74E-E0C5-D5C7864CDFF0}"/>
              </a:ext>
            </a:extLst>
          </p:cNvPr>
          <p:cNvSpPr txBox="1"/>
          <p:nvPr/>
        </p:nvSpPr>
        <p:spPr>
          <a:xfrm>
            <a:off x="6654528" y="3631151"/>
            <a:ext cx="1299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Chapters 5 to 11</a:t>
            </a:r>
          </a:p>
        </p:txBody>
      </p:sp>
    </p:spTree>
    <p:extLst>
      <p:ext uri="{BB962C8B-B14F-4D97-AF65-F5344CB8AC3E}">
        <p14:creationId xmlns:p14="http://schemas.microsoft.com/office/powerpoint/2010/main" val="139624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203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Givens</dc:creator>
  <cp:lastModifiedBy>Carey Payette</cp:lastModifiedBy>
  <cp:revision>4</cp:revision>
  <dcterms:created xsi:type="dcterms:W3CDTF">2022-03-29T14:04:25Z</dcterms:created>
  <dcterms:modified xsi:type="dcterms:W3CDTF">2023-12-28T18:43:03Z</dcterms:modified>
</cp:coreProperties>
</file>