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5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2397" autoAdjust="0"/>
  </p:normalViewPr>
  <p:slideViewPr>
    <p:cSldViewPr snapToGrid="0">
      <p:cViewPr varScale="1">
        <p:scale>
          <a:sx n="116" d="100"/>
          <a:sy n="116" d="100"/>
        </p:scale>
        <p:origin x="208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C646-2D4F-4B44-B11B-86CBE287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8432-4242-4F7A-AB64-E58E7FCC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7C6B-302E-4DAA-818B-5D753B8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A958-2924-41D9-9A69-1E3B996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4059-1083-4A16-A135-AE68A26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40A-CBAB-481F-906C-F1EA12B4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B877-DAE2-429A-A67E-665B67A5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EA87-20EB-4839-B33C-0AD61C0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4C78-1A21-4F9C-AFCB-2A4BD8A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3B6C-F4FB-4865-90DF-2889608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511DF-5787-438B-8D14-B91D90D2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23F5-9341-4E97-B214-F6E9703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EB5C-30EA-4A2E-8CF0-E4B1749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D378-679C-42EB-897C-E3199C1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D13-AFD4-4043-860D-65F49EE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2BF-21B7-4FFF-AA77-D454B7E6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84D-4C3C-4EB7-9962-9517BDF0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AF54-8638-484D-A4DC-44B5C79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C420-8901-497A-AB3B-754BC997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67C4-81F7-4D90-B960-AC20A255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B373-7D31-4ACA-8EB2-B43655D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3C3D-D5C6-4090-A552-D217F84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2D60-C399-4F45-BA04-54119FF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3B32-66D2-4890-B444-17F715B3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FCF-36BC-4F92-83B0-A082DB6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C0A-CAC7-443F-9CE8-8CDDFCA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8EE-8157-44DD-B3EE-D425255E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25613-39BF-42B4-82AB-E4D832EF3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6E0B-A72B-4913-BB44-5CDAF6E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2E9F-7A4B-4589-970D-B9477B0E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11A5-99DC-4E4E-A40A-F3B1719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8CE7-5E60-4892-9AE0-CE62E919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BCE3-9832-4529-8C5E-82C09650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7F17-59C3-4AF3-B140-44B5EB66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2FC-DCA2-49C6-B7BD-6ECBB77C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620D-D7B1-482E-B1C8-2E73763D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C17C-FE1E-4343-8CEC-0FCFEDA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C9FB-23E1-4047-B0A9-5EED102F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98DC6-E2C3-4101-A26A-2D2DB8F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3422-A8B0-4F97-88E3-BF487EC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A4177-58B6-4C90-BFCD-CA383867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7271-8974-4295-8C56-35743A2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3BC2-2AA9-47C8-B0F6-31ED7C7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A092-714C-4EAF-A9AC-582EA88B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904E4-A470-45A4-9F39-5198D49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E8E9-1455-4345-819C-777F708E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4F2C-BD55-4C1F-803F-C1B13166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058-8356-4AB6-A1A0-86248DE1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68CC5-B7F0-4830-9B97-58761B46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F372-A457-47BF-A658-EDEB559C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DB48-1796-45B5-AB88-0AF960A0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DD0C-6BE2-4E85-B149-0BDE9E2E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33AF-5CAC-4BC8-9892-CDD5B6F0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B8C3-F6A3-4D00-96E5-1ACD0F318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54A-3C2F-4382-BEFF-738F92A6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A36E-22E5-4747-8EC7-9F7DA797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734FD-1D97-42D2-87DC-DC3C3CC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9EE0-A404-436E-95A0-CB870516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4FF74-6BAE-4374-B27A-5BBEBF3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2D1-CA92-4BFE-965D-001D9783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7392-43AE-429D-AE14-66711CC3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CA6B-5BBD-4027-BE90-56FA1D5E4F5A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EC2C-D37E-46E9-81D5-3005C8CF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CB70-C2CD-4370-B233-3D293A4A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2F37-EA2F-437F-8345-A29B23DA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8E6C-8F4F-4048-ADC6-E61D374563DC}"/>
              </a:ext>
            </a:extLst>
          </p:cNvPr>
          <p:cNvSpPr txBox="1"/>
          <p:nvPr/>
        </p:nvSpPr>
        <p:spPr>
          <a:xfrm>
            <a:off x="1387657" y="14524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7FC81-A2E8-4B96-BE17-B0355DC78434}"/>
              </a:ext>
            </a:extLst>
          </p:cNvPr>
          <p:cNvSpPr txBox="1"/>
          <p:nvPr/>
        </p:nvSpPr>
        <p:spPr>
          <a:xfrm>
            <a:off x="1387657" y="206517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2080-E93F-4817-B6E4-8107B5B1F981}"/>
              </a:ext>
            </a:extLst>
          </p:cNvPr>
          <p:cNvSpPr txBox="1"/>
          <p:nvPr/>
        </p:nvSpPr>
        <p:spPr>
          <a:xfrm>
            <a:off x="1387657" y="26977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4B33-3D74-43E8-9999-CF971DE02DEF}"/>
              </a:ext>
            </a:extLst>
          </p:cNvPr>
          <p:cNvSpPr txBox="1"/>
          <p:nvPr/>
        </p:nvSpPr>
        <p:spPr>
          <a:xfrm>
            <a:off x="977114" y="3677554"/>
            <a:ext cx="24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Professional developers</a:t>
            </a:r>
            <a:br>
              <a:rPr lang="en-US" dirty="0"/>
            </a:br>
            <a:r>
              <a:rPr lang="en-US" dirty="0"/>
              <a:t>(Code First)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02AA48-23AB-4BA7-809F-D7182290970A}"/>
              </a:ext>
            </a:extLst>
          </p:cNvPr>
          <p:cNvCxnSpPr>
            <a:cxnSpLocks/>
          </p:cNvCxnSpPr>
          <p:nvPr/>
        </p:nvCxnSpPr>
        <p:spPr>
          <a:xfrm>
            <a:off x="3967446" y="1537511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3876EC-8E18-4EF1-8FDE-39BE01D86C0D}"/>
              </a:ext>
            </a:extLst>
          </p:cNvPr>
          <p:cNvCxnSpPr>
            <a:cxnSpLocks/>
          </p:cNvCxnSpPr>
          <p:nvPr/>
        </p:nvCxnSpPr>
        <p:spPr>
          <a:xfrm>
            <a:off x="3637764" y="1537511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500BC8-2CF2-4627-922B-4520B9D74F31}"/>
              </a:ext>
            </a:extLst>
          </p:cNvPr>
          <p:cNvCxnSpPr>
            <a:cxnSpLocks/>
          </p:cNvCxnSpPr>
          <p:nvPr/>
        </p:nvCxnSpPr>
        <p:spPr>
          <a:xfrm>
            <a:off x="3967446" y="2401365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DDDBF4-8CA6-45D7-80C7-6CA729C6F858}"/>
              </a:ext>
            </a:extLst>
          </p:cNvPr>
          <p:cNvSpPr/>
          <p:nvPr/>
        </p:nvSpPr>
        <p:spPr>
          <a:xfrm>
            <a:off x="3796386" y="2041364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75483C-D584-4784-8031-9ABA8EB7B1F4}"/>
              </a:ext>
            </a:extLst>
          </p:cNvPr>
          <p:cNvSpPr/>
          <p:nvPr/>
        </p:nvSpPr>
        <p:spPr>
          <a:xfrm>
            <a:off x="3888137" y="2150221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7F65B-B6B3-40D4-8831-FB34D6B3B1A5}"/>
              </a:ext>
            </a:extLst>
          </p:cNvPr>
          <p:cNvCxnSpPr>
            <a:cxnSpLocks/>
          </p:cNvCxnSpPr>
          <p:nvPr/>
        </p:nvCxnSpPr>
        <p:spPr>
          <a:xfrm>
            <a:off x="3615991" y="2967422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4C301-F84B-4957-8FE3-8F8EB8B6CE09}"/>
              </a:ext>
            </a:extLst>
          </p:cNvPr>
          <p:cNvSpPr/>
          <p:nvPr/>
        </p:nvSpPr>
        <p:spPr>
          <a:xfrm>
            <a:off x="4433292" y="1532459"/>
            <a:ext cx="1986641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618A7-3411-4FF5-8E74-D2984A0C56E7}"/>
              </a:ext>
            </a:extLst>
          </p:cNvPr>
          <p:cNvSpPr/>
          <p:nvPr/>
        </p:nvSpPr>
        <p:spPr>
          <a:xfrm>
            <a:off x="4448760" y="2335365"/>
            <a:ext cx="3428213" cy="615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8AEAD0-A51D-46BC-919A-8A3890EF322D}"/>
              </a:ext>
            </a:extLst>
          </p:cNvPr>
          <p:cNvSpPr/>
          <p:nvPr/>
        </p:nvSpPr>
        <p:spPr>
          <a:xfrm>
            <a:off x="6527153" y="1535569"/>
            <a:ext cx="1349820" cy="72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A2592-C469-4258-92C8-06A8B3C87710}"/>
              </a:ext>
            </a:extLst>
          </p:cNvPr>
          <p:cNvSpPr txBox="1"/>
          <p:nvPr/>
        </p:nvSpPr>
        <p:spPr>
          <a:xfrm>
            <a:off x="9669624" y="14238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Automate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4B1CA-F0F0-4959-B90F-A7AB2A61A032}"/>
              </a:ext>
            </a:extLst>
          </p:cNvPr>
          <p:cNvSpPr txBox="1"/>
          <p:nvPr/>
        </p:nvSpPr>
        <p:spPr>
          <a:xfrm>
            <a:off x="9669624" y="2036592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Apps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6EA3D-4347-494A-83BF-5686DA2A45F3}"/>
              </a:ext>
            </a:extLst>
          </p:cNvPr>
          <p:cNvSpPr txBox="1"/>
          <p:nvPr/>
        </p:nvSpPr>
        <p:spPr>
          <a:xfrm>
            <a:off x="9669624" y="2669127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Virtual Agents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6E68D-DD80-4524-B8BE-75D6081810DA}"/>
              </a:ext>
            </a:extLst>
          </p:cNvPr>
          <p:cNvSpPr txBox="1"/>
          <p:nvPr/>
        </p:nvSpPr>
        <p:spPr>
          <a:xfrm>
            <a:off x="9395287" y="3735556"/>
            <a:ext cx="169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developer</a:t>
            </a:r>
            <a:br>
              <a:rPr lang="en-US" dirty="0"/>
            </a:br>
            <a:r>
              <a:rPr lang="en-US" dirty="0"/>
              <a:t>(Low code)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AD870A-02B3-48E4-A3F6-22DECB658698}"/>
              </a:ext>
            </a:extLst>
          </p:cNvPr>
          <p:cNvCxnSpPr>
            <a:cxnSpLocks/>
          </p:cNvCxnSpPr>
          <p:nvPr/>
        </p:nvCxnSpPr>
        <p:spPr>
          <a:xfrm>
            <a:off x="12596325" y="1423882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BA02D1-2114-4C34-A0B8-21631DFD47A7}"/>
              </a:ext>
            </a:extLst>
          </p:cNvPr>
          <p:cNvCxnSpPr>
            <a:cxnSpLocks/>
          </p:cNvCxnSpPr>
          <p:nvPr/>
        </p:nvCxnSpPr>
        <p:spPr>
          <a:xfrm>
            <a:off x="12596325" y="2287736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CDCC55-A4E7-458C-8EF2-2ED41B0343CF}"/>
              </a:ext>
            </a:extLst>
          </p:cNvPr>
          <p:cNvSpPr txBox="1"/>
          <p:nvPr/>
        </p:nvSpPr>
        <p:spPr>
          <a:xfrm>
            <a:off x="5506555" y="2413214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Azure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6E18E-B802-4B38-B96D-E2509D678A6C}"/>
              </a:ext>
            </a:extLst>
          </p:cNvPr>
          <p:cNvSpPr txBox="1"/>
          <p:nvPr/>
        </p:nvSpPr>
        <p:spPr>
          <a:xfrm>
            <a:off x="7054870" y="17101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6D4213-AE4F-4A36-8831-431C714DF788}"/>
              </a:ext>
            </a:extLst>
          </p:cNvPr>
          <p:cNvSpPr txBox="1"/>
          <p:nvPr/>
        </p:nvSpPr>
        <p:spPr>
          <a:xfrm>
            <a:off x="4873087" y="172547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Services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D22AF5E7-4CA6-4F2E-BF30-089173F3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8" y="1423882"/>
            <a:ext cx="390921" cy="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4" descr="Visual studio Icons - Download 54 Free Visual studio icons here">
            <a:extLst>
              <a:ext uri="{FF2B5EF4-FFF2-40B4-BE49-F238E27FC236}">
                <a16:creationId xmlns:a16="http://schemas.microsoft.com/office/drawing/2014/main" id="{FCD6FBCB-0A18-485A-A411-74B8D709F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Visual Studio PNG Images, Free Transparent Visual Studio Download - KindPNG">
            <a:extLst>
              <a:ext uri="{FF2B5EF4-FFF2-40B4-BE49-F238E27FC236}">
                <a16:creationId xmlns:a16="http://schemas.microsoft.com/office/drawing/2014/main" id="{5800F4DA-3656-4D2F-ABA6-F22FDCCE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65596" y="2079460"/>
            <a:ext cx="421186" cy="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, type, vscode Free Icon - Icon-Icons.com">
            <a:extLst>
              <a:ext uri="{FF2B5EF4-FFF2-40B4-BE49-F238E27FC236}">
                <a16:creationId xmlns:a16="http://schemas.microsoft.com/office/drawing/2014/main" id="{296F1E95-6F80-4C02-A648-217FA72F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1" y="2684556"/>
            <a:ext cx="446411" cy="4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nd the right app | Microsoft AppSource">
            <a:extLst>
              <a:ext uri="{FF2B5EF4-FFF2-40B4-BE49-F238E27FC236}">
                <a16:creationId xmlns:a16="http://schemas.microsoft.com/office/drawing/2014/main" id="{3D3944F5-600F-4489-8B00-D12FA937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8" y="1423882"/>
            <a:ext cx="452239" cy="4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wer Apps - Apps on Google Play">
            <a:extLst>
              <a:ext uri="{FF2B5EF4-FFF2-40B4-BE49-F238E27FC236}">
                <a16:creationId xmlns:a16="http://schemas.microsoft.com/office/drawing/2014/main" id="{25C6AAC1-D63E-439C-988F-B58E4799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333" y="1989939"/>
            <a:ext cx="545404" cy="5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365 VikingThe 365 Viking talks about Microsoft Business Applicationspower virtual  agent icon">
            <a:extLst>
              <a:ext uri="{FF2B5EF4-FFF2-40B4-BE49-F238E27FC236}">
                <a16:creationId xmlns:a16="http://schemas.microsoft.com/office/drawing/2014/main" id="{6275CE08-DEE3-4E40-B832-E672C77B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91" y="2689543"/>
            <a:ext cx="459014" cy="4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- Free logo icons">
            <a:extLst>
              <a:ext uri="{FF2B5EF4-FFF2-40B4-BE49-F238E27FC236}">
                <a16:creationId xmlns:a16="http://schemas.microsoft.com/office/drawing/2014/main" id="{A64901F9-5760-43DA-B87F-891AAC4B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37" y="2446947"/>
            <a:ext cx="335902" cy="3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23FD72B-B0D0-45AE-B3CB-B3AF7EE8F377}"/>
              </a:ext>
            </a:extLst>
          </p:cNvPr>
          <p:cNvGrpSpPr/>
          <p:nvPr/>
        </p:nvGrpSpPr>
        <p:grpSpPr>
          <a:xfrm>
            <a:off x="9473376" y="5249452"/>
            <a:ext cx="1961475" cy="369332"/>
            <a:chOff x="9623321" y="5911314"/>
            <a:chExt cx="1961475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0C2B5A-67C0-4504-83B2-B333D09272C5}"/>
                </a:ext>
              </a:extLst>
            </p:cNvPr>
            <p:cNvSpPr txBox="1"/>
            <p:nvPr/>
          </p:nvSpPr>
          <p:spPr>
            <a:xfrm>
              <a:off x="9904400" y="5911314"/>
              <a:ext cx="168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Microsoft Azure</a:t>
              </a:r>
            </a:p>
          </p:txBody>
        </p:sp>
        <p:pic>
          <p:nvPicPr>
            <p:cNvPr id="50" name="Picture 22" descr="Microsoft - Free logo icons">
              <a:extLst>
                <a:ext uri="{FF2B5EF4-FFF2-40B4-BE49-F238E27FC236}">
                  <a16:creationId xmlns:a16="http://schemas.microsoft.com/office/drawing/2014/main" id="{D2EFCB23-8AEB-4A08-862F-5A7ABDC48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321" y="5974359"/>
              <a:ext cx="306287" cy="30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09714-64AC-4FDD-872B-8614FEA13BE7}"/>
              </a:ext>
            </a:extLst>
          </p:cNvPr>
          <p:cNvCxnSpPr>
            <a:cxnSpLocks/>
          </p:cNvCxnSpPr>
          <p:nvPr/>
        </p:nvCxnSpPr>
        <p:spPr>
          <a:xfrm>
            <a:off x="8499375" y="1510483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482571-F8B6-4B63-803C-A5264E32B14D}"/>
              </a:ext>
            </a:extLst>
          </p:cNvPr>
          <p:cNvCxnSpPr>
            <a:cxnSpLocks/>
          </p:cNvCxnSpPr>
          <p:nvPr/>
        </p:nvCxnSpPr>
        <p:spPr>
          <a:xfrm>
            <a:off x="8169693" y="1510483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56971-05B9-4EEB-AC08-AA8764FCA77F}"/>
              </a:ext>
            </a:extLst>
          </p:cNvPr>
          <p:cNvCxnSpPr>
            <a:cxnSpLocks/>
          </p:cNvCxnSpPr>
          <p:nvPr/>
        </p:nvCxnSpPr>
        <p:spPr>
          <a:xfrm>
            <a:off x="8499375" y="2374337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488A282-BB5D-402B-867D-BF282CF18658}"/>
              </a:ext>
            </a:extLst>
          </p:cNvPr>
          <p:cNvSpPr/>
          <p:nvPr/>
        </p:nvSpPr>
        <p:spPr>
          <a:xfrm>
            <a:off x="8328315" y="2014336"/>
            <a:ext cx="342121" cy="369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BAA14E7-FF33-4B90-89A2-1D5AD71E51A4}"/>
              </a:ext>
            </a:extLst>
          </p:cNvPr>
          <p:cNvSpPr/>
          <p:nvPr/>
        </p:nvSpPr>
        <p:spPr>
          <a:xfrm>
            <a:off x="8420066" y="2123193"/>
            <a:ext cx="158618" cy="15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1B8120-7295-44EB-80F8-7651D9C622A8}"/>
              </a:ext>
            </a:extLst>
          </p:cNvPr>
          <p:cNvCxnSpPr>
            <a:cxnSpLocks/>
          </p:cNvCxnSpPr>
          <p:nvPr/>
        </p:nvCxnSpPr>
        <p:spPr>
          <a:xfrm>
            <a:off x="8147920" y="2940394"/>
            <a:ext cx="659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8" name="Picture 24" descr="Azure API Management - Visual Studio Marketplace">
            <a:extLst>
              <a:ext uri="{FF2B5EF4-FFF2-40B4-BE49-F238E27FC236}">
                <a16:creationId xmlns:a16="http://schemas.microsoft.com/office/drawing/2014/main" id="{1A40007C-602A-43D6-9F5B-02206D1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70" y="1728828"/>
            <a:ext cx="382555" cy="3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18BAC1-62DA-4BB9-AC12-27E9756982E3}"/>
              </a:ext>
            </a:extLst>
          </p:cNvPr>
          <p:cNvCxnSpPr/>
          <p:nvPr/>
        </p:nvCxnSpPr>
        <p:spPr>
          <a:xfrm>
            <a:off x="3967445" y="3914371"/>
            <a:ext cx="47029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Windows Service Icon #312342 - Free Icons Library">
            <a:extLst>
              <a:ext uri="{FF2B5EF4-FFF2-40B4-BE49-F238E27FC236}">
                <a16:creationId xmlns:a16="http://schemas.microsoft.com/office/drawing/2014/main" id="{FEF4103E-B817-4CD3-B240-4D8A953A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26" y="1779624"/>
            <a:ext cx="339476" cy="3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2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B81CFF-98B8-F01C-6828-EFCE3A40A848}"/>
              </a:ext>
            </a:extLst>
          </p:cNvPr>
          <p:cNvSpPr/>
          <p:nvPr/>
        </p:nvSpPr>
        <p:spPr>
          <a:xfrm>
            <a:off x="316523" y="2694842"/>
            <a:ext cx="8387862" cy="663863"/>
          </a:xfrm>
          <a:custGeom>
            <a:avLst/>
            <a:gdLst>
              <a:gd name="connsiteX0" fmla="*/ 0 w 8387862"/>
              <a:gd name="connsiteY0" fmla="*/ 413239 h 663863"/>
              <a:gd name="connsiteX1" fmla="*/ 1437542 w 8387862"/>
              <a:gd name="connsiteY1" fmla="*/ 175846 h 663863"/>
              <a:gd name="connsiteX2" fmla="*/ 3429000 w 8387862"/>
              <a:gd name="connsiteY2" fmla="*/ 663820 h 663863"/>
              <a:gd name="connsiteX3" fmla="*/ 4980842 w 8387862"/>
              <a:gd name="connsiteY3" fmla="*/ 145073 h 663863"/>
              <a:gd name="connsiteX4" fmla="*/ 6853604 w 8387862"/>
              <a:gd name="connsiteY4" fmla="*/ 487973 h 663863"/>
              <a:gd name="connsiteX5" fmla="*/ 8387862 w 8387862"/>
              <a:gd name="connsiteY5" fmla="*/ 0 h 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7862" h="663863">
                <a:moveTo>
                  <a:pt x="0" y="413239"/>
                </a:moveTo>
                <a:cubicBezTo>
                  <a:pt x="433021" y="273661"/>
                  <a:pt x="866042" y="134083"/>
                  <a:pt x="1437542" y="175846"/>
                </a:cubicBezTo>
                <a:cubicBezTo>
                  <a:pt x="2009042" y="217609"/>
                  <a:pt x="2838450" y="668949"/>
                  <a:pt x="3429000" y="663820"/>
                </a:cubicBezTo>
                <a:cubicBezTo>
                  <a:pt x="4019550" y="658691"/>
                  <a:pt x="4410075" y="174381"/>
                  <a:pt x="4980842" y="145073"/>
                </a:cubicBezTo>
                <a:cubicBezTo>
                  <a:pt x="5551609" y="115765"/>
                  <a:pt x="6285767" y="512152"/>
                  <a:pt x="6853604" y="487973"/>
                </a:cubicBezTo>
                <a:cubicBezTo>
                  <a:pt x="7421441" y="463794"/>
                  <a:pt x="7904651" y="231897"/>
                  <a:pt x="8387862" y="0"/>
                </a:cubicBezTo>
              </a:path>
            </a:pathLst>
          </a:custGeom>
          <a:noFill/>
          <a:ln w="317500">
            <a:solidFill>
              <a:schemeClr val="bg1">
                <a:lumMod val="8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AD095B9-7925-E8C7-2548-28DC5144F7AD}"/>
              </a:ext>
            </a:extLst>
          </p:cNvPr>
          <p:cNvSpPr/>
          <p:nvPr/>
        </p:nvSpPr>
        <p:spPr>
          <a:xfrm>
            <a:off x="397823" y="559326"/>
            <a:ext cx="2470067" cy="1376352"/>
          </a:xfrm>
          <a:prstGeom prst="wedgeRectCallout">
            <a:avLst>
              <a:gd name="adj1" fmla="val -29198"/>
              <a:gd name="adj2" fmla="val 8454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Introduction to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(Learn basics of </a:t>
            </a:r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PostgresQL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, Azure Fundamentals and Azure database for PostgreSQL – key features and concepts.)</a:t>
            </a: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D3132CED-F244-E70C-E87A-65C8031F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52" y="2363385"/>
            <a:ext cx="622267" cy="622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300E7-09D1-E2EB-0363-45A47CAE6702}"/>
              </a:ext>
            </a:extLst>
          </p:cNvPr>
          <p:cNvSpPr txBox="1"/>
          <p:nvPr/>
        </p:nvSpPr>
        <p:spPr>
          <a:xfrm>
            <a:off x="1911730" y="1935678"/>
            <a:ext cx="95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Chapters 1 &amp; 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B8508AB-8D53-D5BB-D8E2-49CFC3541530}"/>
              </a:ext>
            </a:extLst>
          </p:cNvPr>
          <p:cNvSpPr/>
          <p:nvPr/>
        </p:nvSpPr>
        <p:spPr>
          <a:xfrm>
            <a:off x="3371504" y="559326"/>
            <a:ext cx="2470067" cy="1376352"/>
          </a:xfrm>
          <a:prstGeom prst="wedgeRectCallout">
            <a:avLst>
              <a:gd name="adj1" fmla="val -722"/>
              <a:gd name="adj2" fmla="val 912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End to End Application Development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(Choose the right hosting option for your PostgreSQL application on Azure and learn how to deploy your app integrating with these Azure services, through a tutorial.)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39552-C088-937F-6BC4-C49FC316F30D}"/>
              </a:ext>
            </a:extLst>
          </p:cNvPr>
          <p:cNvSpPr txBox="1"/>
          <p:nvPr/>
        </p:nvSpPr>
        <p:spPr>
          <a:xfrm>
            <a:off x="5132813" y="1935678"/>
            <a:ext cx="7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Chapter 4</a:t>
            </a:r>
          </a:p>
        </p:txBody>
      </p:sp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62436298-A332-0E72-8BE1-E3A559D7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584" y="2448621"/>
            <a:ext cx="622267" cy="622267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EB69E3-06A4-69DA-15AE-EECC3A5B4711}"/>
              </a:ext>
            </a:extLst>
          </p:cNvPr>
          <p:cNvSpPr/>
          <p:nvPr/>
        </p:nvSpPr>
        <p:spPr>
          <a:xfrm>
            <a:off x="6271062" y="559326"/>
            <a:ext cx="2470067" cy="1376352"/>
          </a:xfrm>
          <a:prstGeom prst="wedgeRectCallout">
            <a:avLst>
              <a:gd name="adj1" fmla="val 28111"/>
              <a:gd name="adj2" fmla="val 813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Azure Database for PostgreSQL architectures and customer stories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(Explore ways to architect your PostgreSQL applications by learning from sample reference architectures and our customer success stories.)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AEB50-4843-E420-40CF-D40FCA8D1CF7}"/>
              </a:ext>
            </a:extLst>
          </p:cNvPr>
          <p:cNvSpPr txBox="1"/>
          <p:nvPr/>
        </p:nvSpPr>
        <p:spPr>
          <a:xfrm>
            <a:off x="6522983" y="1952843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Chapters 12 &amp; 13</a:t>
            </a:r>
          </a:p>
        </p:txBody>
      </p:sp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301DE23-129B-7497-8425-927F0E45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562" y="2318796"/>
            <a:ext cx="622267" cy="622267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6962046-2D10-8AD2-2D5E-3DF81320F3BC}"/>
              </a:ext>
            </a:extLst>
          </p:cNvPr>
          <p:cNvSpPr/>
          <p:nvPr/>
        </p:nvSpPr>
        <p:spPr>
          <a:xfrm>
            <a:off x="825754" y="3871648"/>
            <a:ext cx="2470067" cy="1376352"/>
          </a:xfrm>
          <a:prstGeom prst="wedgeRectCallout">
            <a:avLst>
              <a:gd name="adj1" fmla="val 27274"/>
              <a:gd name="adj2" fmla="val -963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Getting Started with Azure Database for PostgreSQL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(Set up your environment, learn how to provision, connect to and query Azure Database for PostgreSQL.)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A8DBBD7-10E1-8FDD-5C97-7006F66B8D49}"/>
              </a:ext>
            </a:extLst>
          </p:cNvPr>
          <p:cNvSpPr/>
          <p:nvPr/>
        </p:nvSpPr>
        <p:spPr>
          <a:xfrm>
            <a:off x="5419495" y="3871648"/>
            <a:ext cx="2470067" cy="1376352"/>
          </a:xfrm>
          <a:prstGeom prst="wedgeRectCallout">
            <a:avLst>
              <a:gd name="adj1" fmla="val -4940"/>
              <a:gd name="adj2" fmla="val -1020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Application + Database – Best Practices and Troubleshooting</a:t>
            </a:r>
          </a:p>
          <a:p>
            <a:pPr algn="ctr"/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(Learn tips and tricks to build efficient, stable applications: Monitoring, Networking &amp; Security, Testing, Performance, Troubleshooting, BCDR.)</a:t>
            </a:r>
          </a:p>
        </p:txBody>
      </p:sp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311D5612-6915-1867-9266-A0C2314DCD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9654" y="2660701"/>
            <a:ext cx="622267" cy="622267"/>
          </a:xfrm>
          <a:prstGeom prst="rect">
            <a:avLst/>
          </a:prstGeom>
        </p:spPr>
      </p:pic>
      <p:pic>
        <p:nvPicPr>
          <p:cNvPr id="17" name="Graphic 16" descr="Marker with solid fill">
            <a:extLst>
              <a:ext uri="{FF2B5EF4-FFF2-40B4-BE49-F238E27FC236}">
                <a16:creationId xmlns:a16="http://schemas.microsoft.com/office/drawing/2014/main" id="{1874FBA5-B018-7665-98F1-DF2452D2C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5020" y="2596253"/>
            <a:ext cx="622267" cy="622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3A47E8-F8FD-2595-DC79-5837C1FF632E}"/>
              </a:ext>
            </a:extLst>
          </p:cNvPr>
          <p:cNvSpPr txBox="1"/>
          <p:nvPr/>
        </p:nvSpPr>
        <p:spPr>
          <a:xfrm>
            <a:off x="761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Chapter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C1741-97F4-A74E-E0C5-D5C7864CDFF0}"/>
              </a:ext>
            </a:extLst>
          </p:cNvPr>
          <p:cNvSpPr txBox="1"/>
          <p:nvPr/>
        </p:nvSpPr>
        <p:spPr>
          <a:xfrm>
            <a:off x="6654528" y="3631151"/>
            <a:ext cx="129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Chapters 5 to 11</a:t>
            </a:r>
          </a:p>
        </p:txBody>
      </p:sp>
    </p:spTree>
    <p:extLst>
      <p:ext uri="{BB962C8B-B14F-4D97-AF65-F5344CB8AC3E}">
        <p14:creationId xmlns:p14="http://schemas.microsoft.com/office/powerpoint/2010/main" val="139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AEBD7-E130-70E1-9B6B-7FBB1F3F938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545574" y="3546945"/>
            <a:ext cx="1665997" cy="0"/>
          </a:xfrm>
          <a:prstGeom prst="line">
            <a:avLst/>
          </a:prstGeom>
          <a:ln w="222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1AD44C-935F-E10F-D743-54A3A75DCDE3}"/>
              </a:ext>
            </a:extLst>
          </p:cNvPr>
          <p:cNvCxnSpPr>
            <a:stCxn id="29" idx="1"/>
          </p:cNvCxnSpPr>
          <p:nvPr/>
        </p:nvCxnSpPr>
        <p:spPr>
          <a:xfrm flipH="1">
            <a:off x="2703269" y="3546945"/>
            <a:ext cx="1571657" cy="0"/>
          </a:xfrm>
          <a:prstGeom prst="line">
            <a:avLst/>
          </a:prstGeom>
          <a:ln w="222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A23EF4C-18E7-86AA-AFA2-EDBD9C9BBF46}"/>
              </a:ext>
            </a:extLst>
          </p:cNvPr>
          <p:cNvSpPr/>
          <p:nvPr/>
        </p:nvSpPr>
        <p:spPr>
          <a:xfrm>
            <a:off x="2556406" y="394233"/>
            <a:ext cx="5798501" cy="3591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A8120-4AB0-8034-3962-22B82A6298BD}"/>
              </a:ext>
            </a:extLst>
          </p:cNvPr>
          <p:cNvSpPr/>
          <p:nvPr/>
        </p:nvSpPr>
        <p:spPr>
          <a:xfrm>
            <a:off x="2556406" y="4427783"/>
            <a:ext cx="5798501" cy="2228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0C8792-1BED-640E-3C24-AC5AD995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014" y="496915"/>
            <a:ext cx="685800" cy="685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8341C03-E866-1688-38FB-0B8278E47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0276" y="4805331"/>
            <a:ext cx="1138650" cy="11386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381EAC5-F8A8-36D1-EF72-CBD22829C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7799" y="507502"/>
            <a:ext cx="685800" cy="685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18C6FC7-3F83-E911-CF7D-0350D4312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2169" y="479105"/>
            <a:ext cx="777218" cy="685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37F736-365E-97D9-483D-AA7077A25784}"/>
              </a:ext>
            </a:extLst>
          </p:cNvPr>
          <p:cNvSpPr/>
          <p:nvPr/>
        </p:nvSpPr>
        <p:spPr>
          <a:xfrm>
            <a:off x="3048065" y="1218291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CLI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D4FB5-90FB-E950-886F-92A3D4122EE3}"/>
              </a:ext>
            </a:extLst>
          </p:cNvPr>
          <p:cNvSpPr/>
          <p:nvPr/>
        </p:nvSpPr>
        <p:spPr>
          <a:xfrm>
            <a:off x="4809352" y="1213436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 Portal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45F0D-5CEF-FC61-BEDE-0FF2736AC2B5}"/>
              </a:ext>
            </a:extLst>
          </p:cNvPr>
          <p:cNvSpPr/>
          <p:nvPr/>
        </p:nvSpPr>
        <p:spPr>
          <a:xfrm>
            <a:off x="6471216" y="1218291"/>
            <a:ext cx="1199123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Management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AD7BC6-9DA1-A362-707D-F18BB6AA00BE}"/>
              </a:ext>
            </a:extLst>
          </p:cNvPr>
          <p:cNvGrpSpPr/>
          <p:nvPr/>
        </p:nvGrpSpPr>
        <p:grpSpPr>
          <a:xfrm>
            <a:off x="4911020" y="1948876"/>
            <a:ext cx="995785" cy="1048549"/>
            <a:chOff x="4957763" y="1575431"/>
            <a:chExt cx="995785" cy="1048549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DAB40B4-9916-3436-04D3-169380AE3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2757" y="1575431"/>
              <a:ext cx="685800" cy="685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9EA137-3FDC-2089-B71D-15A9E2384051}"/>
                </a:ext>
              </a:extLst>
            </p:cNvPr>
            <p:cNvSpPr txBox="1"/>
            <p:nvPr/>
          </p:nvSpPr>
          <p:spPr>
            <a:xfrm>
              <a:off x="4957763" y="2223870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Azure Resource</a:t>
              </a:r>
            </a:p>
            <a:p>
              <a:pPr algn="ctr"/>
              <a:r>
                <a:rPr lang="en-US" sz="1000" dirty="0"/>
                <a:t>Manager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74366-530E-BC86-E1E6-F8B0CAC4BF89}"/>
              </a:ext>
            </a:extLst>
          </p:cNvPr>
          <p:cNvSpPr/>
          <p:nvPr/>
        </p:nvSpPr>
        <p:spPr>
          <a:xfrm>
            <a:off x="4274926" y="3353957"/>
            <a:ext cx="2270648" cy="385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 database services platform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BF23C-A51E-E1D6-B944-3284F9B6C3EA}"/>
              </a:ext>
            </a:extLst>
          </p:cNvPr>
          <p:cNvSpPr txBox="1"/>
          <p:nvPr/>
        </p:nvSpPr>
        <p:spPr>
          <a:xfrm>
            <a:off x="3083756" y="329365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 West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C01956-151E-F691-C125-71DE1CC7011B}"/>
              </a:ext>
            </a:extLst>
          </p:cNvPr>
          <p:cNvSpPr txBox="1"/>
          <p:nvPr/>
        </p:nvSpPr>
        <p:spPr>
          <a:xfrm>
            <a:off x="6824417" y="3146835"/>
            <a:ext cx="119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Server provisioning</a:t>
            </a:r>
          </a:p>
          <a:p>
            <a:r>
              <a:rPr lang="en-US" sz="1000" dirty="0"/>
              <a:t>and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CDAC75-F5B4-0758-856B-17D61D5230D2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5408914" y="1599412"/>
            <a:ext cx="0" cy="3494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81D8F71-5549-A6A9-FA5F-F4C617718EE4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3972906" y="1278988"/>
            <a:ext cx="728276" cy="1378834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CF8A60-FC4F-183B-7A48-6AD856730A22}"/>
              </a:ext>
            </a:extLst>
          </p:cNvPr>
          <p:cNvCxnSpPr>
            <a:stCxn id="26" idx="2"/>
          </p:cNvCxnSpPr>
          <p:nvPr/>
        </p:nvCxnSpPr>
        <p:spPr>
          <a:xfrm rot="5400000">
            <a:off x="6070530" y="1332295"/>
            <a:ext cx="728277" cy="1272221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098020-E570-7C94-A673-09E447718F75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408913" y="2997425"/>
            <a:ext cx="1337" cy="3565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64ACD9-95AE-4A8D-BC7E-FB9400D65F6D}"/>
              </a:ext>
            </a:extLst>
          </p:cNvPr>
          <p:cNvGrpSpPr/>
          <p:nvPr/>
        </p:nvGrpSpPr>
        <p:grpSpPr>
          <a:xfrm>
            <a:off x="2870141" y="4615809"/>
            <a:ext cx="1083179" cy="1363383"/>
            <a:chOff x="2891373" y="4550101"/>
            <a:chExt cx="1083179" cy="1363383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E395CF3-AF39-9D34-9C64-A8880F66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25533" y="4865881"/>
              <a:ext cx="685800" cy="685800"/>
            </a:xfrm>
            <a:prstGeom prst="rect">
              <a:avLst/>
            </a:prstGeom>
          </p:spPr>
        </p:pic>
        <p:pic>
          <p:nvPicPr>
            <p:cNvPr id="4" name="Picture 3" descr="A black background with white dots&#10;&#10;Description automatically generated">
              <a:extLst>
                <a:ext uri="{FF2B5EF4-FFF2-40B4-BE49-F238E27FC236}">
                  <a16:creationId xmlns:a16="http://schemas.microsoft.com/office/drawing/2014/main" id="{057C8919-4EC3-CA41-4EB0-E58C37FCA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2891373" y="4550101"/>
              <a:ext cx="303798" cy="530850"/>
            </a:xfrm>
            <a:prstGeom prst="rect">
              <a:avLst/>
            </a:prstGeom>
          </p:spPr>
        </p:pic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A60ADC2-E890-20AF-8192-D034A22AF018}"/>
                </a:ext>
              </a:extLst>
            </p:cNvPr>
            <p:cNvCxnSpPr>
              <a:cxnSpLocks/>
              <a:stCxn id="4" idx="3"/>
              <a:endCxn id="4" idx="0"/>
            </p:cNvCxnSpPr>
            <p:nvPr/>
          </p:nvCxnSpPr>
          <p:spPr>
            <a:xfrm flipH="1">
              <a:off x="3043272" y="4815526"/>
              <a:ext cx="151899" cy="265425"/>
            </a:xfrm>
            <a:prstGeom prst="bentConnector4">
              <a:avLst>
                <a:gd name="adj1" fmla="val -561426"/>
                <a:gd name="adj2" fmla="val 40685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CAEA14-7590-00B8-D2C0-2A493BBEAA2C}"/>
                </a:ext>
              </a:extLst>
            </p:cNvPr>
            <p:cNvSpPr txBox="1"/>
            <p:nvPr/>
          </p:nvSpPr>
          <p:spPr>
            <a:xfrm>
              <a:off x="3164714" y="5513374"/>
              <a:ext cx="80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PostgreSQL </a:t>
              </a:r>
            </a:p>
            <a:p>
              <a:pPr algn="ctr"/>
              <a:r>
                <a:rPr lang="en-US" sz="1000" dirty="0"/>
                <a:t>client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3F6EC0-3C04-8022-F9BF-1F4F24F34467}"/>
              </a:ext>
            </a:extLst>
          </p:cNvPr>
          <p:cNvGrpSpPr/>
          <p:nvPr/>
        </p:nvGrpSpPr>
        <p:grpSpPr>
          <a:xfrm>
            <a:off x="6673043" y="4734108"/>
            <a:ext cx="1207724" cy="1245084"/>
            <a:chOff x="6658973" y="4522996"/>
            <a:chExt cx="1207724" cy="1245084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62F238F-2B8B-A4B8-9E4F-6B375372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58973" y="4522996"/>
              <a:ext cx="394962" cy="394962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C4A88F4-7CE6-30E0-E48A-6E5449EAE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7678" y="4720477"/>
              <a:ext cx="685800" cy="685800"/>
            </a:xfrm>
            <a:prstGeom prst="rect">
              <a:avLst/>
            </a:prstGeom>
          </p:spPr>
        </p:pic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4C260FB4-E5E8-5977-C889-98B89C7AA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5417" y="4670122"/>
              <a:ext cx="151899" cy="265425"/>
            </a:xfrm>
            <a:prstGeom prst="bentConnector4">
              <a:avLst>
                <a:gd name="adj1" fmla="val -561426"/>
                <a:gd name="adj2" fmla="val 40685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7CFD53-7A78-57F2-C506-CE0CD727C8A5}"/>
                </a:ext>
              </a:extLst>
            </p:cNvPr>
            <p:cNvSpPr txBox="1"/>
            <p:nvPr/>
          </p:nvSpPr>
          <p:spPr>
            <a:xfrm>
              <a:off x="7056859" y="5367970"/>
              <a:ext cx="80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PostgreSQL </a:t>
              </a:r>
            </a:p>
            <a:p>
              <a:pPr algn="ctr"/>
              <a:r>
                <a:rPr lang="en-US" sz="1000" dirty="0"/>
                <a:t>client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538B1F-4672-24A1-6C20-F9B13DAEA588}"/>
              </a:ext>
            </a:extLst>
          </p:cNvPr>
          <p:cNvSpPr txBox="1"/>
          <p:nvPr/>
        </p:nvSpPr>
        <p:spPr>
          <a:xfrm>
            <a:off x="3045122" y="6011505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Database tools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pgAdmin</a:t>
            </a:r>
            <a:r>
              <a:rPr lang="en-US" sz="10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962B0-5041-D55A-ED3C-68D9AE6D5934}"/>
              </a:ext>
            </a:extLst>
          </p:cNvPr>
          <p:cNvSpPr txBox="1"/>
          <p:nvPr/>
        </p:nvSpPr>
        <p:spPr>
          <a:xfrm>
            <a:off x="6773978" y="6031687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Application</a:t>
            </a:r>
          </a:p>
          <a:p>
            <a:pPr algn="ctr"/>
            <a:r>
              <a:rPr lang="en-US" sz="1000" dirty="0"/>
              <a:t>(web, notebook, batch)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D0E63FE-43F6-6BFF-0E1A-3BE88B5A6FF4}"/>
              </a:ext>
            </a:extLst>
          </p:cNvPr>
          <p:cNvCxnSpPr/>
          <p:nvPr/>
        </p:nvCxnSpPr>
        <p:spPr>
          <a:xfrm>
            <a:off x="5408912" y="3794489"/>
            <a:ext cx="0" cy="939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335317-4EE3-3144-86FB-7DC74CC84291}"/>
              </a:ext>
            </a:extLst>
          </p:cNvPr>
          <p:cNvCxnSpPr/>
          <p:nvPr/>
        </p:nvCxnSpPr>
        <p:spPr>
          <a:xfrm>
            <a:off x="4021671" y="5371418"/>
            <a:ext cx="7996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32794A-D0B3-FD10-0BAD-64FB8FC92118}"/>
              </a:ext>
            </a:extLst>
          </p:cNvPr>
          <p:cNvCxnSpPr/>
          <p:nvPr/>
        </p:nvCxnSpPr>
        <p:spPr>
          <a:xfrm flipH="1">
            <a:off x="5906805" y="5382373"/>
            <a:ext cx="9176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078805-DD71-B97C-AAD8-891D8A03CAFE}"/>
              </a:ext>
            </a:extLst>
          </p:cNvPr>
          <p:cNvSpPr txBox="1"/>
          <p:nvPr/>
        </p:nvSpPr>
        <p:spPr>
          <a:xfrm>
            <a:off x="5007377" y="6002468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PostgreSQL</a:t>
            </a:r>
          </a:p>
          <a:p>
            <a:pPr algn="ctr"/>
            <a:r>
              <a:rPr lang="en-US" sz="1000" b="1" dirty="0"/>
              <a:t>Flexible Server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77A615-1DD2-1211-3334-36FD437DA986}"/>
              </a:ext>
            </a:extLst>
          </p:cNvPr>
          <p:cNvSpPr txBox="1"/>
          <p:nvPr/>
        </p:nvSpPr>
        <p:spPr>
          <a:xfrm>
            <a:off x="2488055" y="83692"/>
            <a:ext cx="1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C2796-39A6-CB14-62A6-2C9EBA962468}"/>
              </a:ext>
            </a:extLst>
          </p:cNvPr>
          <p:cNvSpPr txBox="1"/>
          <p:nvPr/>
        </p:nvSpPr>
        <p:spPr>
          <a:xfrm>
            <a:off x="2490196" y="4120602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FB2A27-0D7A-159F-1D20-46CC666D0DB7}"/>
              </a:ext>
            </a:extLst>
          </p:cNvPr>
          <p:cNvSpPr txBox="1"/>
          <p:nvPr/>
        </p:nvSpPr>
        <p:spPr>
          <a:xfrm>
            <a:off x="6186101" y="2088357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06869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2D180-285A-5D7F-58ED-2046A14B566A}"/>
              </a:ext>
            </a:extLst>
          </p:cNvPr>
          <p:cNvSpPr/>
          <p:nvPr/>
        </p:nvSpPr>
        <p:spPr>
          <a:xfrm>
            <a:off x="2485854" y="1839750"/>
            <a:ext cx="4352982" cy="17795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BBFE-E30A-C91E-D702-4EC48E5E6434}"/>
              </a:ext>
            </a:extLst>
          </p:cNvPr>
          <p:cNvSpPr txBox="1"/>
          <p:nvPr/>
        </p:nvSpPr>
        <p:spPr>
          <a:xfrm>
            <a:off x="3806349" y="1193419"/>
            <a:ext cx="128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8D4"/>
                </a:solidFill>
              </a:rPr>
              <a:t>Azure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3237E82-2ABF-C06C-7215-4D419EF8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235" y="2028654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048ECF-AB1E-0EAE-E1A8-2E2121BE2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035" y="2028654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23D7856-4BC5-B072-2E8C-D67928CE5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8599" y="202865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33202F-76C9-8228-26CE-2A8E41BDC7B0}"/>
              </a:ext>
            </a:extLst>
          </p:cNvPr>
          <p:cNvSpPr txBox="1"/>
          <p:nvPr/>
        </p:nvSpPr>
        <p:spPr>
          <a:xfrm>
            <a:off x="2653490" y="3016973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- PHP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C1F5F-CDF9-ED6C-920D-6F3DC35DF19A}"/>
              </a:ext>
            </a:extLst>
          </p:cNvPr>
          <p:cNvSpPr txBox="1"/>
          <p:nvPr/>
        </p:nvSpPr>
        <p:spPr>
          <a:xfrm>
            <a:off x="4882368" y="2957997"/>
            <a:ext cx="19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PostgreSQL </a:t>
            </a:r>
          </a:p>
          <a:p>
            <a:pPr algn="ctr"/>
            <a:r>
              <a:rPr lang="en-US" dirty="0"/>
              <a:t>Flexible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2A8DFB-879D-830A-1782-E9813E92BA76}"/>
              </a:ext>
            </a:extLst>
          </p:cNvPr>
          <p:cNvCxnSpPr/>
          <p:nvPr/>
        </p:nvCxnSpPr>
        <p:spPr>
          <a:xfrm>
            <a:off x="1885435" y="2480378"/>
            <a:ext cx="1164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2D6B2-B23A-6426-CACA-A109B0FA6A5C}"/>
              </a:ext>
            </a:extLst>
          </p:cNvPr>
          <p:cNvCxnSpPr>
            <a:stCxn id="7" idx="3"/>
          </p:cNvCxnSpPr>
          <p:nvPr/>
        </p:nvCxnSpPr>
        <p:spPr>
          <a:xfrm flipV="1">
            <a:off x="4033635" y="2480378"/>
            <a:ext cx="1436339" cy="5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0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257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Givens</dc:creator>
  <cp:lastModifiedBy>Carey Payette</cp:lastModifiedBy>
  <cp:revision>10</cp:revision>
  <dcterms:created xsi:type="dcterms:W3CDTF">2022-03-29T14:04:25Z</dcterms:created>
  <dcterms:modified xsi:type="dcterms:W3CDTF">2024-01-01T19:13:10Z</dcterms:modified>
</cp:coreProperties>
</file>