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9" r:id="rId5"/>
    <p:sldId id="266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tract" id="{F8980D30-D433-4F9F-A48D-BD5DBF301096}">
          <p14:sldIdLst>
            <p14:sldId id="259"/>
          </p14:sldIdLst>
        </p14:section>
        <p14:section name="Strategy" id="{9F642372-1466-4496-9ABF-61B9826F3678}">
          <p14:sldIdLst>
            <p14:sldId id="266"/>
          </p14:sldIdLst>
        </p14:section>
        <p14:section name="TOC" id="{18A9DA6D-EA6F-422D-A3BA-6FF4C3C78E84}">
          <p14:sldIdLst>
            <p14:sldId id="258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Henning" initials="TH" lastIdx="4" clrIdx="0">
    <p:extLst>
      <p:ext uri="{19B8F6BF-5375-455C-9EA6-DF929625EA0E}">
        <p15:presenceInfo xmlns:p15="http://schemas.microsoft.com/office/powerpoint/2012/main" userId="S::timh@solliance.net::401d982b-4840-4ed6-8e99-2a55d99efa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A28F6-14A9-42E6-965E-6769C48C67B6}" v="208" dt="2021-08-17T17:16:05.948"/>
    <p1510:client id="{71E29D33-E209-78CE-37FA-8928D51A1B8B}" v="4" dt="2021-08-18T01:21:4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enning" userId="S::timh@solliance.net::401d982b-4840-4ed6-8e99-2a55d99efa82" providerId="AD" clId="Web-{71E29D33-E209-78CE-37FA-8928D51A1B8B}"/>
    <pc:docChg chg="">
      <pc:chgData name="Tim Henning" userId="S::timh@solliance.net::401d982b-4840-4ed6-8e99-2a55d99efa82" providerId="AD" clId="Web-{71E29D33-E209-78CE-37FA-8928D51A1B8B}" dt="2021-08-18T01:21:45.975" v="3"/>
      <pc:docMkLst>
        <pc:docMk/>
      </pc:docMkLst>
      <pc:sldChg chg="addCm">
        <pc:chgData name="Tim Henning" userId="S::timh@solliance.net::401d982b-4840-4ed6-8e99-2a55d99efa82" providerId="AD" clId="Web-{71E29D33-E209-78CE-37FA-8928D51A1B8B}" dt="2021-08-18T01:21:45.975" v="3"/>
        <pc:sldMkLst>
          <pc:docMk/>
          <pc:sldMk cId="1267566044" sldId="259"/>
        </pc:sldMkLst>
      </pc:sldChg>
      <pc:sldChg chg="addCm">
        <pc:chgData name="Tim Henning" userId="S::timh@solliance.net::401d982b-4840-4ed6-8e99-2a55d99efa82" providerId="AD" clId="Web-{71E29D33-E209-78CE-37FA-8928D51A1B8B}" dt="2021-08-18T01:04:54.696" v="1"/>
        <pc:sldMkLst>
          <pc:docMk/>
          <pc:sldMk cId="2006432996" sldId="26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18:00:38.083" idx="1">
    <p:pos x="7334" y="749"/>
    <p:text>The intended audience has been moved to L200.
</p:text>
    <p:extLst>
      <p:ext uri="{C676402C-5697-4E1C-873F-D02D1690AC5C}">
        <p15:threadingInfo xmlns:p15="http://schemas.microsoft.com/office/powerpoint/2012/main" timeZoneBias="420"/>
      </p:ext>
    </p:extLst>
  </p:cm>
  <p:cm authorId="1" dt="2021-08-17T18:19:55.373" idx="3">
    <p:pos x="7430" y="845"/>
    <p:text>We should help developer from scratch.
</p:text>
    <p:extLst>
      <p:ext uri="{C676402C-5697-4E1C-873F-D02D1690AC5C}">
        <p15:threadingInfo xmlns:p15="http://schemas.microsoft.com/office/powerpoint/2012/main" timeZoneBias="420"/>
      </p:ext>
    </p:extLst>
  </p:cm>
  <p:cm authorId="1" dt="2021-08-17T18:21:45.975" idx="4">
    <p:pos x="7430" y="941"/>
    <p:text>Point to best practices.
</p:text>
    <p:extLst>
      <p:ext uri="{C676402C-5697-4E1C-873F-D02D1690AC5C}">
        <p15:threadingInfo xmlns:p15="http://schemas.microsoft.com/office/powerpoint/2012/main" timeZoneBias="42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18:04:54.696" idx="2">
    <p:pos x="7258" y="602"/>
    <p:text>Total agree.
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CB754-7DAA-46FA-A768-8CBD78439DC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F130-2A6E-4985-8A2F-C1D4F807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Clickable </a:t>
            </a:r>
            <a:r>
              <a:rPr lang="en-US" err="1"/>
              <a:t>ToC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/* Migration is another key topic. But </a:t>
            </a:r>
            <a:r>
              <a:rPr lang="en-US">
                <a:solidFill>
                  <a:srgbClr val="7030A0"/>
                </a:solidFill>
              </a:rPr>
              <a:t>we should rather provide links to existing migration guide instead of covering this again. */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F130-2A6E-4985-8A2F-C1D4F807DE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245F-5CBB-489E-B867-29451BCE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F4E83-D62E-4BF7-9990-DBE04393E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5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68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slide" Target="slide8.xml"/><Relationship Id="rId2" Type="http://schemas.openxmlformats.org/officeDocument/2006/relationships/notesSlide" Target="../notesSlides/notesSlide1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intro-to-azure-database-for-mysql/" TargetMode="External"/><Relationship Id="rId2" Type="http://schemas.openxmlformats.org/officeDocument/2006/relationships/hyperlink" Target="https://docs.microsoft.com/en-us/learn/paths/az-900-describe-cloud-concept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browse/?terms=mysq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A7FA7-600D-44DE-A16D-5BD0054F577A}"/>
              </a:ext>
            </a:extLst>
          </p:cNvPr>
          <p:cNvSpPr txBox="1"/>
          <p:nvPr/>
        </p:nvSpPr>
        <p:spPr>
          <a:xfrm>
            <a:off x="273773" y="296008"/>
            <a:ext cx="82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5BE3A-5895-49F6-9026-3FFDDB667F16}"/>
              </a:ext>
            </a:extLst>
          </p:cNvPr>
          <p:cNvSpPr txBox="1"/>
          <p:nvPr/>
        </p:nvSpPr>
        <p:spPr>
          <a:xfrm>
            <a:off x="396815" y="1190445"/>
            <a:ext cx="11257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Intended Audience: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Students/new developers wanting to learn Azure application development from the scratch.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Developers </a:t>
            </a:r>
            <a:r>
              <a:rPr lang="en-US">
                <a:solidFill>
                  <a:srgbClr val="7030A0"/>
                </a:solidFill>
              </a:rPr>
              <a:t>//(L200-L300)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wanting to learn and test or build small projects with Az 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looking to deploy new production applications or move existing ones to Azure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looking for guidance on integrating Az MySQL with other Azure Services (native and 3</a:t>
            </a:r>
            <a:r>
              <a:rPr lang="en-US" baseline="30000"/>
              <a:t>rd</a:t>
            </a:r>
            <a:r>
              <a:rPr lang="en-US"/>
              <a:t> party) for 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looking to adopt advanced capabilities (CI/CD, automation, security) for app development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looking for best practices (or validating best practices) on deploying and managing (monitor and troubleshoot) enterprise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Architects looking for guidance to design complex application architectures with Az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CF7A0-E66A-426D-97DA-E7E4B4378735}"/>
              </a:ext>
            </a:extLst>
          </p:cNvPr>
          <p:cNvSpPr txBox="1"/>
          <p:nvPr/>
        </p:nvSpPr>
        <p:spPr>
          <a:xfrm>
            <a:off x="273773" y="296008"/>
            <a:ext cx="82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2FD5B-BF8C-4FC1-B89C-289744711A64}"/>
              </a:ext>
            </a:extLst>
          </p:cNvPr>
          <p:cNvSpPr txBox="1"/>
          <p:nvPr/>
        </p:nvSpPr>
        <p:spPr>
          <a:xfrm>
            <a:off x="379562" y="966159"/>
            <a:ext cx="111539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Simple and easy to follow.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ToC</a:t>
            </a:r>
            <a:r>
              <a:rPr lang="en-US"/>
              <a:t> should be simple to follow, not a big dump of topics. I have outlined a structure for a clickable </a:t>
            </a:r>
            <a:r>
              <a:rPr lang="en-US" err="1"/>
              <a:t>ToC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Guide must have a flow and continuation from each topic. Idea is not to provide information on everything they could use, but to provide step by step guidance – “why, which, how and what next”.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Avoid content overload. Choose to direct to other guides or MS Learn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Keep content colorful and interactive. While black-and-white documents may look good as “white </a:t>
            </a:r>
            <a:r>
              <a:rPr lang="en-US" err="1"/>
              <a:t>paper”s</a:t>
            </a:r>
            <a:r>
              <a:rPr lang="en-US"/>
              <a:t>, developers are elated with colorful intuitive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Content must have videos and simple guides. Developers prefer completing “small to-dos” and “courses” rather than “walking through pages of a document”.</a:t>
            </a:r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Story - guide must imitate and narrate a developer journey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Newbie to Hero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Guidance on choosing a platform -&gt; deployment guidance -&gt; advanced services integration -&gt; best practice and troubleshooting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Always start with big picture beyond Microsoft and Azure. Start with “MySQL” and “App Development”, not “Az MySQL” or “Azure App Development”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deck only contains a top-level structural outline. We will have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double-click on each of the topics to make exhaustive 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find gaps in documentation and work together to build content.</a:t>
            </a:r>
          </a:p>
          <a:p>
            <a:pPr lvl="1"/>
            <a:endParaRPr lang="en-US"/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43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C5F782-CCA3-423D-8459-ABCE0B138843}"/>
              </a:ext>
            </a:extLst>
          </p:cNvPr>
          <p:cNvSpPr/>
          <p:nvPr/>
        </p:nvSpPr>
        <p:spPr>
          <a:xfrm>
            <a:off x="39000" y="3499075"/>
            <a:ext cx="12153000" cy="657322"/>
          </a:xfrm>
          <a:custGeom>
            <a:avLst/>
            <a:gdLst>
              <a:gd name="connsiteX0" fmla="*/ 0 w 12204192"/>
              <a:gd name="connsiteY0" fmla="*/ 712826 h 712826"/>
              <a:gd name="connsiteX1" fmla="*/ 1694688 w 12204192"/>
              <a:gd name="connsiteY1" fmla="*/ 286106 h 712826"/>
              <a:gd name="connsiteX2" fmla="*/ 4478528 w 12204192"/>
              <a:gd name="connsiteY2" fmla="*/ 375514 h 712826"/>
              <a:gd name="connsiteX3" fmla="*/ 6770624 w 12204192"/>
              <a:gd name="connsiteY3" fmla="*/ 1626 h 712826"/>
              <a:gd name="connsiteX4" fmla="*/ 10090912 w 12204192"/>
              <a:gd name="connsiteY4" fmla="*/ 233274 h 712826"/>
              <a:gd name="connsiteX5" fmla="*/ 12204192 w 12204192"/>
              <a:gd name="connsiteY5" fmla="*/ 74778 h 7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4192" h="712826">
                <a:moveTo>
                  <a:pt x="0" y="712826"/>
                </a:moveTo>
                <a:cubicBezTo>
                  <a:pt x="474133" y="527575"/>
                  <a:pt x="948267" y="342325"/>
                  <a:pt x="1694688" y="286106"/>
                </a:cubicBezTo>
                <a:cubicBezTo>
                  <a:pt x="2441109" y="229887"/>
                  <a:pt x="3632539" y="422927"/>
                  <a:pt x="4478528" y="375514"/>
                </a:cubicBezTo>
                <a:cubicBezTo>
                  <a:pt x="5324517" y="328101"/>
                  <a:pt x="5835227" y="25333"/>
                  <a:pt x="6770624" y="1626"/>
                </a:cubicBezTo>
                <a:cubicBezTo>
                  <a:pt x="7706021" y="-22081"/>
                  <a:pt x="9185317" y="221082"/>
                  <a:pt x="10090912" y="233274"/>
                </a:cubicBezTo>
                <a:cubicBezTo>
                  <a:pt x="10996507" y="245466"/>
                  <a:pt x="11600349" y="160122"/>
                  <a:pt x="12204192" y="74778"/>
                </a:cubicBezTo>
              </a:path>
            </a:pathLst>
          </a:custGeom>
          <a:noFill/>
          <a:ln w="508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681F524E-6026-4324-80AE-F6B27F488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24" y="3111570"/>
            <a:ext cx="775010" cy="775010"/>
          </a:xfrm>
          <a:prstGeom prst="rect">
            <a:avLst/>
          </a:prstGeom>
        </p:spPr>
      </p:pic>
      <p:pic>
        <p:nvPicPr>
          <p:cNvPr id="28" name="Graphic 27" descr="Marker with solid fill">
            <a:extLst>
              <a:ext uri="{FF2B5EF4-FFF2-40B4-BE49-F238E27FC236}">
                <a16:creationId xmlns:a16="http://schemas.microsoft.com/office/drawing/2014/main" id="{5C9D1ABE-08A9-406F-AF95-B4B9A2E6C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589" y="3251720"/>
            <a:ext cx="775010" cy="775010"/>
          </a:xfrm>
          <a:prstGeom prst="rect">
            <a:avLst/>
          </a:prstGeom>
        </p:spPr>
      </p:pic>
      <p:pic>
        <p:nvPicPr>
          <p:cNvPr id="30" name="Graphic 29" descr="Marker with solid fill">
            <a:extLst>
              <a:ext uri="{FF2B5EF4-FFF2-40B4-BE49-F238E27FC236}">
                <a16:creationId xmlns:a16="http://schemas.microsoft.com/office/drawing/2014/main" id="{84A23529-4CB9-4B40-9153-EA157A85B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4554" y="2918133"/>
            <a:ext cx="775010" cy="775010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04E05574-E1CF-4C15-B58E-BAF5E2ED81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1519" y="2971420"/>
            <a:ext cx="775010" cy="775010"/>
          </a:xfrm>
          <a:prstGeom prst="rect">
            <a:avLst/>
          </a:prstGeom>
        </p:spPr>
      </p:pic>
      <p:pic>
        <p:nvPicPr>
          <p:cNvPr id="34" name="Graphic 33" descr="Marker with solid fill">
            <a:extLst>
              <a:ext uri="{FF2B5EF4-FFF2-40B4-BE49-F238E27FC236}">
                <a16:creationId xmlns:a16="http://schemas.microsoft.com/office/drawing/2014/main" id="{BD1FE810-6C78-4D3F-884C-D7E4BAA66C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98484" y="2888102"/>
            <a:ext cx="775010" cy="775010"/>
          </a:xfrm>
          <a:prstGeom prst="rect">
            <a:avLst/>
          </a:prstGeom>
        </p:spPr>
      </p:pic>
      <p:sp>
        <p:nvSpPr>
          <p:cNvPr id="35" name="Speech Bubble: Rectangle 34">
            <a:hlinkClick r:id="rId13" action="ppaction://hlinksldjump"/>
            <a:extLst>
              <a:ext uri="{FF2B5EF4-FFF2-40B4-BE49-F238E27FC236}">
                <a16:creationId xmlns:a16="http://schemas.microsoft.com/office/drawing/2014/main" id="{5CAF05CC-AB5D-40FE-A058-D2F319934FC7}"/>
              </a:ext>
            </a:extLst>
          </p:cNvPr>
          <p:cNvSpPr/>
          <p:nvPr/>
        </p:nvSpPr>
        <p:spPr>
          <a:xfrm>
            <a:off x="39000" y="654206"/>
            <a:ext cx="2453268" cy="1630042"/>
          </a:xfrm>
          <a:prstGeom prst="wedgeRectCallout">
            <a:avLst>
              <a:gd name="adj1" fmla="val -16685"/>
              <a:gd name="adj2" fmla="val 10555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Introduction to Azure Database for MySQL</a:t>
            </a:r>
          </a:p>
          <a:p>
            <a:pPr algn="ctr"/>
            <a:endParaRPr lang="en-US">
              <a:solidFill>
                <a:schemeClr val="accent6"/>
              </a:solidFill>
            </a:endParaRPr>
          </a:p>
          <a:p>
            <a:pPr algn="ctr"/>
            <a:r>
              <a:rPr lang="en-US" sz="1600">
                <a:solidFill>
                  <a:schemeClr val="accent6"/>
                </a:solidFill>
              </a:rPr>
              <a:t>(Learn basics and key concepts.)</a:t>
            </a:r>
          </a:p>
        </p:txBody>
      </p:sp>
      <p:sp>
        <p:nvSpPr>
          <p:cNvPr id="37" name="Speech Bubble: Rectangle 36">
            <a:hlinkClick r:id="rId14" action="ppaction://hlinksldjump"/>
            <a:extLst>
              <a:ext uri="{FF2B5EF4-FFF2-40B4-BE49-F238E27FC236}">
                <a16:creationId xmlns:a16="http://schemas.microsoft.com/office/drawing/2014/main" id="{A845569D-8F1E-48FE-B260-886EB1C68778}"/>
              </a:ext>
            </a:extLst>
          </p:cNvPr>
          <p:cNvSpPr/>
          <p:nvPr/>
        </p:nvSpPr>
        <p:spPr>
          <a:xfrm>
            <a:off x="1740955" y="4543902"/>
            <a:ext cx="2453268" cy="1630042"/>
          </a:xfrm>
          <a:prstGeom prst="wedgeRectCallout">
            <a:avLst>
              <a:gd name="adj1" fmla="val 15588"/>
              <a:gd name="adj2" fmla="val -894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Getting Started</a:t>
            </a:r>
          </a:p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(Learn how to create, configure, connect, query, and monitor.)</a:t>
            </a:r>
          </a:p>
        </p:txBody>
      </p:sp>
      <p:sp>
        <p:nvSpPr>
          <p:cNvPr id="39" name="Speech Bubble: Rectangle 38">
            <a:hlinkClick r:id="rId15" action="ppaction://hlinksldjump"/>
            <a:extLst>
              <a:ext uri="{FF2B5EF4-FFF2-40B4-BE49-F238E27FC236}">
                <a16:creationId xmlns:a16="http://schemas.microsoft.com/office/drawing/2014/main" id="{C998CAED-5358-49D7-A887-815BB7FCE158}"/>
              </a:ext>
            </a:extLst>
          </p:cNvPr>
          <p:cNvSpPr/>
          <p:nvPr/>
        </p:nvSpPr>
        <p:spPr>
          <a:xfrm>
            <a:off x="4992930" y="654206"/>
            <a:ext cx="2453268" cy="1630042"/>
          </a:xfrm>
          <a:prstGeom prst="wedgeRectCallout">
            <a:avLst>
              <a:gd name="adj1" fmla="val -18503"/>
              <a:gd name="adj2" fmla="val 9665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End-to-end Application Development</a:t>
            </a:r>
          </a:p>
          <a:p>
            <a:pPr algn="ctr"/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(Integrate with other services to build your applications.)</a:t>
            </a:r>
          </a:p>
        </p:txBody>
      </p:sp>
      <p:sp>
        <p:nvSpPr>
          <p:cNvPr id="41" name="Speech Bubble: Rectangle 40">
            <a:hlinkClick r:id="rId16" action="ppaction://hlinksldjump"/>
            <a:extLst>
              <a:ext uri="{FF2B5EF4-FFF2-40B4-BE49-F238E27FC236}">
                <a16:creationId xmlns:a16="http://schemas.microsoft.com/office/drawing/2014/main" id="{DCE59F55-8B69-4F41-A2C6-630C58A7D24F}"/>
              </a:ext>
            </a:extLst>
          </p:cNvPr>
          <p:cNvSpPr/>
          <p:nvPr/>
        </p:nvSpPr>
        <p:spPr>
          <a:xfrm>
            <a:off x="7004331" y="4543902"/>
            <a:ext cx="2453268" cy="1630042"/>
          </a:xfrm>
          <a:prstGeom prst="wedgeRectCallout">
            <a:avLst>
              <a:gd name="adj1" fmla="val 2406"/>
              <a:gd name="adj2" fmla="val -10515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Development Best Practices and Troubleshooting</a:t>
            </a:r>
          </a:p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(Tips and tricks to build efficient, stable applications)</a:t>
            </a:r>
          </a:p>
        </p:txBody>
      </p:sp>
      <p:sp>
        <p:nvSpPr>
          <p:cNvPr id="43" name="Speech Bubble: Rectangle 42">
            <a:hlinkClick r:id="rId17" action="ppaction://hlinksldjump"/>
            <a:extLst>
              <a:ext uri="{FF2B5EF4-FFF2-40B4-BE49-F238E27FC236}">
                <a16:creationId xmlns:a16="http://schemas.microsoft.com/office/drawing/2014/main" id="{A08F7EEB-6970-45D7-B8D4-315B7CC2C41F}"/>
              </a:ext>
            </a:extLst>
          </p:cNvPr>
          <p:cNvSpPr/>
          <p:nvPr/>
        </p:nvSpPr>
        <p:spPr>
          <a:xfrm>
            <a:off x="9559355" y="654206"/>
            <a:ext cx="2453268" cy="1630042"/>
          </a:xfrm>
          <a:prstGeom prst="wedgeRectCallout">
            <a:avLst>
              <a:gd name="adj1" fmla="val 3770"/>
              <a:gd name="adj2" fmla="val 94606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Architecting with Azure Database for MySQL</a:t>
            </a:r>
          </a:p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(Explore ways to architect scenarios specific to your organization.)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F290-0106-4987-B5BA-0A2F9586953B}"/>
              </a:ext>
            </a:extLst>
          </p:cNvPr>
          <p:cNvSpPr txBox="1"/>
          <p:nvPr/>
        </p:nvSpPr>
        <p:spPr>
          <a:xfrm>
            <a:off x="9260121" y="6581001"/>
            <a:ext cx="293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Click the bubbles to access detailed </a:t>
            </a:r>
            <a:r>
              <a:rPr lang="en-US" sz="1200" err="1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ToC</a:t>
            </a:r>
            <a:endParaRPr lang="en-US" sz="1200">
              <a:solidFill>
                <a:srgbClr val="0078D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B9E24F-7609-47C0-ADC4-C310C7F97DA8}"/>
              </a:ext>
            </a:extLst>
          </p:cNvPr>
          <p:cNvSpPr txBox="1"/>
          <p:nvPr/>
        </p:nvSpPr>
        <p:spPr>
          <a:xfrm>
            <a:off x="273773" y="296008"/>
            <a:ext cx="82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Azure Database for 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0538-9C5E-4543-B527-21671A0EA7F7}"/>
              </a:ext>
            </a:extLst>
          </p:cNvPr>
          <p:cNvSpPr txBox="1"/>
          <p:nvPr/>
        </p:nvSpPr>
        <p:spPr>
          <a:xfrm>
            <a:off x="655608" y="1500996"/>
            <a:ext cx="108865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/*Keep this section short. 5-6 pages. */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What is MySQL? Why MySQL?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MySQL hosting options : a. Traditional b. Why move to cloud? c. Options for IaaS, DBaaS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Why Azure? </a:t>
            </a:r>
            <a:r>
              <a:rPr lang="en-US">
                <a:solidFill>
                  <a:srgbClr val="7030A0"/>
                </a:solidFill>
              </a:rPr>
              <a:t>//Paint complete picture – Azure platform story.</a:t>
            </a:r>
            <a:r>
              <a:rPr lang="en-US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Azure Basics : </a:t>
            </a:r>
            <a:r>
              <a:rPr lang="en-US">
                <a:hlinkClick r:id="rId2"/>
              </a:rPr>
              <a:t>Azure Fundamentals part 1: Describe core Azure concepts (AZ-900) - Learn | Microsoft Docs</a:t>
            </a:r>
            <a:endParaRPr lang="en-US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/>
              <a:t>Azure Database for MySQL – Features and Basic Concepts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/*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7030A0"/>
                </a:solidFill>
              </a:rPr>
              <a:t>Brief description + features. Links to Concepts articles for more detail. Keep it short, similar to MS Learn content </a:t>
            </a:r>
            <a:r>
              <a:rPr lang="en-US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Azure Database for MySQL - Learn | Microsoft Docs</a:t>
            </a:r>
            <a:r>
              <a:rPr lang="en-US">
                <a:solidFill>
                  <a:srgbClr val="7030A0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7030A0"/>
                </a:solidFill>
              </a:rPr>
              <a:t>Pictorial comparison of deployment modes and pricing tiers in both.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7030A0"/>
                </a:solidFill>
              </a:rPr>
              <a:t>Create a video – 5 min (MS Learn content to be used). */</a:t>
            </a:r>
          </a:p>
          <a:p>
            <a:pPr marL="800100" lvl="1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B9E24F-7609-47C0-ADC4-C310C7F97DA8}"/>
              </a:ext>
            </a:extLst>
          </p:cNvPr>
          <p:cNvSpPr txBox="1"/>
          <p:nvPr/>
        </p:nvSpPr>
        <p:spPr>
          <a:xfrm>
            <a:off x="273773" y="296008"/>
            <a:ext cx="82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Getting Started with Azure DB for 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0538-9C5E-4543-B527-21671A0EA7F7}"/>
              </a:ext>
            </a:extLst>
          </p:cNvPr>
          <p:cNvSpPr txBox="1"/>
          <p:nvPr/>
        </p:nvSpPr>
        <p:spPr>
          <a:xfrm>
            <a:off x="655608" y="1500996"/>
            <a:ext cx="10886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Setup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Azure Subscription – free or pay-as-you-go or EA.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Tools to download (setting up dev environment, VS Code, Git, etc.), other pre-</a:t>
            </a:r>
            <a:r>
              <a:rPr lang="en-US" err="1"/>
              <a:t>reqs</a:t>
            </a:r>
            <a:r>
              <a:rPr lang="en-US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Language framework specific pre-</a:t>
            </a:r>
            <a:r>
              <a:rPr lang="en-US" err="1"/>
              <a:t>reqs</a:t>
            </a:r>
            <a:r>
              <a:rPr lang="en-US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Get started with Azure Free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Create DB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Connect &amp; query DB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DB Configuration – Network, 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DB Monitoring (Portal, CLI, Azure Monitor, Advisor)</a:t>
            </a:r>
          </a:p>
          <a:p>
            <a:endParaRPr lang="en-US">
              <a:solidFill>
                <a:srgbClr val="7030A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/*For each in 3-6 : Describe when one would use which </a:t>
            </a:r>
            <a:r>
              <a:rPr lang="en-US" err="1">
                <a:solidFill>
                  <a:srgbClr val="7030A0"/>
                </a:solidFill>
              </a:rPr>
              <a:t>quickstart</a:t>
            </a:r>
            <a:r>
              <a:rPr lang="en-US">
                <a:solidFill>
                  <a:srgbClr val="7030A0"/>
                </a:solidFill>
              </a:rPr>
              <a:t> and provide links to them. </a:t>
            </a:r>
          </a:p>
          <a:p>
            <a:r>
              <a:rPr lang="en-US">
                <a:solidFill>
                  <a:srgbClr val="7030A0"/>
                </a:solidFill>
              </a:rPr>
              <a:t>Thought: we may want to simplify the create </a:t>
            </a:r>
            <a:r>
              <a:rPr lang="en-US" err="1">
                <a:solidFill>
                  <a:srgbClr val="7030A0"/>
                </a:solidFill>
              </a:rPr>
              <a:t>quickstarts</a:t>
            </a:r>
            <a:r>
              <a:rPr lang="en-US">
                <a:solidFill>
                  <a:srgbClr val="7030A0"/>
                </a:solidFill>
              </a:rPr>
              <a:t> with a video demo instead of long essays.*/</a:t>
            </a:r>
          </a:p>
        </p:txBody>
      </p:sp>
    </p:spTree>
    <p:extLst>
      <p:ext uri="{BB962C8B-B14F-4D97-AF65-F5344CB8AC3E}">
        <p14:creationId xmlns:p14="http://schemas.microsoft.com/office/powerpoint/2010/main" val="133355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B9E24F-7609-47C0-ADC4-C310C7F97DA8}"/>
              </a:ext>
            </a:extLst>
          </p:cNvPr>
          <p:cNvSpPr txBox="1"/>
          <p:nvPr/>
        </p:nvSpPr>
        <p:spPr>
          <a:xfrm>
            <a:off x="273773" y="296008"/>
            <a:ext cx="82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End-to-end Application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C3FFF-CE85-482A-BEB5-4CFC02836547}"/>
              </a:ext>
            </a:extLst>
          </p:cNvPr>
          <p:cNvSpPr txBox="1"/>
          <p:nvPr/>
        </p:nvSpPr>
        <p:spPr>
          <a:xfrm>
            <a:off x="652732" y="949644"/>
            <a:ext cx="108865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Types of MySQL applications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Web App, Microservices, Batch, Intelligent apps,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What do each of these mean, how to choose, how to get started.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Choosing suitable language framework 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Choosing the right service to host your application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On-prem, Azure Cloud (IaaS, PaaS – App Svc/Container/AKS), non-Azure Cloud - Need to provide a flowchart or guide on which platform to choose.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If existing application – consideration of modernizing/migrating </a:t>
            </a:r>
            <a:r>
              <a:rPr lang="en-US">
                <a:solidFill>
                  <a:srgbClr val="7030A0"/>
                </a:solidFill>
              </a:rPr>
              <a:t>//App Migration / Modernization guide?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If new application – how to decide on the platform and service to use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How to build application by integrating with other Azure Services </a:t>
            </a:r>
            <a:r>
              <a:rPr lang="en-US">
                <a:solidFill>
                  <a:srgbClr val="7030A0"/>
                </a:solidFill>
              </a:rPr>
              <a:t>//Need to make exhaustive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Azure VMs, Azure App Service, Containerized Apps (ACI, ACR, App Svc), AKS,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 services: CMS like </a:t>
            </a:r>
            <a:r>
              <a:rPr lang="en-US" err="1"/>
              <a:t>Wordpress</a:t>
            </a:r>
            <a:r>
              <a:rPr lang="en-US"/>
              <a:t>, LMS like Moodle, e-commerce like Magento, 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CI/CD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ARM, CLI, Terraform, Az DevOps, </a:t>
            </a:r>
            <a:r>
              <a:rPr lang="en-US" err="1"/>
              <a:t>Github</a:t>
            </a:r>
            <a:r>
              <a:rPr lang="en-US"/>
              <a:t> Actions, </a:t>
            </a:r>
            <a:r>
              <a:rPr lang="en-US" err="1"/>
              <a:t>Powershell</a:t>
            </a:r>
            <a:r>
              <a:rPr lang="en-US"/>
              <a:t>, </a:t>
            </a:r>
          </a:p>
          <a:p>
            <a:pPr marL="342900" indent="-342900">
              <a:buFontTx/>
              <a:buAutoNum type="arabicPeriod"/>
            </a:pPr>
            <a:endParaRPr lang="en-US"/>
          </a:p>
          <a:p>
            <a:pPr marL="342900" indent="-342900">
              <a:buFontTx/>
              <a:buAutoNum type="arabicPeriod"/>
            </a:pPr>
            <a:r>
              <a:rPr lang="en-US"/>
              <a:t>Application Monitoring </a:t>
            </a:r>
            <a:r>
              <a:rPr lang="en-US">
                <a:solidFill>
                  <a:srgbClr val="7030A0"/>
                </a:solidFill>
              </a:rPr>
              <a:t>//Azure Monitor, App Insights, 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Secure and Protect your Application </a:t>
            </a:r>
            <a:r>
              <a:rPr lang="en-US">
                <a:solidFill>
                  <a:srgbClr val="7030A0"/>
                </a:solidFill>
              </a:rPr>
              <a:t>//Azure services around security</a:t>
            </a:r>
          </a:p>
          <a:p>
            <a:pPr marL="800100" lvl="1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B9E24F-7609-47C0-ADC4-C310C7F97DA8}"/>
              </a:ext>
            </a:extLst>
          </p:cNvPr>
          <p:cNvSpPr txBox="1"/>
          <p:nvPr/>
        </p:nvSpPr>
        <p:spPr>
          <a:xfrm>
            <a:off x="273773" y="296008"/>
            <a:ext cx="82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Development Best Practices and Troubleshooting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6EF87-AC2E-4EB3-B8D1-CCA68780EED5}"/>
              </a:ext>
            </a:extLst>
          </p:cNvPr>
          <p:cNvSpPr txBox="1"/>
          <p:nvPr/>
        </p:nvSpPr>
        <p:spPr>
          <a:xfrm>
            <a:off x="652732" y="1337094"/>
            <a:ext cx="10886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/*Consolidate topics based on top errors/troubleshooting scenarios seen so far, ensure we have best practice documentation for these scenarios.*/</a:t>
            </a:r>
            <a:endParaRPr lang="en-US"/>
          </a:p>
          <a:p>
            <a:r>
              <a:rPr lang="en-US"/>
              <a:t>For each topic (best practice/troubleshooting scenario):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Troubleshooting guide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5 min video on how to fix it</a:t>
            </a:r>
          </a:p>
          <a:p>
            <a:endParaRPr lang="en-US"/>
          </a:p>
          <a:p>
            <a:r>
              <a:rPr lang="en-US"/>
              <a:t>Few Topics:</a:t>
            </a:r>
          </a:p>
          <a:p>
            <a:pPr marL="342900" indent="-342900">
              <a:buAutoNum type="alphaLcPeriod"/>
            </a:pPr>
            <a:r>
              <a:rPr lang="en-US"/>
              <a:t>Connection Errors troubleshooting / Best Practice Guidance </a:t>
            </a:r>
            <a:r>
              <a:rPr lang="en-US">
                <a:solidFill>
                  <a:srgbClr val="7030A0"/>
                </a:solidFill>
              </a:rPr>
              <a:t>//e.g. transient errors,</a:t>
            </a:r>
          </a:p>
          <a:p>
            <a:pPr marL="342900" indent="-342900">
              <a:buAutoNum type="alphaLcPeriod"/>
            </a:pPr>
            <a:r>
              <a:rPr lang="en-US"/>
              <a:t>Scaling and performance improvements </a:t>
            </a:r>
            <a:r>
              <a:rPr lang="en-US">
                <a:solidFill>
                  <a:srgbClr val="7030A0"/>
                </a:solidFill>
              </a:rPr>
              <a:t>//e.g. caching, connection pooling, read-replication</a:t>
            </a:r>
          </a:p>
          <a:p>
            <a:pPr marL="342900" indent="-342900">
              <a:buAutoNum type="alphaLcPeriod"/>
            </a:pPr>
            <a:r>
              <a:rPr lang="en-US"/>
              <a:t>Networking Best Practices </a:t>
            </a:r>
            <a:r>
              <a:rPr lang="en-US">
                <a:solidFill>
                  <a:srgbClr val="7030A0"/>
                </a:solidFill>
              </a:rPr>
              <a:t>//</a:t>
            </a:r>
          </a:p>
          <a:p>
            <a:pPr marL="342900" indent="-342900">
              <a:buAutoNum type="alphaLcPeriod"/>
            </a:pPr>
            <a:r>
              <a:rPr lang="en-US"/>
              <a:t>Security Best Practices and Integration with Azure Services </a:t>
            </a:r>
            <a:r>
              <a:rPr lang="en-US">
                <a:solidFill>
                  <a:srgbClr val="7030A0"/>
                </a:solidFill>
              </a:rPr>
              <a:t>//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endParaRPr lang="en-US">
              <a:solidFill>
                <a:srgbClr val="7030A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/*Parallel thought: May be better to create blogs for each topic, instead of docs. Refer to these blogs in the guide. A developer searching for an answer to a troubleshooting specific question may not want a link to lengthy documentation. */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B9E24F-7609-47C0-ADC4-C310C7F97DA8}"/>
              </a:ext>
            </a:extLst>
          </p:cNvPr>
          <p:cNvSpPr txBox="1"/>
          <p:nvPr/>
        </p:nvSpPr>
        <p:spPr>
          <a:xfrm>
            <a:off x="273773" y="296008"/>
            <a:ext cx="82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Architecting with Azure Database for MySQL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51266-0567-496F-A236-417708B1F5B0}"/>
              </a:ext>
            </a:extLst>
          </p:cNvPr>
          <p:cNvSpPr txBox="1"/>
          <p:nvPr/>
        </p:nvSpPr>
        <p:spPr>
          <a:xfrm>
            <a:off x="655608" y="1500996"/>
            <a:ext cx="10886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/*Choose top architectures from </a:t>
            </a:r>
            <a:r>
              <a:rPr lang="en-US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Browse Azure Architecture - Azure Architecture Center | Microsoft Docs</a:t>
            </a:r>
            <a:r>
              <a:rPr lang="en-US">
                <a:solidFill>
                  <a:srgbClr val="7030A0"/>
                </a:solidFill>
              </a:rPr>
              <a:t> (needs to be reviewed to see if we want to add more architecture samples.)  E.g., Intelligent apps, Gaming, Financial solution, e-commerce, retail.*/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Description of each architecture, architecting guidance to customize and add services around the architecture, based on common user stories. </a:t>
            </a:r>
            <a:r>
              <a:rPr lang="en-US">
                <a:solidFill>
                  <a:srgbClr val="7030A0"/>
                </a:solidFill>
              </a:rPr>
              <a:t>//we may have to work with team/field to add/refine architectures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Customer use cases / evidence stories.</a:t>
            </a:r>
          </a:p>
          <a:p>
            <a:pPr marL="342900" indent="-342900">
              <a:buAutoNum type="arabicPeriod"/>
            </a:pPr>
            <a:r>
              <a:rPr lang="en-US"/>
              <a:t>Relevant </a:t>
            </a:r>
            <a:r>
              <a:rPr lang="en-US" err="1"/>
              <a:t>quickstarts</a:t>
            </a:r>
            <a:r>
              <a:rPr lang="en-US"/>
              <a:t> and ramp up material for each of the services involved</a:t>
            </a:r>
          </a:p>
          <a:p>
            <a:pPr marL="342900" indent="-342900">
              <a:buAutoNum type="arabicPeriod"/>
            </a:pPr>
            <a:r>
              <a:rPr lang="en-US"/>
              <a:t>Or build tutorials / customizable one-click ARM templates around these architectures.  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800100" lvl="1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72EF00A83045AE803F064E714CCF" ma:contentTypeVersion="6" ma:contentTypeDescription="Create a new document." ma:contentTypeScope="" ma:versionID="95e7f3c76acfc6b660fedf90e0343ce6">
  <xsd:schema xmlns:xsd="http://www.w3.org/2001/XMLSchema" xmlns:xs="http://www.w3.org/2001/XMLSchema" xmlns:p="http://schemas.microsoft.com/office/2006/metadata/properties" xmlns:ns2="cead9dd1-af2d-41c3-83a4-182d5ee46631" xmlns:ns3="32797407-a3cf-48bd-91e6-58b6c34c1a85" targetNamespace="http://schemas.microsoft.com/office/2006/metadata/properties" ma:root="true" ma:fieldsID="35749233b19c2b82b53b9e75edfca0a3" ns2:_="" ns3:_="">
    <xsd:import namespace="cead9dd1-af2d-41c3-83a4-182d5ee46631"/>
    <xsd:import namespace="32797407-a3cf-48bd-91e6-58b6c34c1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d9dd1-af2d-41c3-83a4-182d5ee466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97407-a3cf-48bd-91e6-58b6c34c1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04D19D-2287-431F-BD0D-5CEE804D0B2F}">
  <ds:schemaRefs>
    <ds:schemaRef ds:uri="32797407-a3cf-48bd-91e6-58b6c34c1a85"/>
    <ds:schemaRef ds:uri="cead9dd1-af2d-41c3-83a4-182d5ee466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33304B-7FDE-4EE7-9383-825215E5F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B482F-F4A2-4CF0-90DB-D264985200A8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R. Aithal</dc:creator>
  <cp:revision>1</cp:revision>
  <dcterms:created xsi:type="dcterms:W3CDTF">2021-08-12T15:18:37Z</dcterms:created>
  <dcterms:modified xsi:type="dcterms:W3CDTF">2021-08-18T01:21:47Z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0x010100BBFA72EF00A83045AE803F064E714CCF</vt:lpwstr>
  </property>
</Properties>
</file>