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466" r:id="rId3"/>
    <p:sldId id="452" r:id="rId4"/>
    <p:sldId id="453" r:id="rId5"/>
    <p:sldId id="454" r:id="rId6"/>
    <p:sldId id="455" r:id="rId7"/>
    <p:sldId id="456" r:id="rId8"/>
    <p:sldId id="450" r:id="rId9"/>
    <p:sldId id="398" r:id="rId10"/>
    <p:sldId id="451" r:id="rId11"/>
    <p:sldId id="467" r:id="rId12"/>
    <p:sldId id="469" r:id="rId13"/>
    <p:sldId id="470" r:id="rId14"/>
    <p:sldId id="472" r:id="rId15"/>
    <p:sldId id="471" r:id="rId16"/>
    <p:sldId id="478" r:id="rId17"/>
    <p:sldId id="403" r:id="rId18"/>
    <p:sldId id="435" r:id="rId19"/>
    <p:sldId id="406" r:id="rId20"/>
    <p:sldId id="404" r:id="rId21"/>
    <p:sldId id="436" r:id="rId22"/>
    <p:sldId id="437" r:id="rId23"/>
    <p:sldId id="479" r:id="rId24"/>
    <p:sldId id="480" r:id="rId25"/>
    <p:sldId id="405" r:id="rId26"/>
    <p:sldId id="465" r:id="rId27"/>
    <p:sldId id="462" r:id="rId28"/>
    <p:sldId id="463" r:id="rId29"/>
    <p:sldId id="445" r:id="rId30"/>
    <p:sldId id="481" r:id="rId31"/>
    <p:sldId id="482" r:id="rId32"/>
    <p:sldId id="483" r:id="rId33"/>
    <p:sldId id="458" r:id="rId34"/>
    <p:sldId id="459" r:id="rId35"/>
    <p:sldId id="460" r:id="rId36"/>
    <p:sldId id="407" r:id="rId37"/>
    <p:sldId id="448" r:id="rId38"/>
    <p:sldId id="415" r:id="rId39"/>
    <p:sldId id="416" r:id="rId40"/>
    <p:sldId id="417" r:id="rId41"/>
    <p:sldId id="418" r:id="rId42"/>
    <p:sldId id="419" r:id="rId43"/>
    <p:sldId id="421" r:id="rId44"/>
    <p:sldId id="422" r:id="rId45"/>
    <p:sldId id="423" r:id="rId46"/>
    <p:sldId id="424" r:id="rId47"/>
    <p:sldId id="425" r:id="rId48"/>
    <p:sldId id="426" r:id="rId49"/>
    <p:sldId id="427" r:id="rId50"/>
    <p:sldId id="428" r:id="rId51"/>
    <p:sldId id="42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6" d="100"/>
          <a:sy n="116" d="100"/>
        </p:scale>
        <p:origin x="2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5DE26-0B96-4222-908A-4DCE71BBAC6C}"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3DC03-3E42-4E13-904B-72CB0AFB721F}" type="slidenum">
              <a:rPr lang="en-US" smtClean="0"/>
              <a:t>‹#›</a:t>
            </a:fld>
            <a:endParaRPr lang="en-US"/>
          </a:p>
        </p:txBody>
      </p:sp>
    </p:spTree>
    <p:extLst>
      <p:ext uri="{BB962C8B-B14F-4D97-AF65-F5344CB8AC3E}">
        <p14:creationId xmlns:p14="http://schemas.microsoft.com/office/powerpoint/2010/main" val="22394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app workspaces which make it possible to achieve team-based authoring and staged deployment of custom solutions. The course will go into greater detail on working with app workspaces later in module 7 when discussing how to deploy reports and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4149719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decades, people in the IT industry have been working on projects to support</a:t>
            </a:r>
            <a:r>
              <a:rPr lang="en-US" baseline="0" dirty="0"/>
              <a:t> various forms of business intelligence. Regardless of the toolset being used, a project to create a custom BI solution typically follows a standard lifecycle moving from one phase to the next.</a:t>
            </a:r>
          </a:p>
          <a:p>
            <a:endParaRPr lang="en-US" baseline="0" dirty="0"/>
          </a:p>
          <a:p>
            <a:r>
              <a:rPr lang="en-US" baseline="0" dirty="0"/>
              <a:t>The first phase requires figuring out what you want to measure and then moving on to discover what data exists to support making these measurements. Next, you must work through the ETL phase where the data is extracted, transformed and loaded into some type of data model. In next phase, you engage in data modeling using something such as the multidimensional model or the tabular model to make the data better suited for data analysis and reporting.</a:t>
            </a:r>
          </a:p>
          <a:p>
            <a:endParaRPr lang="en-US" baseline="0" dirty="0"/>
          </a:p>
          <a:p>
            <a:r>
              <a:rPr lang="en-US" baseline="0" dirty="0"/>
              <a:t>Once you have designed a data model, the next step involves designing reports to display numeric figures and visual elements on the computer screen and/or the printed page. Depending on the tools you are using, reports might be complimented by the creation of dashboards or scorecards which are designed to provide a consolidated overview and key insights using visuals elements such as key performance indicators (KPIs).</a:t>
            </a:r>
          </a:p>
          <a:p>
            <a:endParaRPr lang="en-US" baseline="0" dirty="0"/>
          </a:p>
          <a:p>
            <a:r>
              <a:rPr lang="en-US" baseline="0" dirty="0"/>
              <a:t>The final step involves deploying all the work you have done into a production environment so that business users can begin using what you have built in the course of their daily work. This phase typically involves packaging reports and dashboards and using some type of distribution mechanism to make your custom solution available to the general user population.</a:t>
            </a:r>
            <a:endParaRPr lang="en-US" dirty="0"/>
          </a:p>
        </p:txBody>
      </p:sp>
    </p:spTree>
    <p:extLst>
      <p:ext uri="{BB962C8B-B14F-4D97-AF65-F5344CB8AC3E}">
        <p14:creationId xmlns:p14="http://schemas.microsoft.com/office/powerpoint/2010/main" val="3854351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Of course, you can’t use Power BI Desktop until you installed it on </a:t>
            </a:r>
            <a:r>
              <a:rPr lang="en-US" sz="2400" baseline="0" dirty="0"/>
              <a:t>a computer running Windows. Fortunately, it can be downloaded and installed in less than a minute using a standard Internet connection. Just log into the Power BI service and select the </a:t>
            </a:r>
            <a:r>
              <a:rPr lang="en-US" sz="2400" b="1" baseline="0" dirty="0"/>
              <a:t>Power BI Desktop</a:t>
            </a:r>
            <a:r>
              <a:rPr lang="en-US" sz="2400" baseline="0" dirty="0"/>
              <a:t> option from the </a:t>
            </a:r>
            <a:r>
              <a:rPr lang="en-US" sz="2400" b="1" baseline="0" dirty="0"/>
              <a:t>Download</a:t>
            </a:r>
            <a:r>
              <a:rPr lang="en-US" sz="2400" baseline="0" dirty="0"/>
              <a:t> menu to begin the download and installation process.</a:t>
            </a:r>
          </a:p>
          <a:p>
            <a:endParaRPr lang="en-US" sz="2400" baseline="0" dirty="0"/>
          </a:p>
          <a:p>
            <a:r>
              <a:rPr lang="en-US" sz="2400" baseline="0" dirty="0"/>
              <a:t>We recommend installing Power BI Desktop on a computer or a virtual machine running a 64-bit version of either Windows 10 or Windows Server 2016. However, it is possible to install Power BI Desktop on older 32-bit versions of Windows all the way back to Windows 7 and Windows Server 2008 R2. The main advantage of using a 64-bit version of Windows over a 32-bit version is that you can load much larger datasets into memory and you can install and test Power BI Gateways which do not support 32-bit operating systems.</a:t>
            </a:r>
          </a:p>
          <a:p>
            <a:endParaRPr lang="en-US" sz="2400" baseline="0" dirty="0"/>
          </a:p>
          <a:p>
            <a:r>
              <a:rPr lang="en-US" sz="2400" baseline="0" dirty="0"/>
              <a:t>Power BI Desktop is built on top of .NET Framework version 4.5 which is automatically installed with recent versions of Windows. However, older versions of Windows might require you to download and install .NET Framework version 4.5 before you will be able to install Power BI Desktop.</a:t>
            </a:r>
          </a:p>
        </p:txBody>
      </p:sp>
    </p:spTree>
    <p:extLst>
      <p:ext uri="{BB962C8B-B14F-4D97-AF65-F5344CB8AC3E}">
        <p14:creationId xmlns:p14="http://schemas.microsoft.com/office/powerpoint/2010/main" val="405284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125925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4196114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379762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designing the data model and report</a:t>
            </a:r>
            <a:r>
              <a:rPr lang="en-US" baseline="0" dirty="0"/>
              <a:t> for a Power BI Desktop project, the next step is to publish it which effectively deploys your project to the Power BI service in the Microsoft cloud. You can execute the Publish command using the </a:t>
            </a:r>
            <a:r>
              <a:rPr lang="en-US" b="1" baseline="0" dirty="0"/>
              <a:t>Publish</a:t>
            </a:r>
            <a:r>
              <a:rPr lang="en-US" baseline="0" dirty="0"/>
              <a:t> command button in the ribbon or the </a:t>
            </a:r>
            <a:r>
              <a:rPr lang="en-US" b="1" baseline="0" dirty="0"/>
              <a:t>Publish</a:t>
            </a:r>
            <a:r>
              <a:rPr lang="en-US" baseline="0" dirty="0"/>
              <a:t> menu command in the </a:t>
            </a:r>
            <a:r>
              <a:rPr lang="en-US" b="1" baseline="0" dirty="0"/>
              <a:t>File</a:t>
            </a:r>
            <a:r>
              <a:rPr lang="en-US" baseline="0" dirty="0"/>
              <a:t> menu.</a:t>
            </a:r>
          </a:p>
          <a:p>
            <a:endParaRPr lang="en-US" baseline="0" dirty="0"/>
          </a:p>
          <a:p>
            <a:r>
              <a:rPr lang="en-US" baseline="0" dirty="0"/>
              <a:t>In order to publish a Power BI Desktop project, you must establish a login session from Power BI Desktop to the Power BI service. Once you have logged into the Power BI service using an Office 365 account with a Power BI license, you can then publish the project to your personal workspace or any group workspace in which you have editing permissions.</a:t>
            </a:r>
            <a:endParaRPr lang="en-US" dirty="0"/>
          </a:p>
          <a:p>
            <a:endParaRPr lang="en-US" dirty="0"/>
          </a:p>
        </p:txBody>
      </p:sp>
    </p:spTree>
    <p:extLst>
      <p:ext uri="{BB962C8B-B14F-4D97-AF65-F5344CB8AC3E}">
        <p14:creationId xmlns:p14="http://schemas.microsoft.com/office/powerpoint/2010/main" val="133747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6138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079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507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49995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284929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67906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363977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181618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402298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647904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80592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FED9-F2E6-6A55-B81C-F1B7FF118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89EC5-5551-1A3F-DA9F-A17C7FD26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D36AAC-D311-8B08-B2C9-5CFEFE5DCCEF}"/>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5" name="Footer Placeholder 4">
            <a:extLst>
              <a:ext uri="{FF2B5EF4-FFF2-40B4-BE49-F238E27FC236}">
                <a16:creationId xmlns:a16="http://schemas.microsoft.com/office/drawing/2014/main" id="{F06384FC-EF3C-6670-D06C-E193E4231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433E7-D260-5061-73D7-EE57F635F0EB}"/>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15128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D898-5BCF-2D95-6AD7-8EA17EAB0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2F88F-6954-9C72-EF57-E9F32B113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78642-5BD2-FE65-3525-037C42B7BAF5}"/>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5" name="Footer Placeholder 4">
            <a:extLst>
              <a:ext uri="{FF2B5EF4-FFF2-40B4-BE49-F238E27FC236}">
                <a16:creationId xmlns:a16="http://schemas.microsoft.com/office/drawing/2014/main" id="{E1FC7388-700F-7171-A5DC-01245C9D4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1BDA-859B-6F4A-6492-25F1DF611950}"/>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66537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E8DC4-8621-6FF8-1471-2C5EC5A7C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3A202-A0D8-C34F-17F1-3930A0E0F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994A9-FC4D-223E-AC31-EB7CF47C7BE5}"/>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5" name="Footer Placeholder 4">
            <a:extLst>
              <a:ext uri="{FF2B5EF4-FFF2-40B4-BE49-F238E27FC236}">
                <a16:creationId xmlns:a16="http://schemas.microsoft.com/office/drawing/2014/main" id="{01BDFBE9-1422-BBC8-28F1-CAA886D6B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14A31-F1E9-37D3-C70F-328316F37E4A}"/>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415273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274715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DAA5-4A92-F2BF-6806-AF2EFC255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21957-7865-4CC1-0805-0AC07FFCE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1DACE-6DFD-8B73-D06F-B21154BE4345}"/>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5" name="Footer Placeholder 4">
            <a:extLst>
              <a:ext uri="{FF2B5EF4-FFF2-40B4-BE49-F238E27FC236}">
                <a16:creationId xmlns:a16="http://schemas.microsoft.com/office/drawing/2014/main" id="{FF58F5BD-2C71-92BA-CB7E-F0A00D929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56794-B31A-629A-86E0-2B6EA22BF1FF}"/>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68673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712C-66CB-BEA9-D1B3-E6EE548B3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4B080-DAE3-C9FA-CF7D-3E05F2135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884DC-EEE6-5208-5265-7F5EBA83B7D3}"/>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5" name="Footer Placeholder 4">
            <a:extLst>
              <a:ext uri="{FF2B5EF4-FFF2-40B4-BE49-F238E27FC236}">
                <a16:creationId xmlns:a16="http://schemas.microsoft.com/office/drawing/2014/main" id="{4192AB01-CADB-8E32-29A5-B2E418717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BF2CB-FAED-285B-852B-73F5146C1F00}"/>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72227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E77D-F041-1146-D813-2EB9D8CE5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1F09D-14BB-B336-5551-BEFF965877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07B0F5-3717-C5B1-1EF6-4F1BC30D9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E1074-9B6D-98A2-286A-F8FF80C68A6F}"/>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6" name="Footer Placeholder 5">
            <a:extLst>
              <a:ext uri="{FF2B5EF4-FFF2-40B4-BE49-F238E27FC236}">
                <a16:creationId xmlns:a16="http://schemas.microsoft.com/office/drawing/2014/main" id="{20BE22E3-125C-4E70-FFFD-14675C833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D68E4-3AB9-FF05-EBE9-B174D94F5581}"/>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175829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4DD4-0B90-EF59-3EDF-C4C5BB322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79A073-A5FC-3054-3223-C5B231DA8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12B4AC-A2A3-3A86-316F-3A07370E4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E43F-1493-D3C6-797A-3A577FB2A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6141C-840F-D450-12E2-4D42F55D7D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371C1-17C4-8EA8-9CBB-99F6078C01AB}"/>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8" name="Footer Placeholder 7">
            <a:extLst>
              <a:ext uri="{FF2B5EF4-FFF2-40B4-BE49-F238E27FC236}">
                <a16:creationId xmlns:a16="http://schemas.microsoft.com/office/drawing/2014/main" id="{256CE2AC-67DF-C53D-6B29-B8C2761B8C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60696-70D2-4C24-5FE6-90181D3F91D2}"/>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51839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4D7-EA5B-CE35-262A-27E81F8AD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D2C3C-1605-1F6E-5DE0-F331A6562989}"/>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4" name="Footer Placeholder 3">
            <a:extLst>
              <a:ext uri="{FF2B5EF4-FFF2-40B4-BE49-F238E27FC236}">
                <a16:creationId xmlns:a16="http://schemas.microsoft.com/office/drawing/2014/main" id="{69C3C4C5-A9F9-B8A5-191C-BC733AB46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448A3-FBA1-6AE1-CF08-7B8E6B120555}"/>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139392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75C1F-D403-EC3E-D08C-ABAB80C00BF9}"/>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3" name="Footer Placeholder 2">
            <a:extLst>
              <a:ext uri="{FF2B5EF4-FFF2-40B4-BE49-F238E27FC236}">
                <a16:creationId xmlns:a16="http://schemas.microsoft.com/office/drawing/2014/main" id="{FAE9EDC7-FA61-53AC-BD9A-0A6DF5F0A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E911E-ECCE-3C25-B269-689ACE893966}"/>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91395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1F2B-0708-9689-AE5E-A185ADE4C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766A82-912D-E4E9-430D-6B6E8872A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BA493-A56F-0B35-268D-CC4D873D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2F844-FF8B-43A7-069A-69275E8545C7}"/>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6" name="Footer Placeholder 5">
            <a:extLst>
              <a:ext uri="{FF2B5EF4-FFF2-40B4-BE49-F238E27FC236}">
                <a16:creationId xmlns:a16="http://schemas.microsoft.com/office/drawing/2014/main" id="{2571F1DC-5F43-CF1D-181A-50ECD26A5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9496C-1F11-0C60-11D2-1903C52D26D7}"/>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271471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C005-BD48-443A-33F6-3E5F414F3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8DDAE-3DDF-6E04-A323-F80C61D5C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7ADEB-DD7E-33B5-48F9-8B56333FF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C7617-8342-2297-A409-16B93519DA85}"/>
              </a:ext>
            </a:extLst>
          </p:cNvPr>
          <p:cNvSpPr>
            <a:spLocks noGrp="1"/>
          </p:cNvSpPr>
          <p:nvPr>
            <p:ph type="dt" sz="half" idx="10"/>
          </p:nvPr>
        </p:nvSpPr>
        <p:spPr/>
        <p:txBody>
          <a:bodyPr/>
          <a:lstStyle/>
          <a:p>
            <a:fld id="{BCEA2095-70C3-4212-8ED4-44924BF9AC9F}" type="datetimeFigureOut">
              <a:rPr lang="en-US" smtClean="0"/>
              <a:t>11/4/2022</a:t>
            </a:fld>
            <a:endParaRPr lang="en-US"/>
          </a:p>
        </p:txBody>
      </p:sp>
      <p:sp>
        <p:nvSpPr>
          <p:cNvPr id="6" name="Footer Placeholder 5">
            <a:extLst>
              <a:ext uri="{FF2B5EF4-FFF2-40B4-BE49-F238E27FC236}">
                <a16:creationId xmlns:a16="http://schemas.microsoft.com/office/drawing/2014/main" id="{E8ACF84C-54D4-E178-00BA-3E6766B00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9D44F-3A11-0574-4AD6-CEFB2BDE5452}"/>
              </a:ext>
            </a:extLst>
          </p:cNvPr>
          <p:cNvSpPr>
            <a:spLocks noGrp="1"/>
          </p:cNvSpPr>
          <p:nvPr>
            <p:ph type="sldNum" sz="quarter" idx="12"/>
          </p:nvPr>
        </p:nvSpPr>
        <p:spPr/>
        <p:txBody>
          <a:bodyPr/>
          <a:lstStyle/>
          <a:p>
            <a:fld id="{5F8CD402-B228-4897-B34A-92B9C8648C8E}" type="slidenum">
              <a:rPr lang="en-US" smtClean="0"/>
              <a:t>‹#›</a:t>
            </a:fld>
            <a:endParaRPr lang="en-US"/>
          </a:p>
        </p:txBody>
      </p:sp>
    </p:spTree>
    <p:extLst>
      <p:ext uri="{BB962C8B-B14F-4D97-AF65-F5344CB8AC3E}">
        <p14:creationId xmlns:p14="http://schemas.microsoft.com/office/powerpoint/2010/main" val="99925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2145A-D1DC-F0BC-A32A-1A9ABBD8B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320A54-AE0A-4679-4C9B-E81B5E436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E08DB-817E-E5C0-728C-66FD969A8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A2095-70C3-4212-8ED4-44924BF9AC9F}" type="datetimeFigureOut">
              <a:rPr lang="en-US" smtClean="0"/>
              <a:t>11/4/2022</a:t>
            </a:fld>
            <a:endParaRPr lang="en-US"/>
          </a:p>
        </p:txBody>
      </p:sp>
      <p:sp>
        <p:nvSpPr>
          <p:cNvPr id="5" name="Footer Placeholder 4">
            <a:extLst>
              <a:ext uri="{FF2B5EF4-FFF2-40B4-BE49-F238E27FC236}">
                <a16:creationId xmlns:a16="http://schemas.microsoft.com/office/drawing/2014/main" id="{F9EDDCAE-1FDC-FA93-8B83-DCF5DD170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A2CFC-4542-6A1F-1275-0E0BBF2A5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CD402-B228-4897-B34A-92B9C8648C8E}" type="slidenum">
              <a:rPr lang="en-US" smtClean="0"/>
              <a:t>‹#›</a:t>
            </a:fld>
            <a:endParaRPr lang="en-US"/>
          </a:p>
        </p:txBody>
      </p:sp>
    </p:spTree>
    <p:extLst>
      <p:ext uri="{BB962C8B-B14F-4D97-AF65-F5344CB8AC3E}">
        <p14:creationId xmlns:p14="http://schemas.microsoft.com/office/powerpoint/2010/main" val="3745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9FC6-3751-7047-259B-A229282E15B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23B836-839E-8643-A746-4F395F6495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11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2819400" y="2971801"/>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532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 for a Custom BI Solution</a:t>
            </a:r>
          </a:p>
        </p:txBody>
      </p:sp>
      <p:sp>
        <p:nvSpPr>
          <p:cNvPr id="3" name="Content Placeholder 2"/>
          <p:cNvSpPr>
            <a:spLocks noGrp="1"/>
          </p:cNvSpPr>
          <p:nvPr>
            <p:ph idx="1"/>
          </p:nvPr>
        </p:nvSpPr>
        <p:spPr/>
        <p:txBody>
          <a:bodyPr/>
          <a:lstStyle/>
          <a:p>
            <a:r>
              <a:rPr lang="en-US" dirty="0"/>
              <a:t>Lifecycle of a typical BI project includes...</a:t>
            </a:r>
          </a:p>
          <a:p>
            <a:pPr lvl="1"/>
            <a:r>
              <a:rPr lang="en-US" dirty="0"/>
              <a:t>Discover where the data lives</a:t>
            </a:r>
          </a:p>
          <a:p>
            <a:pPr lvl="1"/>
            <a:r>
              <a:rPr lang="en-US" dirty="0"/>
              <a:t>Extract, transform and load (ETL) data</a:t>
            </a:r>
          </a:p>
          <a:p>
            <a:pPr lvl="1"/>
            <a:r>
              <a:rPr lang="en-US" dirty="0"/>
              <a:t>Model data to create dataset for analytics and reporting</a:t>
            </a:r>
          </a:p>
          <a:p>
            <a:pPr lvl="1"/>
            <a:r>
              <a:rPr lang="en-US" dirty="0"/>
              <a:t>Design and implement reports on top of dataset</a:t>
            </a:r>
          </a:p>
          <a:p>
            <a:pPr lvl="1"/>
            <a:r>
              <a:rPr lang="en-US" dirty="0"/>
              <a:t>Consolidate reports into one or more dashboards</a:t>
            </a:r>
          </a:p>
          <a:p>
            <a:pPr lvl="1"/>
            <a:r>
              <a:rPr lang="en-US" dirty="0"/>
              <a:t>Package custom solution artifacts for deployment</a:t>
            </a:r>
          </a:p>
          <a:p>
            <a:pPr lvl="1"/>
            <a:r>
              <a:rPr lang="en-US" dirty="0"/>
              <a:t>Deploy custom solution to production environment</a:t>
            </a:r>
          </a:p>
        </p:txBody>
      </p:sp>
      <p:sp>
        <p:nvSpPr>
          <p:cNvPr id="10" name="Rectangle 9"/>
          <p:cNvSpPr/>
          <p:nvPr/>
        </p:nvSpPr>
        <p:spPr>
          <a:xfrm>
            <a:off x="2667000" y="5181600"/>
            <a:ext cx="7315200" cy="1371600"/>
          </a:xfrm>
          <a:prstGeom prst="rect">
            <a:avLst/>
          </a:prstGeom>
          <a:solidFill>
            <a:schemeClr val="accent4">
              <a:lumMod val="20000"/>
              <a:lumOff val="80000"/>
            </a:schemeClr>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2"/>
                </a:solidFill>
              </a:rPr>
              <a:t>Typical BI Project Lifecycle</a:t>
            </a:r>
          </a:p>
        </p:txBody>
      </p:sp>
      <p:sp>
        <p:nvSpPr>
          <p:cNvPr id="4" name="Rectangle 3"/>
          <p:cNvSpPr/>
          <p:nvPr/>
        </p:nvSpPr>
        <p:spPr>
          <a:xfrm>
            <a:off x="2800710"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Discovery</a:t>
            </a:r>
          </a:p>
        </p:txBody>
      </p:sp>
      <p:sp>
        <p:nvSpPr>
          <p:cNvPr id="5" name="Rectangle 4"/>
          <p:cNvSpPr/>
          <p:nvPr/>
        </p:nvSpPr>
        <p:spPr>
          <a:xfrm>
            <a:off x="3950612"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ETL</a:t>
            </a:r>
          </a:p>
        </p:txBody>
      </p:sp>
      <p:sp>
        <p:nvSpPr>
          <p:cNvPr id="6" name="Rectangle 5"/>
          <p:cNvSpPr/>
          <p:nvPr/>
        </p:nvSpPr>
        <p:spPr>
          <a:xfrm>
            <a:off x="5100513"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Modeling</a:t>
            </a:r>
          </a:p>
        </p:txBody>
      </p:sp>
      <p:sp>
        <p:nvSpPr>
          <p:cNvPr id="7" name="Rectangle 6"/>
          <p:cNvSpPr/>
          <p:nvPr/>
        </p:nvSpPr>
        <p:spPr>
          <a:xfrm>
            <a:off x="6250414"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Design Reports</a:t>
            </a:r>
          </a:p>
        </p:txBody>
      </p:sp>
      <p:sp>
        <p:nvSpPr>
          <p:cNvPr id="8" name="Rectangle 7"/>
          <p:cNvSpPr/>
          <p:nvPr/>
        </p:nvSpPr>
        <p:spPr>
          <a:xfrm>
            <a:off x="7400315" y="5562600"/>
            <a:ext cx="1149901"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Design Dashboards</a:t>
            </a:r>
          </a:p>
        </p:txBody>
      </p:sp>
      <p:sp>
        <p:nvSpPr>
          <p:cNvPr id="9" name="Rectangle 8"/>
          <p:cNvSpPr/>
          <p:nvPr/>
        </p:nvSpPr>
        <p:spPr>
          <a:xfrm>
            <a:off x="8625624" y="5554824"/>
            <a:ext cx="124373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Publish</a:t>
            </a:r>
          </a:p>
          <a:p>
            <a:pPr algn="ctr"/>
            <a:r>
              <a:rPr lang="en-US" sz="1050" b="1" dirty="0"/>
              <a:t>Custom</a:t>
            </a:r>
          </a:p>
          <a:p>
            <a:pPr algn="ctr"/>
            <a:r>
              <a:rPr lang="en-US" sz="1050" b="1" dirty="0"/>
              <a:t>Solutions</a:t>
            </a:r>
          </a:p>
        </p:txBody>
      </p:sp>
      <p:sp>
        <p:nvSpPr>
          <p:cNvPr id="12" name="Right Arrow 11"/>
          <p:cNvSpPr/>
          <p:nvPr/>
        </p:nvSpPr>
        <p:spPr>
          <a:xfrm>
            <a:off x="3805528"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896641"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081684"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193312"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8444336"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81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Power BI Desktop</a:t>
            </a:r>
            <a:endParaRPr lang="en-US" dirty="0"/>
          </a:p>
        </p:txBody>
      </p:sp>
      <p:sp>
        <p:nvSpPr>
          <p:cNvPr id="8" name="Content Placeholder 7"/>
          <p:cNvSpPr>
            <a:spLocks noGrp="1"/>
          </p:cNvSpPr>
          <p:nvPr>
            <p:ph idx="1"/>
          </p:nvPr>
        </p:nvSpPr>
        <p:spPr/>
        <p:txBody>
          <a:bodyPr>
            <a:normAutofit/>
          </a:bodyPr>
          <a:lstStyle/>
          <a:p>
            <a:r>
              <a:rPr lang="en-US" sz="2400" dirty="0"/>
              <a:t>Power BI Desktop quick &amp; easy to install over the Internet</a:t>
            </a:r>
          </a:p>
          <a:p>
            <a:pPr lvl="1"/>
            <a:r>
              <a:rPr lang="en-US" sz="2000" dirty="0"/>
              <a:t>Select Power BI Desktop option from Power BI Download menu</a:t>
            </a:r>
          </a:p>
          <a:p>
            <a:pPr lvl="1"/>
            <a:r>
              <a:rPr lang="en-US" sz="2000" dirty="0"/>
              <a:t>Power BI Desktop downloads &amp; installs in less than a minute</a:t>
            </a:r>
          </a:p>
          <a:p>
            <a:pPr lvl="1"/>
            <a:endParaRPr lang="en-US" sz="2000" dirty="0"/>
          </a:p>
        </p:txBody>
      </p:sp>
      <p:pic>
        <p:nvPicPr>
          <p:cNvPr id="9" name="Content Placeholder 4"/>
          <p:cNvPicPr>
            <a:picLocks/>
          </p:cNvPicPr>
          <p:nvPr/>
        </p:nvPicPr>
        <p:blipFill>
          <a:blip r:embed="rId3"/>
          <a:stretch>
            <a:fillRect/>
          </a:stretch>
        </p:blipFill>
        <p:spPr>
          <a:xfrm>
            <a:off x="5209713" y="3080703"/>
            <a:ext cx="4410075" cy="333432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2635655" y="3080703"/>
            <a:ext cx="1843405" cy="1497965"/>
          </a:xfrm>
          <a:prstGeom prst="rect">
            <a:avLst/>
          </a:prstGeom>
          <a:noFill/>
          <a:ln>
            <a:solidFill>
              <a:schemeClr val="bg1">
                <a:lumMod val="50000"/>
              </a:schemeClr>
            </a:solidFill>
          </a:ln>
        </p:spPr>
      </p:pic>
    </p:spTree>
    <p:extLst>
      <p:ext uri="{BB962C8B-B14F-4D97-AF65-F5344CB8AC3E}">
        <p14:creationId xmlns:p14="http://schemas.microsoft.com/office/powerpoint/2010/main" val="40229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2667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180471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1790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3816192" y="4114332"/>
            <a:ext cx="609600" cy="2343150"/>
          </a:xfrm>
          <a:prstGeom prst="rect">
            <a:avLst/>
          </a:prstGeom>
        </p:spPr>
      </p:pic>
      <p:sp>
        <p:nvSpPr>
          <p:cNvPr id="5" name="Right Arrow 4"/>
          <p:cNvSpPr/>
          <p:nvPr/>
        </p:nvSpPr>
        <p:spPr>
          <a:xfrm>
            <a:off x="2063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2049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2063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5673328" y="4478914"/>
            <a:ext cx="4499373" cy="947236"/>
          </a:xfrm>
          <a:prstGeom prst="rect">
            <a:avLst/>
          </a:prstGeom>
          <a:ln>
            <a:solidFill>
              <a:schemeClr val="tx1">
                <a:lumMod val="50000"/>
                <a:lumOff val="50000"/>
              </a:schemeClr>
            </a:solidFill>
          </a:ln>
        </p:spPr>
      </p:pic>
      <p:sp>
        <p:nvSpPr>
          <p:cNvPr id="11" name="Rounded Rectangle 10"/>
          <p:cNvSpPr/>
          <p:nvPr/>
        </p:nvSpPr>
        <p:spPr>
          <a:xfrm>
            <a:off x="6818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652603"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307236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2430215" y="4800601"/>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4038600" y="4800601"/>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268437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 Power BI Desktop Project</a:t>
            </a:r>
          </a:p>
        </p:txBody>
      </p:sp>
      <p:sp>
        <p:nvSpPr>
          <p:cNvPr id="5" name="Content Placeholder 4"/>
          <p:cNvSpPr>
            <a:spLocks noGrp="1"/>
          </p:cNvSpPr>
          <p:nvPr>
            <p:ph idx="1"/>
          </p:nvPr>
        </p:nvSpPr>
        <p:spPr/>
        <p:txBody>
          <a:bodyPr/>
          <a:lstStyle/>
          <a:p>
            <a:r>
              <a:rPr lang="en-US" dirty="0"/>
              <a:t>Power BI Desktop provides </a:t>
            </a:r>
            <a:r>
              <a:rPr lang="en-US" b="1" dirty="0"/>
              <a:t>Publish</a:t>
            </a:r>
            <a:r>
              <a:rPr lang="en-US" dirty="0"/>
              <a:t> command</a:t>
            </a:r>
          </a:p>
          <a:p>
            <a:pPr lvl="1"/>
            <a:r>
              <a:rPr lang="en-US" dirty="0"/>
              <a:t>Used to publish project to Power BI service</a:t>
            </a:r>
          </a:p>
          <a:p>
            <a:pPr lvl="2"/>
            <a:endParaRPr lang="en-US" dirty="0"/>
          </a:p>
          <a:p>
            <a:pPr lvl="2"/>
            <a:endParaRPr lang="en-US" dirty="0"/>
          </a:p>
          <a:p>
            <a:pPr lvl="2"/>
            <a:endParaRPr lang="en-US" dirty="0"/>
          </a:p>
          <a:p>
            <a:pPr lvl="2"/>
            <a:endParaRPr lang="en-US" dirty="0"/>
          </a:p>
          <a:p>
            <a:pPr lvl="1"/>
            <a:r>
              <a:rPr lang="en-US" dirty="0"/>
              <a:t>Requires logging into your Office 365 account </a:t>
            </a:r>
          </a:p>
          <a:p>
            <a:pPr marL="687387" lvl="2" indent="0">
              <a:buNone/>
            </a:pPr>
            <a:endParaRPr lang="en-US" dirty="0"/>
          </a:p>
          <a:p>
            <a:pPr lvl="1"/>
            <a:endParaRPr lang="en-US" dirty="0"/>
          </a:p>
          <a:p>
            <a:pPr lvl="1"/>
            <a:endParaRPr lang="en-US" dirty="0"/>
          </a:p>
          <a:p>
            <a:pPr lvl="1"/>
            <a:r>
              <a:rPr lang="en-US" dirty="0"/>
              <a:t>Published articles added to target workspace</a:t>
            </a:r>
          </a:p>
          <a:p>
            <a:pPr lvl="1"/>
            <a:endParaRPr lang="en-US" dirty="0"/>
          </a:p>
        </p:txBody>
      </p:sp>
      <p:pic>
        <p:nvPicPr>
          <p:cNvPr id="4" name="Picture 3"/>
          <p:cNvPicPr/>
          <p:nvPr/>
        </p:nvPicPr>
        <p:blipFill>
          <a:blip r:embed="rId3"/>
          <a:stretch>
            <a:fillRect/>
          </a:stretch>
        </p:blipFill>
        <p:spPr>
          <a:xfrm>
            <a:off x="2743200" y="4338153"/>
            <a:ext cx="2667000" cy="10668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338153"/>
            <a:ext cx="3124200" cy="1066800"/>
          </a:xfrm>
          <a:prstGeom prst="rect">
            <a:avLst/>
          </a:prstGeom>
          <a:noFill/>
          <a:ln>
            <a:solidFill>
              <a:schemeClr val="bg1">
                <a:lumMod val="50000"/>
              </a:schemeClr>
            </a:solidFill>
          </a:ln>
        </p:spPr>
      </p:pic>
      <p:pic>
        <p:nvPicPr>
          <p:cNvPr id="7" name="Picture 6"/>
          <p:cNvPicPr>
            <a:picLocks noChangeAspect="1"/>
          </p:cNvPicPr>
          <p:nvPr/>
        </p:nvPicPr>
        <p:blipFill>
          <a:blip r:embed="rId5"/>
          <a:stretch>
            <a:fillRect/>
          </a:stretch>
        </p:blipFill>
        <p:spPr>
          <a:xfrm>
            <a:off x="2743200" y="2579290"/>
            <a:ext cx="7543800" cy="1068833"/>
          </a:xfrm>
          <a:prstGeom prst="rect">
            <a:avLst/>
          </a:prstGeom>
          <a:ln>
            <a:solidFill>
              <a:schemeClr val="tx1"/>
            </a:solidFill>
          </a:ln>
        </p:spPr>
      </p:pic>
      <p:sp>
        <p:nvSpPr>
          <p:cNvPr id="8" name="Right Arrow 7"/>
          <p:cNvSpPr/>
          <p:nvPr/>
        </p:nvSpPr>
        <p:spPr>
          <a:xfrm>
            <a:off x="9006348" y="2802096"/>
            <a:ext cx="762000" cy="634278"/>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93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DAX</a:t>
            </a:r>
          </a:p>
        </p:txBody>
      </p:sp>
      <p:sp>
        <p:nvSpPr>
          <p:cNvPr id="3" name="Content Placeholder 2"/>
          <p:cNvSpPr>
            <a:spLocks noGrp="1"/>
          </p:cNvSpPr>
          <p:nvPr>
            <p:ph idx="1"/>
          </p:nvPr>
        </p:nvSpPr>
        <p:spPr/>
        <p:txBody>
          <a:bodyPr/>
          <a:lstStyle/>
          <a:p>
            <a:pPr marL="12701"/>
            <a:r>
              <a:rPr lang="en-GB" dirty="0"/>
              <a:t>DAX is the language used to create data models</a:t>
            </a:r>
          </a:p>
          <a:p>
            <a:pPr lvl="1"/>
            <a:r>
              <a:rPr lang="en-GB" dirty="0"/>
              <a:t>DAX stands for "</a:t>
            </a:r>
            <a:r>
              <a:rPr lang="en-GB" b="1" dirty="0">
                <a:solidFill>
                  <a:schemeClr val="accent1"/>
                </a:solidFill>
              </a:rPr>
              <a:t>D</a:t>
            </a:r>
            <a:r>
              <a:rPr lang="en-GB" dirty="0"/>
              <a:t>ata </a:t>
            </a:r>
            <a:r>
              <a:rPr lang="en-GB" b="1" dirty="0">
                <a:solidFill>
                  <a:schemeClr val="accent1"/>
                </a:solidFill>
              </a:rPr>
              <a:t>A</a:t>
            </a:r>
            <a:r>
              <a:rPr lang="en-GB" dirty="0"/>
              <a:t>nalysis E</a:t>
            </a:r>
            <a:r>
              <a:rPr lang="en-GB" b="1" dirty="0">
                <a:solidFill>
                  <a:schemeClr val="accent1"/>
                </a:solidFill>
              </a:rPr>
              <a:t>x</a:t>
            </a:r>
            <a:r>
              <a:rPr lang="en-GB" dirty="0"/>
              <a:t>pression Language"</a:t>
            </a:r>
          </a:p>
          <a:p>
            <a:pPr>
              <a:lnSpc>
                <a:spcPct val="150000"/>
              </a:lnSpc>
            </a:pPr>
            <a:r>
              <a:rPr lang="en-GB" dirty="0"/>
              <a:t>DAX expressions are similar to Excel formulas</a:t>
            </a:r>
          </a:p>
          <a:p>
            <a:pPr lvl="1"/>
            <a:r>
              <a:rPr lang="en-GB" dirty="0"/>
              <a:t>They always start with an equal sign (=)</a:t>
            </a:r>
          </a:p>
          <a:p>
            <a:pPr lvl="1"/>
            <a:r>
              <a:rPr lang="en-GB" dirty="0"/>
              <a:t>DAX provides many built-in functions similar to Excel</a:t>
            </a:r>
          </a:p>
          <a:p>
            <a:pPr>
              <a:lnSpc>
                <a:spcPct val="150000"/>
              </a:lnSpc>
            </a:pPr>
            <a:r>
              <a:rPr lang="en-GB" dirty="0"/>
              <a:t>DAX Expressions are unlike Excel formulas…</a:t>
            </a:r>
          </a:p>
          <a:p>
            <a:pPr lvl="1"/>
            <a:r>
              <a:rPr lang="en-GB" dirty="0"/>
              <a:t>DAX expressions cannot reference cells (e.g. A1 or C4)</a:t>
            </a:r>
          </a:p>
          <a:p>
            <a:pPr lvl="1"/>
            <a:r>
              <a:rPr lang="en-GB" dirty="0"/>
              <a:t>Instead DAX expressions reference columns and tables</a:t>
            </a:r>
          </a:p>
        </p:txBody>
      </p:sp>
      <p:sp>
        <p:nvSpPr>
          <p:cNvPr id="4" name="Rectangle 3"/>
          <p:cNvSpPr/>
          <p:nvPr/>
        </p:nvSpPr>
        <p:spPr>
          <a:xfrm>
            <a:off x="2667000" y="57912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=SUM('Sales'[</a:t>
            </a:r>
            <a:r>
              <a:rPr lang="en-US" sz="2000" b="1" dirty="0" err="1">
                <a:solidFill>
                  <a:schemeClr val="tx1"/>
                </a:solidFill>
                <a:latin typeface="Lucida Console" panose="020B0609040504020204" pitchFamily="49" charset="0"/>
              </a:rPr>
              <a:t>SalesAmount</a:t>
            </a:r>
            <a:r>
              <a:rPr lang="en-US" sz="2000" b="1"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2467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DAX Expressions</a:t>
            </a:r>
          </a:p>
        </p:txBody>
      </p:sp>
      <p:sp>
        <p:nvSpPr>
          <p:cNvPr id="3" name="Content Placeholder 2"/>
          <p:cNvSpPr>
            <a:spLocks noGrp="1"/>
          </p:cNvSpPr>
          <p:nvPr>
            <p:ph idx="1"/>
          </p:nvPr>
        </p:nvSpPr>
        <p:spPr/>
        <p:txBody>
          <a:bodyPr>
            <a:normAutofit/>
          </a:bodyPr>
          <a:lstStyle/>
          <a:p>
            <a:r>
              <a:rPr lang="en-US" sz="2400" dirty="0"/>
              <a:t>Some DAX expressions are simple</a:t>
            </a:r>
          </a:p>
          <a:p>
            <a:pPr lvl="1"/>
            <a:endParaRPr lang="en-US" sz="2000" dirty="0"/>
          </a:p>
          <a:p>
            <a:pPr lvl="1"/>
            <a:endParaRPr lang="en-US" sz="2000" dirty="0"/>
          </a:p>
          <a:p>
            <a:r>
              <a:rPr lang="en-US" sz="2400" dirty="0"/>
              <a:t>Some DAX expressions are far more complex</a:t>
            </a:r>
          </a:p>
          <a:p>
            <a:endParaRPr lang="en-US" sz="2400" dirty="0"/>
          </a:p>
        </p:txBody>
      </p:sp>
      <p:pic>
        <p:nvPicPr>
          <p:cNvPr id="4" name="Picture 3"/>
          <p:cNvPicPr>
            <a:picLocks noChangeAspect="1"/>
          </p:cNvPicPr>
          <p:nvPr/>
        </p:nvPicPr>
        <p:blipFill>
          <a:blip r:embed="rId2"/>
          <a:stretch>
            <a:fillRect/>
          </a:stretch>
        </p:blipFill>
        <p:spPr>
          <a:xfrm>
            <a:off x="2362200" y="1992336"/>
            <a:ext cx="7239001" cy="446065"/>
          </a:xfrm>
          <a:prstGeom prst="rect">
            <a:avLst/>
          </a:prstGeom>
        </p:spPr>
      </p:pic>
      <p:pic>
        <p:nvPicPr>
          <p:cNvPr id="6" name="Picture 5"/>
          <p:cNvPicPr>
            <a:picLocks noChangeAspect="1"/>
          </p:cNvPicPr>
          <p:nvPr/>
        </p:nvPicPr>
        <p:blipFill>
          <a:blip r:embed="rId3"/>
          <a:stretch>
            <a:fillRect/>
          </a:stretch>
        </p:blipFill>
        <p:spPr>
          <a:xfrm>
            <a:off x="2362200" y="3167086"/>
            <a:ext cx="7239001" cy="3538514"/>
          </a:xfrm>
          <a:prstGeom prst="rect">
            <a:avLst/>
          </a:prstGeom>
        </p:spPr>
      </p:pic>
    </p:spTree>
    <p:extLst>
      <p:ext uri="{BB962C8B-B14F-4D97-AF65-F5344CB8AC3E}">
        <p14:creationId xmlns:p14="http://schemas.microsoft.com/office/powerpoint/2010/main" val="1137971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71C3-4EC5-495C-81C8-46E5F0BF699C}"/>
              </a:ext>
            </a:extLst>
          </p:cNvPr>
          <p:cNvSpPr>
            <a:spLocks noGrp="1"/>
          </p:cNvSpPr>
          <p:nvPr>
            <p:ph type="title"/>
          </p:nvPr>
        </p:nvSpPr>
        <p:spPr/>
        <p:txBody>
          <a:bodyPr/>
          <a:lstStyle/>
          <a:p>
            <a:r>
              <a:rPr lang="en-US" dirty="0"/>
              <a:t>Creating Variables in DAX Expressions</a:t>
            </a:r>
          </a:p>
        </p:txBody>
      </p:sp>
      <p:sp>
        <p:nvSpPr>
          <p:cNvPr id="3" name="Content Placeholder 2">
            <a:extLst>
              <a:ext uri="{FF2B5EF4-FFF2-40B4-BE49-F238E27FC236}">
                <a16:creationId xmlns:a16="http://schemas.microsoft.com/office/drawing/2014/main" id="{1E5591B1-ADA5-43AE-9535-00E65A0234EF}"/>
              </a:ext>
            </a:extLst>
          </p:cNvPr>
          <p:cNvSpPr>
            <a:spLocks noGrp="1"/>
          </p:cNvSpPr>
          <p:nvPr>
            <p:ph idx="1"/>
          </p:nvPr>
        </p:nvSpPr>
        <p:spPr/>
        <p:txBody>
          <a:bodyPr/>
          <a:lstStyle/>
          <a:p>
            <a:r>
              <a:rPr lang="en-US" dirty="0"/>
              <a:t>Variables can be added at start of expression</a:t>
            </a:r>
          </a:p>
          <a:p>
            <a:pPr lvl="1"/>
            <a:r>
              <a:rPr lang="en-US" dirty="0"/>
              <a:t>Use </a:t>
            </a:r>
            <a:r>
              <a:rPr lang="en-US" b="1" dirty="0"/>
              <a:t>VAR</a:t>
            </a:r>
            <a:r>
              <a:rPr lang="en-US" dirty="0"/>
              <a:t> keyword once for each variable</a:t>
            </a:r>
          </a:p>
          <a:p>
            <a:pPr lvl="1"/>
            <a:r>
              <a:rPr lang="en-US" dirty="0"/>
              <a:t>Use </a:t>
            </a:r>
            <a:r>
              <a:rPr lang="en-US" b="1" dirty="0"/>
              <a:t>RETURN</a:t>
            </a:r>
            <a:r>
              <a:rPr lang="en-US" dirty="0"/>
              <a:t> keyword to return expression value</a:t>
            </a:r>
          </a:p>
        </p:txBody>
      </p:sp>
      <p:pic>
        <p:nvPicPr>
          <p:cNvPr id="4" name="Picture 3">
            <a:extLst>
              <a:ext uri="{FF2B5EF4-FFF2-40B4-BE49-F238E27FC236}">
                <a16:creationId xmlns:a16="http://schemas.microsoft.com/office/drawing/2014/main" id="{AA5BFFE4-3384-40E4-82F7-3A2A310A068C}"/>
              </a:ext>
            </a:extLst>
          </p:cNvPr>
          <p:cNvPicPr/>
          <p:nvPr/>
        </p:nvPicPr>
        <p:blipFill rotWithShape="1">
          <a:blip r:embed="rId2">
            <a:extLst>
              <a:ext uri="{28A0092B-C50C-407E-A947-70E740481C1C}">
                <a14:useLocalDpi xmlns:a14="http://schemas.microsoft.com/office/drawing/2010/main" val="0"/>
              </a:ext>
            </a:extLst>
          </a:blip>
          <a:srcRect l="14856" t="2686" r="46217" b="54329"/>
          <a:stretch/>
        </p:blipFill>
        <p:spPr bwMode="auto">
          <a:xfrm>
            <a:off x="2667000" y="2971801"/>
            <a:ext cx="6934200" cy="1696135"/>
          </a:xfrm>
          <a:prstGeom prst="rect">
            <a:avLst/>
          </a:prstGeom>
          <a:noFill/>
          <a:ln>
            <a:solidFill>
              <a:schemeClr val="tx1"/>
            </a:solidFill>
          </a:ln>
        </p:spPr>
      </p:pic>
    </p:spTree>
    <p:extLst>
      <p:ext uri="{BB962C8B-B14F-4D97-AF65-F5344CB8AC3E}">
        <p14:creationId xmlns:p14="http://schemas.microsoft.com/office/powerpoint/2010/main" val="70231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4724400" y="1447800"/>
            <a:ext cx="5715000" cy="5181600"/>
          </a:xfrm>
        </p:spPr>
        <p:txBody>
          <a:bodyPr>
            <a:normAutofit/>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1905000" y="1447801"/>
            <a:ext cx="2438400" cy="4876799"/>
          </a:xfrm>
          <a:prstGeom prst="rect">
            <a:avLst/>
          </a:prstGeom>
          <a:ln w="28575">
            <a:solidFill>
              <a:schemeClr val="tx1"/>
            </a:solidFill>
          </a:ln>
        </p:spPr>
      </p:pic>
    </p:spTree>
    <p:extLst>
      <p:ext uri="{BB962C8B-B14F-4D97-AF65-F5344CB8AC3E}">
        <p14:creationId xmlns:p14="http://schemas.microsoft.com/office/powerpoint/2010/main" val="14608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 vs Measures</a:t>
            </a:r>
          </a:p>
        </p:txBody>
      </p:sp>
      <p:sp>
        <p:nvSpPr>
          <p:cNvPr id="3" name="Content Placeholder 2"/>
          <p:cNvSpPr>
            <a:spLocks noGrp="1"/>
          </p:cNvSpPr>
          <p:nvPr>
            <p:ph idx="1"/>
          </p:nvPr>
        </p:nvSpPr>
        <p:spPr/>
        <p:txBody>
          <a:bodyPr/>
          <a:lstStyle/>
          <a:p>
            <a:r>
              <a:rPr lang="en-GB" dirty="0"/>
              <a:t>Calculated Columns (aka Columns)</a:t>
            </a:r>
          </a:p>
          <a:p>
            <a:pPr lvl="1"/>
            <a:r>
              <a:rPr lang="en-GB" dirty="0"/>
              <a:t>Evaluated based on context of a single row</a:t>
            </a:r>
          </a:p>
          <a:p>
            <a:pPr lvl="1"/>
            <a:r>
              <a:rPr lang="en-GB" dirty="0"/>
              <a:t>Evaluated when data is loaded into memory</a:t>
            </a:r>
          </a:p>
          <a:p>
            <a:pPr lvl="1"/>
            <a:endParaRPr lang="en-GB" dirty="0"/>
          </a:p>
          <a:p>
            <a:pPr lvl="1"/>
            <a:endParaRPr lang="en-GB" dirty="0"/>
          </a:p>
          <a:p>
            <a:r>
              <a:rPr lang="en-GB" dirty="0"/>
              <a:t>Measures</a:t>
            </a:r>
          </a:p>
          <a:p>
            <a:pPr lvl="1"/>
            <a:r>
              <a:rPr lang="en-GB" dirty="0"/>
              <a:t>Evaluated at query time based on current filter context</a:t>
            </a:r>
          </a:p>
          <a:p>
            <a:pPr lvl="1"/>
            <a:r>
              <a:rPr lang="en-GB" dirty="0"/>
              <a:t>Commonly used for aggregations (e.g. SUM, AVG, etc.)</a:t>
            </a:r>
          </a:p>
          <a:p>
            <a:pPr lvl="1"/>
            <a:r>
              <a:rPr lang="en-GB" dirty="0"/>
              <a:t>Used more frequently than calculated columns</a:t>
            </a:r>
          </a:p>
          <a:p>
            <a:pPr lvl="1"/>
            <a:endParaRPr lang="en-US" dirty="0"/>
          </a:p>
        </p:txBody>
      </p:sp>
      <p:sp>
        <p:nvSpPr>
          <p:cNvPr id="4" name="Rectangle 3"/>
          <p:cNvSpPr/>
          <p:nvPr/>
        </p:nvSpPr>
        <p:spPr>
          <a:xfrm>
            <a:off x="2819400" y="29718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Column1 = &lt;</a:t>
            </a:r>
            <a:r>
              <a:rPr lang="en-US" sz="2000" b="1" i="1" dirty="0">
                <a:solidFill>
                  <a:schemeClr val="tx1"/>
                </a:solidFill>
                <a:latin typeface="Lucida Console" panose="020B0609040504020204" pitchFamily="49" charset="0"/>
              </a:rPr>
              <a:t>DAX expression</a:t>
            </a:r>
            <a:r>
              <a:rPr lang="en-US" sz="2000" b="1" dirty="0">
                <a:solidFill>
                  <a:schemeClr val="tx1"/>
                </a:solidFill>
                <a:latin typeface="Lucida Console" panose="020B0609040504020204" pitchFamily="49" charset="0"/>
              </a:rPr>
              <a:t>&gt;</a:t>
            </a:r>
          </a:p>
        </p:txBody>
      </p:sp>
      <p:sp>
        <p:nvSpPr>
          <p:cNvPr id="5" name="Rectangle 4"/>
          <p:cNvSpPr/>
          <p:nvPr/>
        </p:nvSpPr>
        <p:spPr>
          <a:xfrm>
            <a:off x="2819400" y="57150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Measure1 = &lt;</a:t>
            </a:r>
            <a:r>
              <a:rPr lang="en-US" sz="2000" b="1" i="1" dirty="0">
                <a:solidFill>
                  <a:schemeClr val="tx1"/>
                </a:solidFill>
                <a:latin typeface="Lucida Console" panose="020B0609040504020204" pitchFamily="49" charset="0"/>
              </a:rPr>
              <a:t>DAX expression</a:t>
            </a:r>
            <a:r>
              <a:rPr lang="en-US" sz="2000" b="1" dirty="0">
                <a:solidFill>
                  <a:schemeClr val="tx1"/>
                </a:solidFill>
                <a:latin typeface="Lucida Console" panose="020B0609040504020204" pitchFamily="49" charset="0"/>
              </a:rPr>
              <a:t>&gt;</a:t>
            </a:r>
          </a:p>
        </p:txBody>
      </p:sp>
    </p:spTree>
    <p:extLst>
      <p:ext uri="{BB962C8B-B14F-4D97-AF65-F5344CB8AC3E}">
        <p14:creationId xmlns:p14="http://schemas.microsoft.com/office/powerpoint/2010/main" val="215129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Create Calculated Columns</a:t>
            </a:r>
          </a:p>
        </p:txBody>
      </p:sp>
      <p:sp>
        <p:nvSpPr>
          <p:cNvPr id="3" name="Content Placeholder 2"/>
          <p:cNvSpPr>
            <a:spLocks noGrp="1"/>
          </p:cNvSpPr>
          <p:nvPr>
            <p:ph idx="1"/>
          </p:nvPr>
        </p:nvSpPr>
        <p:spPr/>
        <p:txBody>
          <a:bodyPr>
            <a:normAutofit/>
          </a:bodyPr>
          <a:lstStyle/>
          <a:p>
            <a:r>
              <a:rPr lang="en-US" sz="2400" dirty="0"/>
              <a:t>Measures often better choice than calculate columns</a:t>
            </a:r>
          </a:p>
          <a:p>
            <a:pPr lvl="1"/>
            <a:r>
              <a:rPr lang="en-US" sz="2000" dirty="0"/>
              <a:t>Don't create calculated column when you need a measure</a:t>
            </a:r>
          </a:p>
          <a:p>
            <a:pPr lvl="1"/>
            <a:r>
              <a:rPr lang="en-US" sz="2000" dirty="0"/>
              <a:t>Prefer to create calculated columns only in specific scenarios</a:t>
            </a:r>
          </a:p>
          <a:p>
            <a:pPr lvl="1"/>
            <a:endParaRPr lang="en-US" sz="2000" dirty="0"/>
          </a:p>
          <a:p>
            <a:r>
              <a:rPr lang="en-US" sz="2400" dirty="0"/>
              <a:t>When should you create calculated columns?</a:t>
            </a:r>
          </a:p>
          <a:p>
            <a:pPr lvl="1"/>
            <a:r>
              <a:rPr lang="en-US" sz="2000" dirty="0"/>
              <a:t> To create headers for row labels or column labels</a:t>
            </a:r>
          </a:p>
          <a:p>
            <a:pPr lvl="1"/>
            <a:r>
              <a:rPr lang="en-US" sz="2000" dirty="0"/>
              <a:t>To place calculated results in a slicer for filtering</a:t>
            </a:r>
          </a:p>
          <a:p>
            <a:pPr lvl="1"/>
            <a:r>
              <a:rPr lang="en-US" sz="2000" dirty="0"/>
              <a:t>Define an expression strictly bound to current row</a:t>
            </a:r>
          </a:p>
          <a:p>
            <a:pPr lvl="1"/>
            <a:r>
              <a:rPr lang="en-US" sz="2000" dirty="0"/>
              <a:t>Categories text or numbers (e.g. customer age groups)</a:t>
            </a:r>
          </a:p>
        </p:txBody>
      </p:sp>
    </p:spTree>
    <p:extLst>
      <p:ext uri="{BB962C8B-B14F-4D97-AF65-F5344CB8AC3E}">
        <p14:creationId xmlns:p14="http://schemas.microsoft.com/office/powerpoint/2010/main" val="1447796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Columns</a:t>
            </a:r>
          </a:p>
        </p:txBody>
      </p:sp>
      <p:sp>
        <p:nvSpPr>
          <p:cNvPr id="3" name="Content Placeholder 2"/>
          <p:cNvSpPr>
            <a:spLocks noGrp="1"/>
          </p:cNvSpPr>
          <p:nvPr>
            <p:ph idx="1"/>
          </p:nvPr>
        </p:nvSpPr>
        <p:spPr/>
        <p:txBody>
          <a:bodyPr/>
          <a:lstStyle/>
          <a:p>
            <a:r>
              <a:rPr lang="en-US" dirty="0"/>
              <a:t>Edited in formula bar of Power Pivot data view</a:t>
            </a:r>
          </a:p>
          <a:p>
            <a:pPr lvl="1"/>
            <a:r>
              <a:rPr lang="en-US" dirty="0"/>
              <a:t>Start with name and then equals (=) sign</a:t>
            </a:r>
          </a:p>
          <a:p>
            <a:pPr lvl="1"/>
            <a:r>
              <a:rPr lang="en-US" dirty="0"/>
              <a:t>Enter a valid DAX expression</a:t>
            </a:r>
          </a:p>
          <a:p>
            <a:pPr lvl="1"/>
            <a:r>
              <a:rPr lang="en-US" dirty="0"/>
              <a:t>Clicking on column adds it into expression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800601"/>
            <a:ext cx="7315200" cy="1371379"/>
          </a:xfrm>
          <a:prstGeom prst="rect">
            <a:avLst/>
          </a:prstGeom>
          <a:noFill/>
          <a:ln>
            <a:solidFill>
              <a:schemeClr val="bg1">
                <a:lumMod val="50000"/>
              </a:schemeClr>
            </a:solidFill>
          </a:ln>
        </p:spPr>
      </p:pic>
      <p:pic>
        <p:nvPicPr>
          <p:cNvPr id="6" name="Picture 5"/>
          <p:cNvPicPr/>
          <p:nvPr/>
        </p:nvPicPr>
        <p:blipFill rotWithShape="1">
          <a:blip r:embed="rId3" cstate="print">
            <a:extLst>
              <a:ext uri="{28A0092B-C50C-407E-A947-70E740481C1C}">
                <a14:useLocalDpi xmlns:a14="http://schemas.microsoft.com/office/drawing/2010/main" val="0"/>
              </a:ext>
            </a:extLst>
          </a:blip>
          <a:srcRect r="28604" b="61843"/>
          <a:stretch/>
        </p:blipFill>
        <p:spPr bwMode="auto">
          <a:xfrm>
            <a:off x="2667000" y="3295871"/>
            <a:ext cx="5943600" cy="1295400"/>
          </a:xfrm>
          <a:prstGeom prst="rect">
            <a:avLst/>
          </a:prstGeom>
          <a:noFill/>
          <a:ln>
            <a:solidFill>
              <a:schemeClr val="bg1">
                <a:lumMod val="50000"/>
              </a:schemeClr>
            </a:solidFill>
          </a:ln>
        </p:spPr>
      </p:pic>
    </p:spTree>
    <p:extLst>
      <p:ext uri="{BB962C8B-B14F-4D97-AF65-F5344CB8AC3E}">
        <p14:creationId xmlns:p14="http://schemas.microsoft.com/office/powerpoint/2010/main" val="3481702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Calculated Column for Customer Age Group</a:t>
            </a:r>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sz="2400" dirty="0"/>
              <a:t>Calculate customer age from birthdate</a:t>
            </a:r>
          </a:p>
          <a:p>
            <a:pPr marL="849312" lvl="1" indent="-514350">
              <a:buFont typeface="+mj-lt"/>
              <a:buAutoNum type="arabicPeriod"/>
            </a:pPr>
            <a:endParaRPr lang="en-US" sz="1800" dirty="0"/>
          </a:p>
          <a:p>
            <a:pPr marL="849312" lvl="1" indent="-514350">
              <a:buFont typeface="+mj-lt"/>
              <a:buAutoNum type="arabicPeriod"/>
            </a:pPr>
            <a:endParaRPr lang="en-US" sz="1800" dirty="0"/>
          </a:p>
          <a:p>
            <a:pPr marL="849312" lvl="1" indent="-514350">
              <a:buFont typeface="+mj-lt"/>
              <a:buAutoNum type="arabicPeriod"/>
            </a:pPr>
            <a:endParaRPr lang="en-US" sz="1800" dirty="0"/>
          </a:p>
          <a:p>
            <a:pPr marL="849312" lvl="1" indent="-514350">
              <a:buFont typeface="+mj-lt"/>
              <a:buAutoNum type="arabicPeriod"/>
            </a:pPr>
            <a:endParaRPr lang="en-US" sz="1800" dirty="0"/>
          </a:p>
          <a:p>
            <a:pPr marL="514350" indent="-514350">
              <a:buFont typeface="+mj-lt"/>
              <a:buAutoNum type="arabicPeriod"/>
            </a:pPr>
            <a:r>
              <a:rPr lang="en-US" sz="2400" dirty="0"/>
              <a:t>Calculate age groups using calculated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l="420"/>
          <a:stretch/>
        </p:blipFill>
        <p:spPr bwMode="auto">
          <a:xfrm>
            <a:off x="2583069" y="1905001"/>
            <a:ext cx="5691836" cy="1412149"/>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583069" y="3774350"/>
            <a:ext cx="6308382" cy="2969555"/>
          </a:xfrm>
          <a:prstGeom prst="rect">
            <a:avLst/>
          </a:prstGeom>
          <a:noFill/>
          <a:ln>
            <a:solidFill>
              <a:schemeClr val="bg1">
                <a:lumMod val="50000"/>
              </a:schemeClr>
            </a:solidFill>
          </a:ln>
        </p:spPr>
      </p:pic>
    </p:spTree>
    <p:extLst>
      <p:ext uri="{BB962C8B-B14F-4D97-AF65-F5344CB8AC3E}">
        <p14:creationId xmlns:p14="http://schemas.microsoft.com/office/powerpoint/2010/main" val="57048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 used in a Slicer</a:t>
            </a:r>
          </a:p>
        </p:txBody>
      </p:sp>
      <p:sp>
        <p:nvSpPr>
          <p:cNvPr id="3" name="Content Placeholder 2"/>
          <p:cNvSpPr>
            <a:spLocks noGrp="1"/>
          </p:cNvSpPr>
          <p:nvPr>
            <p:ph idx="1"/>
          </p:nvPr>
        </p:nvSpPr>
        <p:spPr/>
        <p:txBody>
          <a:bodyPr/>
          <a:lstStyle/>
          <a:p>
            <a:r>
              <a:rPr lang="en-US" dirty="0"/>
              <a:t>Calculated column can populate slicer values</a:t>
            </a:r>
          </a:p>
        </p:txBody>
      </p:sp>
      <p:pic>
        <p:nvPicPr>
          <p:cNvPr id="4" name="Picture 3"/>
          <p:cNvPicPr>
            <a:picLocks noChangeAspect="1"/>
          </p:cNvPicPr>
          <p:nvPr/>
        </p:nvPicPr>
        <p:blipFill>
          <a:blip r:embed="rId2"/>
          <a:stretch>
            <a:fillRect/>
          </a:stretch>
        </p:blipFill>
        <p:spPr>
          <a:xfrm>
            <a:off x="2438400" y="2057400"/>
            <a:ext cx="7086600" cy="3994942"/>
          </a:xfrm>
          <a:prstGeom prst="rect">
            <a:avLst/>
          </a:prstGeom>
          <a:ln>
            <a:solidFill>
              <a:schemeClr val="bg1">
                <a:lumMod val="50000"/>
              </a:schemeClr>
            </a:solidFill>
          </a:ln>
        </p:spPr>
      </p:pic>
    </p:spTree>
    <p:extLst>
      <p:ext uri="{BB962C8B-B14F-4D97-AF65-F5344CB8AC3E}">
        <p14:creationId xmlns:p14="http://schemas.microsoft.com/office/powerpoint/2010/main" val="4203979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Measures</a:t>
            </a:r>
          </a:p>
        </p:txBody>
      </p:sp>
      <p:sp>
        <p:nvSpPr>
          <p:cNvPr id="3" name="Content Placeholder 2"/>
          <p:cNvSpPr>
            <a:spLocks noGrp="1"/>
          </p:cNvSpPr>
          <p:nvPr>
            <p:ph idx="1"/>
          </p:nvPr>
        </p:nvSpPr>
        <p:spPr/>
        <p:txBody>
          <a:bodyPr>
            <a:normAutofit/>
          </a:bodyPr>
          <a:lstStyle/>
          <a:p>
            <a:r>
              <a:rPr lang="en-US" sz="2400" dirty="0"/>
              <a:t>Measures have advantage over calculated columns</a:t>
            </a:r>
          </a:p>
          <a:p>
            <a:pPr lvl="1"/>
            <a:r>
              <a:rPr lang="en-US" sz="2000" dirty="0"/>
              <a:t>They are evaluated based on the current evaluation context</a:t>
            </a:r>
          </a:p>
          <a:p>
            <a:pPr lvl="1"/>
            <a:endParaRPr lang="en-US" sz="2000" dirty="0"/>
          </a:p>
          <a:p>
            <a:r>
              <a:rPr lang="en-US" sz="2400" dirty="0"/>
              <a:t>Creating a measure with Power BI Desktop</a:t>
            </a:r>
          </a:p>
          <a:p>
            <a:pPr marL="804862" lvl="1" indent="-457200">
              <a:buFont typeface="+mj-lt"/>
              <a:buAutoNum type="arabicPeriod"/>
            </a:pPr>
            <a:r>
              <a:rPr lang="en-US" sz="2000" dirty="0"/>
              <a:t>Click New Measure button</a:t>
            </a:r>
          </a:p>
          <a:p>
            <a:pPr marL="804862" lvl="1" indent="-457200">
              <a:buFont typeface="+mj-lt"/>
              <a:buAutoNum type="arabicPeriod"/>
            </a:pPr>
            <a:r>
              <a:rPr lang="en-US" sz="2000" dirty="0"/>
              <a:t>Give measure a name and write DAX expressions</a:t>
            </a:r>
          </a:p>
          <a:p>
            <a:pPr marL="804862" lvl="1" indent="-457200">
              <a:buFont typeface="+mj-lt"/>
              <a:buAutoNum type="arabicPeriod"/>
            </a:pPr>
            <a:r>
              <a:rPr lang="en-US" sz="2000" dirty="0"/>
              <a:t>Configure formatting</a:t>
            </a:r>
          </a:p>
        </p:txBody>
      </p:sp>
      <p:pic>
        <p:nvPicPr>
          <p:cNvPr id="4" name="Picture 3"/>
          <p:cNvPicPr/>
          <p:nvPr/>
        </p:nvPicPr>
        <p:blipFill rotWithShape="1">
          <a:blip r:embed="rId2">
            <a:extLst>
              <a:ext uri="{28A0092B-C50C-407E-A947-70E740481C1C}">
                <a14:useLocalDpi xmlns:a14="http://schemas.microsoft.com/office/drawing/2010/main" val="0"/>
              </a:ext>
            </a:extLst>
          </a:blip>
          <a:srcRect r="23337"/>
          <a:stretch/>
        </p:blipFill>
        <p:spPr bwMode="auto">
          <a:xfrm>
            <a:off x="1945732" y="4521926"/>
            <a:ext cx="3017818" cy="1345926"/>
          </a:xfrm>
          <a:prstGeom prst="rect">
            <a:avLst/>
          </a:prstGeom>
          <a:noFill/>
          <a:ln>
            <a:solidFill>
              <a:schemeClr val="bg1">
                <a:lumMod val="50000"/>
              </a:schemeClr>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t="23595" r="14036"/>
          <a:stretch/>
        </p:blipFill>
        <p:spPr bwMode="auto">
          <a:xfrm>
            <a:off x="5324630" y="4495801"/>
            <a:ext cx="5136104" cy="1493669"/>
          </a:xfrm>
          <a:prstGeom prst="rect">
            <a:avLst/>
          </a:prstGeom>
          <a:noFill/>
          <a:ln>
            <a:solidFill>
              <a:schemeClr val="bg1">
                <a:lumMod val="50000"/>
              </a:schemeClr>
            </a:solidFill>
          </a:ln>
          <a:extLst>
            <a:ext uri="{53640926-AAD7-44D8-BBD7-CCE9431645EC}">
              <a14:shadowObscured xmlns:a14="http://schemas.microsoft.com/office/drawing/2010/main"/>
            </a:ext>
          </a:extLst>
        </p:spPr>
      </p:pic>
      <p:sp>
        <p:nvSpPr>
          <p:cNvPr id="6" name="Oval 5"/>
          <p:cNvSpPr/>
          <p:nvPr/>
        </p:nvSpPr>
        <p:spPr>
          <a:xfrm>
            <a:off x="1936541" y="5219964"/>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7" name="Oval 6"/>
          <p:cNvSpPr/>
          <p:nvPr/>
        </p:nvSpPr>
        <p:spPr>
          <a:xfrm>
            <a:off x="6083836" y="5712831"/>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8" name="Oval 7"/>
          <p:cNvSpPr/>
          <p:nvPr/>
        </p:nvSpPr>
        <p:spPr>
          <a:xfrm>
            <a:off x="7463533" y="5278420"/>
            <a:ext cx="235834" cy="2358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877950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Measures</a:t>
            </a:r>
          </a:p>
        </p:txBody>
      </p:sp>
      <p:sp>
        <p:nvSpPr>
          <p:cNvPr id="3" name="Content Placeholder 2"/>
          <p:cNvSpPr>
            <a:spLocks noGrp="1"/>
          </p:cNvSpPr>
          <p:nvPr>
            <p:ph idx="1"/>
          </p:nvPr>
        </p:nvSpPr>
        <p:spPr/>
        <p:txBody>
          <a:bodyPr/>
          <a:lstStyle/>
          <a:p>
            <a:r>
              <a:rPr lang="en-US" dirty="0"/>
              <a:t>Format as whole number</a:t>
            </a:r>
          </a:p>
          <a:p>
            <a:endParaRPr lang="en-US" dirty="0"/>
          </a:p>
          <a:p>
            <a:endParaRPr lang="en-US" dirty="0"/>
          </a:p>
          <a:p>
            <a:endParaRPr lang="en-US" dirty="0"/>
          </a:p>
          <a:p>
            <a:r>
              <a:rPr lang="en-US" dirty="0"/>
              <a:t>Format as currency</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39303"/>
            <a:ext cx="4953000" cy="1407795"/>
          </a:xfrm>
          <a:prstGeom prst="rect">
            <a:avLst/>
          </a:prstGeom>
          <a:noFill/>
          <a:ln>
            <a:solidFill>
              <a:schemeClr val="bg1">
                <a:lumMod val="50000"/>
              </a:schemeClr>
            </a:solid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2375263" y="4114800"/>
            <a:ext cx="4953000" cy="1471614"/>
          </a:xfrm>
          <a:prstGeom prst="rect">
            <a:avLst/>
          </a:prstGeom>
          <a:noFill/>
          <a:ln>
            <a:solidFill>
              <a:schemeClr val="bg1">
                <a:lumMod val="50000"/>
              </a:schemeClr>
            </a:solidFill>
          </a:ln>
        </p:spPr>
      </p:pic>
    </p:spTree>
    <p:extLst>
      <p:ext uri="{BB962C8B-B14F-4D97-AF65-F5344CB8AC3E}">
        <p14:creationId xmlns:p14="http://schemas.microsoft.com/office/powerpoint/2010/main" val="4226110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886-004B-4069-91B2-215A5912B1E2}"/>
              </a:ext>
            </a:extLst>
          </p:cNvPr>
          <p:cNvSpPr>
            <a:spLocks noGrp="1"/>
          </p:cNvSpPr>
          <p:nvPr>
            <p:ph type="title"/>
          </p:nvPr>
        </p:nvSpPr>
        <p:spPr/>
        <p:txBody>
          <a:bodyPr/>
          <a:lstStyle/>
          <a:p>
            <a:r>
              <a:rPr lang="en-US" dirty="0"/>
              <a:t>Working with UNICHAR Characters</a:t>
            </a:r>
          </a:p>
        </p:txBody>
      </p:sp>
      <p:sp>
        <p:nvSpPr>
          <p:cNvPr id="3" name="Content Placeholder 2">
            <a:extLst>
              <a:ext uri="{FF2B5EF4-FFF2-40B4-BE49-F238E27FC236}">
                <a16:creationId xmlns:a16="http://schemas.microsoft.com/office/drawing/2014/main" id="{131E6CEB-10EE-489F-8756-FC699BEE5F1C}"/>
              </a:ext>
            </a:extLst>
          </p:cNvPr>
          <p:cNvSpPr>
            <a:spLocks noGrp="1"/>
          </p:cNvSpPr>
          <p:nvPr>
            <p:ph idx="1"/>
          </p:nvPr>
        </p:nvSpPr>
        <p:spPr/>
        <p:txBody>
          <a:bodyPr>
            <a:normAutofit/>
          </a:bodyPr>
          <a:lstStyle/>
          <a:p>
            <a:r>
              <a:rPr lang="en-US" sz="2400" dirty="0"/>
              <a:t>Create a measure to return a single UNICHAR character</a:t>
            </a:r>
          </a:p>
          <a:p>
            <a:pPr lvl="1"/>
            <a:r>
              <a:rPr lang="en-US" sz="2000" dirty="0"/>
              <a:t>There are many different UNICHAR characters with symbols</a:t>
            </a:r>
            <a:br>
              <a:rPr lang="en-US" sz="2000" dirty="0"/>
            </a:br>
            <a:endParaRPr lang="en-US" sz="2000" dirty="0"/>
          </a:p>
          <a:p>
            <a:pPr lvl="1"/>
            <a:endParaRPr lang="en-US" sz="2000" dirty="0"/>
          </a:p>
          <a:p>
            <a:pPr lvl="1"/>
            <a:endParaRPr lang="en-US" sz="2000" dirty="0"/>
          </a:p>
          <a:p>
            <a:pPr lvl="1"/>
            <a:endParaRPr lang="en-US" sz="2000" dirty="0"/>
          </a:p>
          <a:p>
            <a:pPr lvl="1"/>
            <a:r>
              <a:rPr lang="en-US" sz="2000" dirty="0"/>
              <a:t>UNICHAR character symbols can be displayed in table or matrix</a:t>
            </a:r>
          </a:p>
        </p:txBody>
      </p:sp>
      <p:pic>
        <p:nvPicPr>
          <p:cNvPr id="4" name="Picture 3">
            <a:extLst>
              <a:ext uri="{FF2B5EF4-FFF2-40B4-BE49-F238E27FC236}">
                <a16:creationId xmlns:a16="http://schemas.microsoft.com/office/drawing/2014/main" id="{34343597-328A-4F0F-984A-B22669127DB1}"/>
              </a:ext>
            </a:extLst>
          </p:cNvPr>
          <p:cNvPicPr/>
          <p:nvPr/>
        </p:nvPicPr>
        <p:blipFill rotWithShape="1">
          <a:blip r:embed="rId2">
            <a:extLst>
              <a:ext uri="{28A0092B-C50C-407E-A947-70E740481C1C}">
                <a14:useLocalDpi xmlns:a14="http://schemas.microsoft.com/office/drawing/2010/main" val="0"/>
              </a:ext>
            </a:extLst>
          </a:blip>
          <a:srcRect l="1127" t="6932" r="70136" b="2949"/>
          <a:stretch/>
        </p:blipFill>
        <p:spPr bwMode="auto">
          <a:xfrm>
            <a:off x="2743200" y="2316106"/>
            <a:ext cx="2514600" cy="1281953"/>
          </a:xfrm>
          <a:prstGeom prst="rect">
            <a:avLst/>
          </a:prstGeom>
          <a:noFill/>
          <a:ln>
            <a:solidFill>
              <a:schemeClr val="tx1"/>
            </a:solidFill>
          </a:ln>
        </p:spPr>
      </p:pic>
      <p:pic>
        <p:nvPicPr>
          <p:cNvPr id="5" name="Picture 4">
            <a:extLst>
              <a:ext uri="{FF2B5EF4-FFF2-40B4-BE49-F238E27FC236}">
                <a16:creationId xmlns:a16="http://schemas.microsoft.com/office/drawing/2014/main" id="{0C73A9EF-E329-494F-89DD-A78384AA156B}"/>
              </a:ext>
            </a:extLst>
          </p:cNvPr>
          <p:cNvPicPr/>
          <p:nvPr/>
        </p:nvPicPr>
        <p:blipFill rotWithShape="1">
          <a:blip r:embed="rId3" cstate="print">
            <a:extLst>
              <a:ext uri="{28A0092B-C50C-407E-A947-70E740481C1C}">
                <a14:useLocalDpi xmlns:a14="http://schemas.microsoft.com/office/drawing/2010/main" val="0"/>
              </a:ext>
            </a:extLst>
          </a:blip>
          <a:srcRect r="41892" b="55785"/>
          <a:stretch/>
        </p:blipFill>
        <p:spPr bwMode="auto">
          <a:xfrm>
            <a:off x="2743200" y="4162834"/>
            <a:ext cx="6172200" cy="2331604"/>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8016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B5CC-7913-4935-BE6A-0121B9A18F29}"/>
              </a:ext>
            </a:extLst>
          </p:cNvPr>
          <p:cNvSpPr>
            <a:spLocks noGrp="1"/>
          </p:cNvSpPr>
          <p:nvPr>
            <p:ph type="title"/>
          </p:nvPr>
        </p:nvSpPr>
        <p:spPr/>
        <p:txBody>
          <a:bodyPr/>
          <a:lstStyle/>
          <a:p>
            <a:r>
              <a:rPr lang="en-US" dirty="0"/>
              <a:t>The UNICHAR Browser Demo</a:t>
            </a:r>
          </a:p>
        </p:txBody>
      </p:sp>
      <p:pic>
        <p:nvPicPr>
          <p:cNvPr id="3" name="Picture 2">
            <a:extLst>
              <a:ext uri="{FF2B5EF4-FFF2-40B4-BE49-F238E27FC236}">
                <a16:creationId xmlns:a16="http://schemas.microsoft.com/office/drawing/2014/main" id="{BF5E1688-A122-445D-8120-7879D8710C30}"/>
              </a:ext>
            </a:extLst>
          </p:cNvPr>
          <p:cNvPicPr>
            <a:picLocks noChangeAspect="1"/>
          </p:cNvPicPr>
          <p:nvPr/>
        </p:nvPicPr>
        <p:blipFill>
          <a:blip r:embed="rId2"/>
          <a:stretch>
            <a:fillRect/>
          </a:stretch>
        </p:blipFill>
        <p:spPr>
          <a:xfrm>
            <a:off x="1913852" y="1295400"/>
            <a:ext cx="8373149" cy="4699882"/>
          </a:xfrm>
          <a:prstGeom prst="rect">
            <a:avLst/>
          </a:prstGeom>
          <a:ln>
            <a:solidFill>
              <a:schemeClr val="tx1"/>
            </a:solidFill>
          </a:ln>
        </p:spPr>
      </p:pic>
    </p:spTree>
    <p:extLst>
      <p:ext uri="{BB962C8B-B14F-4D97-AF65-F5344CB8AC3E}">
        <p14:creationId xmlns:p14="http://schemas.microsoft.com/office/powerpoint/2010/main" val="4018741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Creating Table Relationships</a:t>
            </a:r>
          </a:p>
          <a:p>
            <a:pPr>
              <a:buFont typeface="Wingdings" panose="05000000000000000000" pitchFamily="2" charset="2"/>
              <a:buChar char="ü"/>
            </a:pPr>
            <a:r>
              <a:rPr lang="en-US" dirty="0"/>
              <a:t>Creating Calculated Columns and Measure</a:t>
            </a:r>
          </a:p>
          <a:p>
            <a:pPr>
              <a:buFont typeface="Wingdings" panose="05000000000000000000" pitchFamily="2" charset="2"/>
              <a:buChar char="Ø"/>
            </a:pPr>
            <a:r>
              <a:rPr lang="en-US" dirty="0"/>
              <a:t>Creating Tables using DAX Expressions</a:t>
            </a:r>
          </a:p>
          <a:p>
            <a:r>
              <a:rPr lang="en-US" dirty="0"/>
              <a:t>Configuring Fields for Geographic Mapping</a:t>
            </a:r>
          </a:p>
          <a:p>
            <a:r>
              <a:rPr lang="en-US" dirty="0"/>
              <a:t>Creating Dimensional Hierarchies</a:t>
            </a:r>
          </a:p>
          <a:p>
            <a:pPr lvl="0"/>
            <a:r>
              <a:rPr lang="en-US" dirty="0"/>
              <a:t>Using the DAX Calculate Function</a:t>
            </a:r>
          </a:p>
          <a:p>
            <a:pPr lvl="0"/>
            <a:r>
              <a:rPr lang="en-US" dirty="0"/>
              <a:t>Calendar Tables and Time Intelligence</a:t>
            </a:r>
          </a:p>
        </p:txBody>
      </p:sp>
    </p:spTree>
    <p:extLst>
      <p:ext uri="{BB962C8B-B14F-4D97-AF65-F5344CB8AC3E}">
        <p14:creationId xmlns:p14="http://schemas.microsoft.com/office/powerpoint/2010/main" val="380604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3886200" y="3810001"/>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2759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35704" y="6311705"/>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478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AD4A-C160-48CA-B214-5C17F75F7FE7}"/>
              </a:ext>
            </a:extLst>
          </p:cNvPr>
          <p:cNvSpPr>
            <a:spLocks noGrp="1"/>
          </p:cNvSpPr>
          <p:nvPr>
            <p:ph type="title"/>
          </p:nvPr>
        </p:nvSpPr>
        <p:spPr/>
        <p:txBody>
          <a:bodyPr/>
          <a:lstStyle/>
          <a:p>
            <a:r>
              <a:rPr lang="en-US" dirty="0"/>
              <a:t>Creating Tables Dynamically using DAX</a:t>
            </a:r>
          </a:p>
        </p:txBody>
      </p:sp>
      <p:pic>
        <p:nvPicPr>
          <p:cNvPr id="3" name="Picture 2">
            <a:extLst>
              <a:ext uri="{FF2B5EF4-FFF2-40B4-BE49-F238E27FC236}">
                <a16:creationId xmlns:a16="http://schemas.microsoft.com/office/drawing/2014/main" id="{6DCF3949-1919-4DA5-A116-CFA1B6F636DD}"/>
              </a:ext>
            </a:extLst>
          </p:cNvPr>
          <p:cNvPicPr>
            <a:picLocks noChangeAspect="1"/>
          </p:cNvPicPr>
          <p:nvPr/>
        </p:nvPicPr>
        <p:blipFill>
          <a:blip r:embed="rId2"/>
          <a:stretch>
            <a:fillRect/>
          </a:stretch>
        </p:blipFill>
        <p:spPr>
          <a:xfrm>
            <a:off x="1943100" y="1295400"/>
            <a:ext cx="8077200" cy="5196034"/>
          </a:xfrm>
          <a:prstGeom prst="rect">
            <a:avLst/>
          </a:prstGeom>
          <a:ln>
            <a:solidFill>
              <a:schemeClr val="tx1"/>
            </a:solidFill>
          </a:ln>
        </p:spPr>
      </p:pic>
    </p:spTree>
    <p:extLst>
      <p:ext uri="{BB962C8B-B14F-4D97-AF65-F5344CB8AC3E}">
        <p14:creationId xmlns:p14="http://schemas.microsoft.com/office/powerpoint/2010/main" val="2144620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Integrating the Lookup Table into the Data Model</a:t>
            </a:r>
          </a:p>
        </p:txBody>
      </p:sp>
      <p:sp>
        <p:nvSpPr>
          <p:cNvPr id="4" name="Content Placeholder 3"/>
          <p:cNvSpPr>
            <a:spLocks noGrp="1"/>
          </p:cNvSpPr>
          <p:nvPr>
            <p:ph idx="1"/>
          </p:nvPr>
        </p:nvSpPr>
        <p:spPr/>
        <p:txBody>
          <a:bodyPr>
            <a:normAutofit/>
          </a:bodyPr>
          <a:lstStyle/>
          <a:p>
            <a:r>
              <a:rPr lang="en-US" sz="2400" dirty="0"/>
              <a:t>Lookup table must be integrated into data model</a:t>
            </a:r>
          </a:p>
          <a:p>
            <a:pPr lvl="1"/>
            <a:r>
              <a:rPr lang="en-US" sz="2000" dirty="0"/>
              <a:t>Accomplished by creating relationship to one or more tables</a:t>
            </a:r>
          </a:p>
        </p:txBody>
      </p:sp>
      <p:pic>
        <p:nvPicPr>
          <p:cNvPr id="5" name="Picture 4">
            <a:extLst>
              <a:ext uri="{FF2B5EF4-FFF2-40B4-BE49-F238E27FC236}">
                <a16:creationId xmlns:a16="http://schemas.microsoft.com/office/drawing/2014/main" id="{B494279D-7C1D-4B21-9F33-CE37CA2A5DD8}"/>
              </a:ext>
            </a:extLst>
          </p:cNvPr>
          <p:cNvPicPr>
            <a:picLocks noChangeAspect="1"/>
          </p:cNvPicPr>
          <p:nvPr/>
        </p:nvPicPr>
        <p:blipFill>
          <a:blip r:embed="rId2"/>
          <a:stretch>
            <a:fillRect/>
          </a:stretch>
        </p:blipFill>
        <p:spPr>
          <a:xfrm>
            <a:off x="2362201" y="2362200"/>
            <a:ext cx="7632091" cy="4114800"/>
          </a:xfrm>
          <a:prstGeom prst="rect">
            <a:avLst/>
          </a:prstGeom>
          <a:ln>
            <a:solidFill>
              <a:schemeClr val="tx1"/>
            </a:solidFill>
          </a:ln>
        </p:spPr>
      </p:pic>
    </p:spTree>
    <p:extLst>
      <p:ext uri="{BB962C8B-B14F-4D97-AF65-F5344CB8AC3E}">
        <p14:creationId xmlns:p14="http://schemas.microsoft.com/office/powerpoint/2010/main" val="2314163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RELATED Function</a:t>
            </a:r>
          </a:p>
        </p:txBody>
      </p:sp>
      <p:sp>
        <p:nvSpPr>
          <p:cNvPr id="5" name="Content Placeholder 4"/>
          <p:cNvSpPr>
            <a:spLocks noGrp="1"/>
          </p:cNvSpPr>
          <p:nvPr>
            <p:ph idx="1"/>
          </p:nvPr>
        </p:nvSpPr>
        <p:spPr/>
        <p:txBody>
          <a:bodyPr/>
          <a:lstStyle/>
          <a:p>
            <a:r>
              <a:rPr lang="en-US" dirty="0"/>
              <a:t>RELATED function performs cross-table lookup</a:t>
            </a:r>
          </a:p>
          <a:p>
            <a:pPr lvl="1"/>
            <a:r>
              <a:rPr lang="en-US" dirty="0"/>
              <a:t>Effectively replaces older VLOOKUP function</a:t>
            </a:r>
          </a:p>
          <a:p>
            <a:pPr lvl="1"/>
            <a:r>
              <a:rPr lang="en-US" dirty="0"/>
              <a:t>Used in many-side table to look up value from one-side</a:t>
            </a:r>
          </a:p>
          <a:p>
            <a:pPr lvl="1"/>
            <a:r>
              <a:rPr lang="en-US" dirty="0"/>
              <a:t>Used to pull data from lookup table into primary table</a:t>
            </a:r>
          </a:p>
        </p:txBody>
      </p:sp>
      <p:grpSp>
        <p:nvGrpSpPr>
          <p:cNvPr id="3" name="Group 2"/>
          <p:cNvGrpSpPr/>
          <p:nvPr/>
        </p:nvGrpSpPr>
        <p:grpSpPr>
          <a:xfrm>
            <a:off x="2743200" y="3421199"/>
            <a:ext cx="7339954" cy="3186430"/>
            <a:chOff x="1143000" y="3290570"/>
            <a:chExt cx="5802630" cy="2519045"/>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90570"/>
              <a:ext cx="5716270" cy="1129030"/>
            </a:xfrm>
            <a:prstGeom prst="rect">
              <a:avLst/>
            </a:prstGeom>
            <a:noFill/>
            <a:ln>
              <a:solidFill>
                <a:schemeClr val="bg1">
                  <a:lumMod val="50000"/>
                </a:schemeClr>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0"/>
              <a:ext cx="5802630" cy="1237615"/>
            </a:xfrm>
            <a:prstGeom prst="rect">
              <a:avLst/>
            </a:prstGeom>
            <a:noFill/>
            <a:ln>
              <a:solidFill>
                <a:schemeClr val="bg1">
                  <a:lumMod val="50000"/>
                </a:schemeClr>
              </a:solidFill>
            </a:ln>
          </p:spPr>
        </p:pic>
      </p:grpSp>
    </p:spTree>
    <p:extLst>
      <p:ext uri="{BB962C8B-B14F-4D97-AF65-F5344CB8AC3E}">
        <p14:creationId xmlns:p14="http://schemas.microsoft.com/office/powerpoint/2010/main" val="1305458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Geographic Field Metadata</a:t>
            </a:r>
          </a:p>
        </p:txBody>
      </p:sp>
      <p:sp>
        <p:nvSpPr>
          <p:cNvPr id="4" name="Content Placeholder 3"/>
          <p:cNvSpPr>
            <a:spLocks noGrp="1"/>
          </p:cNvSpPr>
          <p:nvPr>
            <p:ph idx="1"/>
          </p:nvPr>
        </p:nvSpPr>
        <p:spPr/>
        <p:txBody>
          <a:bodyPr/>
          <a:lstStyle/>
          <a:p>
            <a:r>
              <a:rPr lang="en-US" dirty="0"/>
              <a:t>Fields in data model have metadata properties</a:t>
            </a:r>
          </a:p>
          <a:p>
            <a:pPr lvl="1"/>
            <a:r>
              <a:rPr lang="en-US" dirty="0"/>
              <a:t>Metadata used by visuals and reporting tools</a:t>
            </a:r>
          </a:p>
          <a:p>
            <a:pPr lvl="1"/>
            <a:r>
              <a:rPr lang="en-US" dirty="0"/>
              <a:t>Used as hints to Bing Mapping service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971800"/>
            <a:ext cx="7023489" cy="3124200"/>
          </a:xfrm>
          <a:prstGeom prst="rect">
            <a:avLst/>
          </a:prstGeom>
          <a:noFill/>
          <a:ln>
            <a:solidFill>
              <a:schemeClr val="tx1"/>
            </a:solidFill>
          </a:ln>
        </p:spPr>
      </p:pic>
    </p:spTree>
    <p:extLst>
      <p:ext uri="{BB962C8B-B14F-4D97-AF65-F5344CB8AC3E}">
        <p14:creationId xmlns:p14="http://schemas.microsoft.com/office/powerpoint/2010/main" val="1080033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Geographic Ambiguity</a:t>
            </a:r>
          </a:p>
        </p:txBody>
      </p:sp>
      <p:sp>
        <p:nvSpPr>
          <p:cNvPr id="4" name="Content Placeholder 3"/>
          <p:cNvSpPr>
            <a:spLocks noGrp="1"/>
          </p:cNvSpPr>
          <p:nvPr>
            <p:ph idx="1"/>
          </p:nvPr>
        </p:nvSpPr>
        <p:spPr/>
        <p:txBody>
          <a:bodyPr/>
          <a:lstStyle/>
          <a:p>
            <a:r>
              <a:rPr lang="en-US" dirty="0"/>
              <a:t>City name alone is ambiguous</a:t>
            </a:r>
          </a:p>
          <a:p>
            <a:pPr lvl="1"/>
            <a:r>
              <a:rPr lang="en-US" dirty="0"/>
              <a:t>"Athens" defaults to Greece not Georgia</a:t>
            </a:r>
          </a:p>
          <a:p>
            <a:pPr lvl="1"/>
            <a:r>
              <a:rPr lang="en-US" dirty="0"/>
              <a:t>Concatenate city name with state to disambiguate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7010400" cy="2103120"/>
          </a:xfrm>
          <a:prstGeom prst="rect">
            <a:avLst/>
          </a:prstGeom>
          <a:noFill/>
          <a:ln>
            <a:solidFill>
              <a:schemeClr val="tx1"/>
            </a:solidFill>
          </a:ln>
        </p:spPr>
      </p:pic>
    </p:spTree>
    <p:extLst>
      <p:ext uri="{BB962C8B-B14F-4D97-AF65-F5344CB8AC3E}">
        <p14:creationId xmlns:p14="http://schemas.microsoft.com/office/powerpoint/2010/main" val="838467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Map Visual with a Geographic Field</a:t>
            </a:r>
          </a:p>
        </p:txBody>
      </p:sp>
      <p:sp>
        <p:nvSpPr>
          <p:cNvPr id="4" name="Content Placeholder 3"/>
          <p:cNvSpPr>
            <a:spLocks noGrp="1"/>
          </p:cNvSpPr>
          <p:nvPr>
            <p:ph idx="1"/>
          </p:nvPr>
        </p:nvSpPr>
        <p:spPr/>
        <p:txBody>
          <a:bodyPr>
            <a:normAutofit/>
          </a:bodyPr>
          <a:lstStyle/>
          <a:p>
            <a:r>
              <a:rPr lang="en-US" sz="2400" dirty="0"/>
              <a:t>Map Visual shows distribution over geographic area</a:t>
            </a:r>
          </a:p>
          <a:p>
            <a:pPr lvl="1"/>
            <a:r>
              <a:rPr lang="en-US" sz="2000" dirty="0"/>
              <a:t>Visual automatically updates when filtered</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400"/>
            <a:ext cx="7174192" cy="3124200"/>
          </a:xfrm>
          <a:prstGeom prst="rect">
            <a:avLst/>
          </a:prstGeom>
          <a:noFill/>
          <a:ln>
            <a:solidFill>
              <a:schemeClr val="tx1"/>
            </a:solidFill>
          </a:ln>
        </p:spPr>
      </p:pic>
    </p:spTree>
    <p:extLst>
      <p:ext uri="{BB962C8B-B14F-4D97-AF65-F5344CB8AC3E}">
        <p14:creationId xmlns:p14="http://schemas.microsoft.com/office/powerpoint/2010/main" val="660190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Dimensional Hierarchies</a:t>
            </a:r>
            <a:endParaRPr lang="en-US" dirty="0"/>
          </a:p>
        </p:txBody>
      </p:sp>
      <p:sp>
        <p:nvSpPr>
          <p:cNvPr id="3" name="Content Placeholder 2"/>
          <p:cNvSpPr>
            <a:spLocks noGrp="1"/>
          </p:cNvSpPr>
          <p:nvPr>
            <p:ph idx="1"/>
          </p:nvPr>
        </p:nvSpPr>
        <p:spPr/>
        <p:txBody>
          <a:bodyPr>
            <a:normAutofit/>
          </a:bodyPr>
          <a:lstStyle/>
          <a:p>
            <a:r>
              <a:rPr lang="en-US" sz="2400" dirty="0"/>
              <a:t>Hierarchy created from two or more columns</a:t>
            </a:r>
          </a:p>
          <a:p>
            <a:pPr lvl="1"/>
            <a:r>
              <a:rPr lang="en-US" sz="2000" dirty="0"/>
              <a:t>All columns in hierarchy must be from the same table</a:t>
            </a:r>
          </a:p>
          <a:p>
            <a:pPr lvl="1"/>
            <a:r>
              <a:rPr lang="en-US" sz="2000" dirty="0"/>
              <a:t>Defines parent-child relationship between columns</a:t>
            </a:r>
          </a:p>
          <a:p>
            <a:pPr lvl="1"/>
            <a:r>
              <a:rPr lang="en-US" sz="2000" dirty="0"/>
              <a:t>Provides path to navigate through data</a:t>
            </a:r>
          </a:p>
          <a:p>
            <a:pPr lvl="1"/>
            <a:r>
              <a:rPr lang="en-US" sz="2000" dirty="0"/>
              <a:t>Provides path to drill down into greater level of detail</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581401"/>
            <a:ext cx="2743200" cy="2977525"/>
          </a:xfrm>
          <a:prstGeom prst="rect">
            <a:avLst/>
          </a:prstGeom>
          <a:noFill/>
          <a:ln>
            <a:solidFill>
              <a:schemeClr val="tx1"/>
            </a:solidFill>
          </a:ln>
        </p:spPr>
      </p:pic>
      <p:sp>
        <p:nvSpPr>
          <p:cNvPr id="8" name="Right Arrow 7"/>
          <p:cNvSpPr/>
          <p:nvPr/>
        </p:nvSpPr>
        <p:spPr>
          <a:xfrm>
            <a:off x="3405116" y="4955880"/>
            <a:ext cx="1066800" cy="533400"/>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29434" y="4572038"/>
            <a:ext cx="2190466" cy="1301087"/>
          </a:xfrm>
          <a:prstGeom prst="rect">
            <a:avLst/>
          </a:prstGeom>
          <a:noFill/>
          <a:ln w="38100">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75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Pulling Columns for Hierarchy into Single Table</a:t>
            </a:r>
          </a:p>
        </p:txBody>
      </p:sp>
      <p:sp>
        <p:nvSpPr>
          <p:cNvPr id="3" name="Content Placeholder 2"/>
          <p:cNvSpPr>
            <a:spLocks noGrp="1"/>
          </p:cNvSpPr>
          <p:nvPr>
            <p:ph idx="1"/>
          </p:nvPr>
        </p:nvSpPr>
        <p:spPr/>
        <p:txBody>
          <a:bodyPr>
            <a:normAutofit/>
          </a:bodyPr>
          <a:lstStyle/>
          <a:p>
            <a:r>
              <a:rPr lang="en-US" sz="2400" dirty="0"/>
              <a:t>Sometimes hierarchy columns are spread across tables</a:t>
            </a:r>
          </a:p>
          <a:p>
            <a:pPr lvl="1"/>
            <a:r>
              <a:rPr lang="en-US" sz="2000" dirty="0"/>
              <a:t>Use RELATED function from DAX to pull columns into single table</a:t>
            </a:r>
          </a:p>
          <a:p>
            <a:pPr lvl="1"/>
            <a:endParaRPr lang="en-US" sz="2000" dirty="0"/>
          </a:p>
          <a:p>
            <a:pPr lvl="1"/>
            <a:endParaRPr lang="en-US" sz="2000" dirty="0"/>
          </a:p>
          <a:p>
            <a:endParaRPr lang="en-US" sz="2400" dirty="0"/>
          </a:p>
          <a:p>
            <a:pPr lvl="1"/>
            <a:endParaRPr lang="en-US" sz="2000" dirty="0"/>
          </a:p>
          <a:p>
            <a:pPr lvl="1"/>
            <a:r>
              <a:rPr lang="en-US" sz="2000" dirty="0"/>
              <a:t>Then create hierarchy in the table with all the columns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48803" y="4343400"/>
            <a:ext cx="3542108" cy="2024062"/>
          </a:xfrm>
          <a:prstGeom prst="rect">
            <a:avLst/>
          </a:prstGeom>
          <a:noFill/>
          <a:ln>
            <a:solidFill>
              <a:schemeClr val="tx1"/>
            </a:solidFill>
          </a:ln>
        </p:spPr>
      </p:pic>
      <p:pic>
        <p:nvPicPr>
          <p:cNvPr id="10" name="Picture 9"/>
          <p:cNvPicPr>
            <a:picLocks noChangeAspect="1"/>
          </p:cNvPicPr>
          <p:nvPr/>
        </p:nvPicPr>
        <p:blipFill>
          <a:blip r:embed="rId3"/>
          <a:stretch>
            <a:fillRect/>
          </a:stretch>
        </p:blipFill>
        <p:spPr>
          <a:xfrm>
            <a:off x="2667000" y="2295526"/>
            <a:ext cx="5824904" cy="1514475"/>
          </a:xfrm>
          <a:prstGeom prst="rect">
            <a:avLst/>
          </a:prstGeom>
          <a:ln>
            <a:solidFill>
              <a:schemeClr val="tx1"/>
            </a:solidFill>
          </a:ln>
        </p:spPr>
      </p:pic>
    </p:spTree>
    <p:extLst>
      <p:ext uri="{BB962C8B-B14F-4D97-AF65-F5344CB8AC3E}">
        <p14:creationId xmlns:p14="http://schemas.microsoft.com/office/powerpoint/2010/main" val="62152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Tale of Two Evaluation Contexts</a:t>
            </a:r>
            <a:endParaRPr lang="en-US" dirty="0"/>
          </a:p>
        </p:txBody>
      </p:sp>
      <p:sp>
        <p:nvSpPr>
          <p:cNvPr id="3" name="Content Placeholder 2"/>
          <p:cNvSpPr>
            <a:spLocks noGrp="1"/>
          </p:cNvSpPr>
          <p:nvPr>
            <p:ph idx="1"/>
          </p:nvPr>
        </p:nvSpPr>
        <p:spPr>
          <a:xfrm>
            <a:off x="1752600" y="1447800"/>
            <a:ext cx="8763000" cy="5181600"/>
          </a:xfrm>
        </p:spPr>
        <p:txBody>
          <a:bodyPr/>
          <a:lstStyle/>
          <a:p>
            <a:r>
              <a:rPr lang="en-US" dirty="0"/>
              <a:t>Row Context </a:t>
            </a:r>
          </a:p>
          <a:p>
            <a:pPr lvl="1"/>
            <a:r>
              <a:rPr lang="en-US" dirty="0"/>
              <a:t>Context includes all columns in iteration of current row</a:t>
            </a:r>
          </a:p>
          <a:p>
            <a:pPr lvl="1"/>
            <a:r>
              <a:rPr lang="en-US" dirty="0"/>
              <a:t>Used to evaluate DAX expression in calculated column</a:t>
            </a:r>
          </a:p>
          <a:p>
            <a:pPr lvl="1"/>
            <a:r>
              <a:rPr lang="en-US" dirty="0"/>
              <a:t>Only available in measures with iterator function </a:t>
            </a:r>
            <a:r>
              <a:rPr lang="en-US" sz="1600" dirty="0"/>
              <a:t>(e.g. SUMX)</a:t>
            </a:r>
          </a:p>
          <a:p>
            <a:endParaRPr lang="en-US" dirty="0"/>
          </a:p>
          <a:p>
            <a:r>
              <a:rPr lang="en-US" dirty="0"/>
              <a:t>Filter Context</a:t>
            </a:r>
          </a:p>
          <a:p>
            <a:pPr lvl="1"/>
            <a:r>
              <a:rPr lang="en-US" dirty="0"/>
              <a:t>Context includes filter(s) defining current set of rows</a:t>
            </a:r>
          </a:p>
          <a:p>
            <a:pPr lvl="1"/>
            <a:r>
              <a:rPr lang="en-US" dirty="0"/>
              <a:t>Used by default to evaluate DAX expressions in measures</a:t>
            </a:r>
          </a:p>
          <a:p>
            <a:pPr lvl="1"/>
            <a:r>
              <a:rPr lang="en-US" dirty="0"/>
              <a:t>Can be fully ignored or partially ignored using DAX code</a:t>
            </a:r>
          </a:p>
          <a:p>
            <a:pPr lvl="1"/>
            <a:r>
              <a:rPr lang="en-US" dirty="0"/>
              <a:t>Not used to evaluate DAX in calculated columns</a:t>
            </a:r>
          </a:p>
        </p:txBody>
      </p:sp>
    </p:spTree>
    <p:extLst>
      <p:ext uri="{BB962C8B-B14F-4D97-AF65-F5344CB8AC3E}">
        <p14:creationId xmlns:p14="http://schemas.microsoft.com/office/powerpoint/2010/main" val="58353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Row Context</a:t>
            </a:r>
          </a:p>
        </p:txBody>
      </p:sp>
      <p:sp>
        <p:nvSpPr>
          <p:cNvPr id="3" name="Content Placeholder 2"/>
          <p:cNvSpPr>
            <a:spLocks noGrp="1"/>
          </p:cNvSpPr>
          <p:nvPr>
            <p:ph idx="1"/>
          </p:nvPr>
        </p:nvSpPr>
        <p:spPr/>
        <p:txBody>
          <a:bodyPr/>
          <a:lstStyle/>
          <a:p>
            <a:r>
              <a:rPr lang="en-US" dirty="0"/>
              <a:t>Row context used to evaluate calculated columns</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386552" y="2133600"/>
            <a:ext cx="7290849" cy="2149728"/>
          </a:xfrm>
          <a:prstGeom prst="rect">
            <a:avLst/>
          </a:prstGeom>
          <a:noFill/>
          <a:ln>
            <a:solidFill>
              <a:schemeClr val="tx1"/>
            </a:solidFill>
          </a:ln>
        </p:spPr>
      </p:pic>
      <p:pic>
        <p:nvPicPr>
          <p:cNvPr id="12" name="Picture 11"/>
          <p:cNvPicPr>
            <a:picLocks noChangeAspect="1"/>
          </p:cNvPicPr>
          <p:nvPr/>
        </p:nvPicPr>
        <p:blipFill>
          <a:blip r:embed="rId3"/>
          <a:stretch>
            <a:fillRect/>
          </a:stretch>
        </p:blipFill>
        <p:spPr>
          <a:xfrm>
            <a:off x="2386552" y="4572001"/>
            <a:ext cx="6605049" cy="1430084"/>
          </a:xfrm>
          <a:prstGeom prst="rect">
            <a:avLst/>
          </a:prstGeom>
          <a:ln>
            <a:solidFill>
              <a:schemeClr val="tx1"/>
            </a:solidFill>
          </a:ln>
        </p:spPr>
      </p:pic>
    </p:spTree>
    <p:extLst>
      <p:ext uri="{BB962C8B-B14F-4D97-AF65-F5344CB8AC3E}">
        <p14:creationId xmlns:p14="http://schemas.microsoft.com/office/powerpoint/2010/main" val="37569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2683877" y="2401085"/>
            <a:ext cx="3182476" cy="604713"/>
          </a:xfrm>
          <a:prstGeom prst="rect">
            <a:avLst/>
          </a:prstGeom>
        </p:spPr>
      </p:pic>
      <p:sp>
        <p:nvSpPr>
          <p:cNvPr id="7" name="Left Arrow 6"/>
          <p:cNvSpPr/>
          <p:nvPr/>
        </p:nvSpPr>
        <p:spPr>
          <a:xfrm>
            <a:off x="5897296"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2683877" y="3631130"/>
            <a:ext cx="7772400" cy="3010763"/>
          </a:xfrm>
          <a:prstGeom prst="rect">
            <a:avLst/>
          </a:prstGeom>
          <a:ln>
            <a:solidFill>
              <a:schemeClr val="tx1"/>
            </a:solidFill>
          </a:ln>
        </p:spPr>
      </p:pic>
    </p:spTree>
    <p:extLst>
      <p:ext uri="{BB962C8B-B14F-4D97-AF65-F5344CB8AC3E}">
        <p14:creationId xmlns:p14="http://schemas.microsoft.com/office/powerpoint/2010/main" val="593509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Iterators Like SUMX </a:t>
            </a:r>
            <a:endParaRPr lang="en-US" dirty="0"/>
          </a:p>
        </p:txBody>
      </p:sp>
      <p:sp>
        <p:nvSpPr>
          <p:cNvPr id="10" name="Content Placeholder 9"/>
          <p:cNvSpPr>
            <a:spLocks noGrp="1"/>
          </p:cNvSpPr>
          <p:nvPr>
            <p:ph idx="1"/>
          </p:nvPr>
        </p:nvSpPr>
        <p:spPr>
          <a:xfrm>
            <a:off x="1806211" y="1447800"/>
            <a:ext cx="8686800" cy="5181600"/>
          </a:xfrm>
        </p:spPr>
        <p:txBody>
          <a:bodyPr>
            <a:normAutofit/>
          </a:bodyPr>
          <a:lstStyle/>
          <a:p>
            <a:r>
              <a:rPr lang="en-US" sz="2400" dirty="0"/>
              <a:t>Standard aggregation functions </a:t>
            </a:r>
            <a:r>
              <a:rPr lang="en-US" sz="1600" dirty="0"/>
              <a:t>(e.g. SUM)</a:t>
            </a:r>
            <a:r>
              <a:rPr lang="en-US" sz="2400" dirty="0"/>
              <a:t> have no row context</a:t>
            </a:r>
          </a:p>
          <a:p>
            <a:pPr lvl="1"/>
            <a:r>
              <a:rPr lang="en-US" sz="2000" dirty="0"/>
              <a:t>You can use SUM to sum values of a single column </a:t>
            </a:r>
          </a:p>
          <a:p>
            <a:pPr lvl="1"/>
            <a:r>
              <a:rPr lang="en-US" sz="2000" dirty="0"/>
              <a:t>You cannot use SUM to sum results of an expressions</a:t>
            </a:r>
          </a:p>
          <a:p>
            <a:pPr lvl="1"/>
            <a:endParaRPr lang="en-US" sz="2000" dirty="0"/>
          </a:p>
          <a:p>
            <a:pPr lvl="1"/>
            <a:endParaRPr lang="en-US" sz="2000" dirty="0"/>
          </a:p>
          <a:p>
            <a:pPr lvl="1"/>
            <a:endParaRPr lang="en-US" sz="2000" dirty="0"/>
          </a:p>
          <a:p>
            <a:r>
              <a:rPr lang="en-US" sz="2400" dirty="0"/>
              <a:t>Iterator functions</a:t>
            </a:r>
            <a:r>
              <a:rPr lang="en-US" sz="1600" dirty="0"/>
              <a:t> (e.g. SUMX) </a:t>
            </a:r>
            <a:r>
              <a:rPr lang="en-US" sz="2400" dirty="0"/>
              <a:t>iterate through rows in target table</a:t>
            </a:r>
          </a:p>
          <a:p>
            <a:pPr lvl="1"/>
            <a:endParaRPr lang="en-US" sz="2000" dirty="0"/>
          </a:p>
          <a:p>
            <a:pPr lvl="1"/>
            <a:endParaRPr lang="en-US" sz="2000" dirty="0"/>
          </a:p>
          <a:p>
            <a:pPr lvl="1"/>
            <a:r>
              <a:rPr lang="en-US" sz="2000" dirty="0"/>
              <a:t>First argument accepts expressions that evaluates to table of rows</a:t>
            </a:r>
          </a:p>
          <a:p>
            <a:pPr lvl="1"/>
            <a:r>
              <a:rPr lang="en-US" sz="2000" dirty="0"/>
              <a:t>Second argument accepts expression that is evaluated for each row</a:t>
            </a:r>
          </a:p>
        </p:txBody>
      </p:sp>
      <p:pic>
        <p:nvPicPr>
          <p:cNvPr id="8" name="Picture 7"/>
          <p:cNvPicPr>
            <a:picLocks noChangeAspect="1"/>
          </p:cNvPicPr>
          <p:nvPr/>
        </p:nvPicPr>
        <p:blipFill>
          <a:blip r:embed="rId2"/>
          <a:stretch>
            <a:fillRect/>
          </a:stretch>
        </p:blipFill>
        <p:spPr>
          <a:xfrm>
            <a:off x="2608556" y="2743200"/>
            <a:ext cx="7361899" cy="834172"/>
          </a:xfrm>
          <a:prstGeom prst="rect">
            <a:avLst/>
          </a:prstGeom>
          <a:ln>
            <a:solidFill>
              <a:schemeClr val="bg1">
                <a:lumMod val="50000"/>
              </a:schemeClr>
            </a:solidFill>
          </a:ln>
        </p:spPr>
      </p:pic>
      <p:pic>
        <p:nvPicPr>
          <p:cNvPr id="11" name="Picture 10"/>
          <p:cNvPicPr>
            <a:picLocks noChangeAspect="1"/>
          </p:cNvPicPr>
          <p:nvPr/>
        </p:nvPicPr>
        <p:blipFill>
          <a:blip r:embed="rId3"/>
          <a:stretch>
            <a:fillRect/>
          </a:stretch>
        </p:blipFill>
        <p:spPr>
          <a:xfrm>
            <a:off x="2286001" y="4359887"/>
            <a:ext cx="7971367" cy="533400"/>
          </a:xfrm>
          <a:prstGeom prst="rect">
            <a:avLst/>
          </a:prstGeom>
          <a:ln>
            <a:solidFill>
              <a:schemeClr val="bg1">
                <a:lumMod val="50000"/>
              </a:schemeClr>
            </a:solidFill>
          </a:ln>
        </p:spPr>
      </p:pic>
      <p:sp>
        <p:nvSpPr>
          <p:cNvPr id="12" name="Rectangle 11"/>
          <p:cNvSpPr/>
          <p:nvPr/>
        </p:nvSpPr>
        <p:spPr>
          <a:xfrm>
            <a:off x="6325225" y="4521326"/>
            <a:ext cx="3714165"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59999" y="4521326"/>
            <a:ext cx="605017"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91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Filter Context</a:t>
            </a:r>
          </a:p>
        </p:txBody>
      </p:sp>
      <p:sp>
        <p:nvSpPr>
          <p:cNvPr id="3" name="Content Placeholder 2"/>
          <p:cNvSpPr>
            <a:spLocks noGrp="1"/>
          </p:cNvSpPr>
          <p:nvPr>
            <p:ph idx="1"/>
          </p:nvPr>
        </p:nvSpPr>
        <p:spPr>
          <a:xfrm>
            <a:off x="1905000" y="1371600"/>
            <a:ext cx="8534400" cy="5181600"/>
          </a:xfrm>
        </p:spPr>
        <p:txBody>
          <a:bodyPr>
            <a:normAutofit/>
          </a:bodyPr>
          <a:lstStyle/>
          <a:p>
            <a:r>
              <a:rPr lang="en-US" sz="2400" dirty="0"/>
              <a:t>Visuals apply various filters in different evaluation contexts</a:t>
            </a:r>
          </a:p>
          <a:p>
            <a:pPr lvl="1"/>
            <a:endParaRPr lang="en-US" sz="2000" dirty="0"/>
          </a:p>
          <a:p>
            <a:endParaRPr lang="en-US" sz="2400" dirty="0"/>
          </a:p>
          <a:p>
            <a:pPr lvl="1"/>
            <a:endParaRPr lang="en-US" sz="2000" dirty="0"/>
          </a:p>
          <a:p>
            <a:endParaRPr lang="en-US" sz="2400" dirty="0"/>
          </a:p>
          <a:p>
            <a:endParaRPr lang="en-US" sz="2400" dirty="0"/>
          </a:p>
          <a:p>
            <a:r>
              <a:rPr lang="en-US" sz="2400" dirty="0"/>
              <a:t>Filter context also affected by slicers and other filters</a:t>
            </a:r>
          </a:p>
        </p:txBody>
      </p:sp>
      <p:pic>
        <p:nvPicPr>
          <p:cNvPr id="8" name="Picture 7"/>
          <p:cNvPicPr>
            <a:picLocks noChangeAspect="1"/>
          </p:cNvPicPr>
          <p:nvPr/>
        </p:nvPicPr>
        <p:blipFill>
          <a:blip r:embed="rId3"/>
          <a:stretch>
            <a:fillRect/>
          </a:stretch>
        </p:blipFill>
        <p:spPr>
          <a:xfrm>
            <a:off x="2362200" y="1828800"/>
            <a:ext cx="4572000" cy="2130136"/>
          </a:xfrm>
          <a:prstGeom prst="rect">
            <a:avLst/>
          </a:prstGeom>
        </p:spPr>
      </p:pic>
      <p:sp>
        <p:nvSpPr>
          <p:cNvPr id="9" name="Rectangle 8"/>
          <p:cNvSpPr/>
          <p:nvPr/>
        </p:nvSpPr>
        <p:spPr>
          <a:xfrm>
            <a:off x="7457090" y="2716924"/>
            <a:ext cx="2286000" cy="6096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p:txBody>
      </p:sp>
      <p:sp>
        <p:nvSpPr>
          <p:cNvPr id="10" name="Rounded Rectangle 9"/>
          <p:cNvSpPr/>
          <p:nvPr/>
        </p:nvSpPr>
        <p:spPr>
          <a:xfrm>
            <a:off x="5486400" y="3200400"/>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5943600" y="2895600"/>
            <a:ext cx="1371600" cy="381000"/>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57090" y="2412124"/>
            <a:ext cx="22860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pic>
        <p:nvPicPr>
          <p:cNvPr id="14" name="Picture 13"/>
          <p:cNvPicPr>
            <a:picLocks noChangeAspect="1"/>
          </p:cNvPicPr>
          <p:nvPr/>
        </p:nvPicPr>
        <p:blipFill>
          <a:blip r:embed="rId4"/>
          <a:stretch>
            <a:fillRect/>
          </a:stretch>
        </p:blipFill>
        <p:spPr>
          <a:xfrm>
            <a:off x="2438400" y="4604037"/>
            <a:ext cx="5638800" cy="1859605"/>
          </a:xfrm>
          <a:prstGeom prst="rect">
            <a:avLst/>
          </a:prstGeom>
          <a:solidFill>
            <a:schemeClr val="bg1">
              <a:lumMod val="50000"/>
            </a:schemeClr>
          </a:solidFill>
          <a:ln>
            <a:solidFill>
              <a:schemeClr val="tx1">
                <a:lumMod val="50000"/>
                <a:lumOff val="50000"/>
              </a:schemeClr>
            </a:solidFill>
          </a:ln>
        </p:spPr>
      </p:pic>
      <p:sp>
        <p:nvSpPr>
          <p:cNvPr id="15" name="Rectangle 14"/>
          <p:cNvSpPr/>
          <p:nvPr/>
        </p:nvSpPr>
        <p:spPr>
          <a:xfrm>
            <a:off x="8229600" y="4876800"/>
            <a:ext cx="2362200" cy="110884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a:p>
            <a:pPr>
              <a:spcBef>
                <a:spcPts val="600"/>
              </a:spcBef>
            </a:pPr>
            <a:r>
              <a:rPr lang="en-US" sz="1000" dirty="0">
                <a:solidFill>
                  <a:schemeClr val="tx1">
                    <a:lumMod val="65000"/>
                    <a:lumOff val="35000"/>
                  </a:schemeClr>
                </a:solidFill>
              </a:rPr>
              <a:t>[Sales Region] = "Western Region"</a:t>
            </a:r>
          </a:p>
          <a:p>
            <a:pPr>
              <a:spcBef>
                <a:spcPts val="600"/>
              </a:spcBef>
            </a:pPr>
            <a:r>
              <a:rPr lang="en-US" sz="1000" dirty="0">
                <a:solidFill>
                  <a:schemeClr val="tx1">
                    <a:lumMod val="65000"/>
                    <a:lumOff val="35000"/>
                  </a:schemeClr>
                </a:solidFill>
              </a:rPr>
              <a:t>[Customer Type] = "Repeat Customer"</a:t>
            </a:r>
          </a:p>
        </p:txBody>
      </p:sp>
      <p:sp>
        <p:nvSpPr>
          <p:cNvPr id="16" name="Rounded Rectangle 15"/>
          <p:cNvSpPr/>
          <p:nvPr/>
        </p:nvSpPr>
        <p:spPr>
          <a:xfrm>
            <a:off x="6784428" y="5833242"/>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7189076" y="5055477"/>
            <a:ext cx="898634" cy="777765"/>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229600" y="4572000"/>
            <a:ext cx="23622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spTree>
    <p:extLst>
      <p:ext uri="{BB962C8B-B14F-4D97-AF65-F5344CB8AC3E}">
        <p14:creationId xmlns:p14="http://schemas.microsoft.com/office/powerpoint/2010/main" val="1483772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CALCULATE Function</a:t>
            </a:r>
            <a:endParaRPr lang="en-US" dirty="0"/>
          </a:p>
        </p:txBody>
      </p:sp>
      <p:sp>
        <p:nvSpPr>
          <p:cNvPr id="3" name="Content Placeholder 2"/>
          <p:cNvSpPr>
            <a:spLocks noGrp="1"/>
          </p:cNvSpPr>
          <p:nvPr>
            <p:ph idx="1"/>
          </p:nvPr>
        </p:nvSpPr>
        <p:spPr/>
        <p:txBody>
          <a:bodyPr>
            <a:normAutofit/>
          </a:bodyPr>
          <a:lstStyle/>
          <a:p>
            <a:r>
              <a:rPr lang="en-US" sz="2400" dirty="0"/>
              <a:t>CALCULATE function provides greatest amount of control</a:t>
            </a:r>
          </a:p>
          <a:p>
            <a:pPr lvl="1"/>
            <a:r>
              <a:rPr lang="en-US" sz="2000" dirty="0"/>
              <a:t>First argument defines expression to evaluate</a:t>
            </a:r>
          </a:p>
          <a:p>
            <a:pPr lvl="1"/>
            <a:r>
              <a:rPr lang="en-US" sz="2000" dirty="0"/>
              <a:t>Second argument defines table on which to evaluate expression</a:t>
            </a:r>
          </a:p>
          <a:p>
            <a:pPr lvl="1"/>
            <a:r>
              <a:rPr lang="en-US" sz="2000" dirty="0"/>
              <a:t>You can evaluate expressions with or without current filter context</a:t>
            </a:r>
          </a:p>
        </p:txBody>
      </p:sp>
      <p:pic>
        <p:nvPicPr>
          <p:cNvPr id="5" name="Picture 4"/>
          <p:cNvPicPr/>
          <p:nvPr/>
        </p:nvPicPr>
        <p:blipFill rotWithShape="1">
          <a:blip r:embed="rId2">
            <a:extLst>
              <a:ext uri="{28A0092B-C50C-407E-A947-70E740481C1C}">
                <a14:useLocalDpi xmlns:a14="http://schemas.microsoft.com/office/drawing/2010/main" val="0"/>
              </a:ext>
            </a:extLst>
          </a:blip>
          <a:srcRect l="17698" t="44522" r="10467"/>
          <a:stretch/>
        </p:blipFill>
        <p:spPr bwMode="auto">
          <a:xfrm>
            <a:off x="2755769" y="3124200"/>
            <a:ext cx="6243638" cy="1447800"/>
          </a:xfrm>
          <a:prstGeom prst="rect">
            <a:avLst/>
          </a:prstGeom>
          <a:noFill/>
          <a:ln>
            <a:solidFill>
              <a:schemeClr val="bg1">
                <a:lumMod val="50000"/>
              </a:schemeClr>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18203" t="44787" r="21505"/>
          <a:stretch/>
        </p:blipFill>
        <p:spPr bwMode="auto">
          <a:xfrm>
            <a:off x="2755769" y="4802226"/>
            <a:ext cx="4506686" cy="1596949"/>
          </a:xfrm>
          <a:prstGeom prst="rect">
            <a:avLst/>
          </a:prstGeom>
          <a:noFill/>
          <a:ln>
            <a:solidFill>
              <a:schemeClr val="bg1">
                <a:lumMod val="50000"/>
              </a:schemeClr>
            </a:solidFill>
          </a:ln>
        </p:spPr>
      </p:pic>
    </p:spTree>
    <p:extLst>
      <p:ext uri="{BB962C8B-B14F-4D97-AF65-F5344CB8AC3E}">
        <p14:creationId xmlns:p14="http://schemas.microsoft.com/office/powerpoint/2010/main" val="2073833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Creating Calendar Table as Calculated Table</a:t>
            </a:r>
          </a:p>
        </p:txBody>
      </p:sp>
      <p:sp>
        <p:nvSpPr>
          <p:cNvPr id="3" name="Content Placeholder 2"/>
          <p:cNvSpPr>
            <a:spLocks noGrp="1"/>
          </p:cNvSpPr>
          <p:nvPr>
            <p:ph idx="1"/>
          </p:nvPr>
        </p:nvSpPr>
        <p:spPr/>
        <p:txBody>
          <a:bodyPr>
            <a:normAutofit/>
          </a:bodyPr>
          <a:lstStyle/>
          <a:p>
            <a:r>
              <a:rPr lang="en-US" sz="2400" dirty="0"/>
              <a:t>Use </a:t>
            </a:r>
            <a:r>
              <a:rPr lang="en-US" sz="2400" b="1" dirty="0"/>
              <a:t>New Table</a:t>
            </a:r>
            <a:r>
              <a:rPr lang="en-US" sz="2400" dirty="0"/>
              <a:t> command in ribbon</a:t>
            </a:r>
          </a:p>
          <a:p>
            <a:pPr lvl="1"/>
            <a:endParaRPr lang="en-US" sz="2000" dirty="0"/>
          </a:p>
          <a:p>
            <a:pPr lvl="1"/>
            <a:endParaRPr lang="en-US" sz="2000" dirty="0"/>
          </a:p>
          <a:p>
            <a:endParaRPr lang="en-US" sz="2400" dirty="0"/>
          </a:p>
          <a:p>
            <a:r>
              <a:rPr lang="en-US" sz="2400" dirty="0"/>
              <a:t>Create calendar table using DAX </a:t>
            </a:r>
            <a:r>
              <a:rPr lang="en-US" sz="2400" b="1" dirty="0"/>
              <a:t>CALENDAR</a:t>
            </a:r>
            <a:r>
              <a:rPr lang="en-US" sz="2400" dirty="0"/>
              <a:t> function</a:t>
            </a:r>
          </a:p>
        </p:txBody>
      </p:sp>
      <p:pic>
        <p:nvPicPr>
          <p:cNvPr id="9"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59794" y="1905000"/>
            <a:ext cx="3443810" cy="1089812"/>
          </a:xfrm>
          <a:prstGeom prst="rect">
            <a:avLst/>
          </a:prstGeom>
          <a:noFill/>
          <a:ln>
            <a:solidFill>
              <a:schemeClr val="bg1">
                <a:lumMod val="50000"/>
              </a:schemeClr>
            </a:solidFill>
          </a:ln>
        </p:spPr>
      </p:pic>
      <p:pic>
        <p:nvPicPr>
          <p:cNvPr id="11" name="Picture 10"/>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2359794" y="3735488"/>
            <a:ext cx="7262666" cy="2140667"/>
          </a:xfrm>
          <a:prstGeom prst="rect">
            <a:avLst/>
          </a:prstGeom>
          <a:noFill/>
          <a:ln w="28575">
            <a:solidFill>
              <a:schemeClr val="tx1"/>
            </a:solidFill>
          </a:ln>
        </p:spPr>
      </p:pic>
    </p:spTree>
    <p:extLst>
      <p:ext uri="{BB962C8B-B14F-4D97-AF65-F5344CB8AC3E}">
        <p14:creationId xmlns:p14="http://schemas.microsoft.com/office/powerpoint/2010/main" val="20399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Columns to Calendar Table</a:t>
            </a:r>
            <a:endParaRPr lang="en-US" dirty="0"/>
          </a:p>
        </p:txBody>
      </p:sp>
      <p:sp>
        <p:nvSpPr>
          <p:cNvPr id="4" name="Content Placeholder 3"/>
          <p:cNvSpPr>
            <a:spLocks noGrp="1"/>
          </p:cNvSpPr>
          <p:nvPr>
            <p:ph idx="1"/>
          </p:nvPr>
        </p:nvSpPr>
        <p:spPr/>
        <p:txBody>
          <a:bodyPr>
            <a:normAutofit/>
          </a:bodyPr>
          <a:lstStyle/>
          <a:p>
            <a:r>
              <a:rPr lang="en-US" sz="2000" dirty="0"/>
              <a:t>Creating the </a:t>
            </a:r>
            <a:r>
              <a:rPr lang="en-US" sz="2000" b="1" dirty="0"/>
              <a:t>Year</a:t>
            </a:r>
            <a:r>
              <a:rPr lang="en-US" sz="2000" dirty="0"/>
              <a:t> column</a:t>
            </a:r>
          </a:p>
          <a:p>
            <a:endParaRPr lang="en-US" sz="2200" dirty="0"/>
          </a:p>
          <a:p>
            <a:pPr marL="12700" indent="0">
              <a:buNone/>
            </a:pPr>
            <a:endParaRPr lang="en-US" sz="2200" dirty="0"/>
          </a:p>
          <a:p>
            <a:pPr lvl="1"/>
            <a:endParaRPr lang="en-US" sz="1800" dirty="0"/>
          </a:p>
          <a:p>
            <a:r>
              <a:rPr lang="en-US" sz="2000" dirty="0"/>
              <a:t>Creating the </a:t>
            </a:r>
            <a:r>
              <a:rPr lang="en-US" sz="2000" b="1" dirty="0"/>
              <a:t>Quarter</a:t>
            </a:r>
            <a:r>
              <a:rPr lang="en-US" sz="2000" dirty="0"/>
              <a:t> column</a:t>
            </a:r>
          </a:p>
          <a:p>
            <a:endParaRPr lang="en-US" sz="2200" dirty="0"/>
          </a:p>
          <a:p>
            <a:endParaRPr lang="en-US" sz="2200" dirty="0"/>
          </a:p>
          <a:p>
            <a:pPr lvl="1"/>
            <a:endParaRPr lang="en-US" sz="1800" dirty="0"/>
          </a:p>
          <a:p>
            <a:r>
              <a:rPr lang="en-US" sz="2000" dirty="0"/>
              <a:t>Creating the </a:t>
            </a:r>
            <a:r>
              <a:rPr lang="en-US" sz="2000" b="1" dirty="0"/>
              <a:t>Month</a:t>
            </a:r>
            <a:r>
              <a:rPr lang="en-US" sz="2000" dirty="0"/>
              <a:t> column</a:t>
            </a:r>
          </a:p>
        </p:txBody>
      </p:sp>
      <p:pic>
        <p:nvPicPr>
          <p:cNvPr id="6" name="Picture 5"/>
          <p:cNvPicPr/>
          <p:nvPr/>
        </p:nvPicPr>
        <p:blipFill rotWithShape="1">
          <a:blip r:embed="rId2">
            <a:extLst>
              <a:ext uri="{28A0092B-C50C-407E-A947-70E740481C1C}">
                <a14:useLocalDpi xmlns:a14="http://schemas.microsoft.com/office/drawing/2010/main" val="0"/>
              </a:ext>
            </a:extLst>
          </a:blip>
          <a:srcRect l="8299"/>
          <a:stretch/>
        </p:blipFill>
        <p:spPr bwMode="auto">
          <a:xfrm>
            <a:off x="2398730" y="5169138"/>
            <a:ext cx="4251705" cy="1269407"/>
          </a:xfrm>
          <a:prstGeom prst="rect">
            <a:avLst/>
          </a:prstGeom>
          <a:noFill/>
          <a:ln w="19050">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6063"/>
          <a:stretch/>
        </p:blipFill>
        <p:spPr bwMode="auto">
          <a:xfrm>
            <a:off x="2398730" y="3505161"/>
            <a:ext cx="4090089" cy="1130576"/>
          </a:xfrm>
          <a:prstGeom prst="rect">
            <a:avLst/>
          </a:prstGeom>
          <a:noFill/>
          <a:ln>
            <a:solidFill>
              <a:schemeClr val="tx1"/>
            </a:solid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398730" y="1879149"/>
            <a:ext cx="2527773" cy="1059618"/>
          </a:xfrm>
          <a:prstGeom prst="rect">
            <a:avLst/>
          </a:prstGeom>
          <a:noFill/>
          <a:ln>
            <a:solidFill>
              <a:schemeClr val="bg1">
                <a:lumMod val="50000"/>
              </a:schemeClr>
            </a:solidFill>
          </a:ln>
        </p:spPr>
      </p:pic>
    </p:spTree>
    <p:extLst>
      <p:ext uri="{BB962C8B-B14F-4D97-AF65-F5344CB8AC3E}">
        <p14:creationId xmlns:p14="http://schemas.microsoft.com/office/powerpoint/2010/main" val="40743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Sort Columns</a:t>
            </a:r>
          </a:p>
        </p:txBody>
      </p:sp>
      <p:sp>
        <p:nvSpPr>
          <p:cNvPr id="5" name="Content Placeholder 4"/>
          <p:cNvSpPr>
            <a:spLocks noGrp="1"/>
          </p:cNvSpPr>
          <p:nvPr>
            <p:ph idx="1"/>
          </p:nvPr>
        </p:nvSpPr>
        <p:spPr/>
        <p:txBody>
          <a:bodyPr>
            <a:normAutofit/>
          </a:bodyPr>
          <a:lstStyle/>
          <a:p>
            <a:r>
              <a:rPr lang="en-US" sz="2400" dirty="0"/>
              <a:t>Month column will not sort in desired fashion by default</a:t>
            </a:r>
          </a:p>
          <a:p>
            <a:pPr lvl="1"/>
            <a:r>
              <a:rPr lang="en-US" sz="2000" dirty="0"/>
              <a:t>For example, April will sort before January, February and March</a:t>
            </a:r>
          </a:p>
          <a:p>
            <a:pPr lvl="1"/>
            <a:endParaRPr lang="en-US" sz="2000" dirty="0"/>
          </a:p>
          <a:p>
            <a:r>
              <a:rPr lang="en-US" sz="2400" dirty="0"/>
              <a:t>Creating a sort column for the </a:t>
            </a:r>
            <a:r>
              <a:rPr lang="en-US" sz="2400" b="1" dirty="0"/>
              <a:t>Month</a:t>
            </a:r>
            <a:r>
              <a:rPr lang="en-US" sz="2400" dirty="0"/>
              <a:t> column</a:t>
            </a:r>
          </a:p>
          <a:p>
            <a:pPr lvl="1"/>
            <a:r>
              <a:rPr lang="en-US" sz="2000" b="1" dirty="0" err="1"/>
              <a:t>MonthSort</a:t>
            </a:r>
            <a:r>
              <a:rPr lang="en-US" sz="2000" dirty="0"/>
              <a:t> sorts alphabetically &amp; chronologically at same time</a:t>
            </a:r>
          </a:p>
          <a:p>
            <a:endParaRPr lang="en-US" sz="2400" dirty="0"/>
          </a:p>
          <a:p>
            <a:pPr lvl="1"/>
            <a:endParaRPr lang="en-US" sz="2000" dirty="0"/>
          </a:p>
          <a:p>
            <a:pPr lvl="1"/>
            <a:endParaRPr lang="en-US" sz="2000" dirty="0"/>
          </a:p>
          <a:p>
            <a:pPr lvl="1"/>
            <a:r>
              <a:rPr lang="en-US" sz="2000" dirty="0"/>
              <a:t>Configure </a:t>
            </a:r>
            <a:r>
              <a:rPr lang="en-US" sz="2000" b="1" dirty="0"/>
              <a:t>Month</a:t>
            </a:r>
            <a:r>
              <a:rPr lang="en-US" sz="2000" dirty="0"/>
              <a:t> column with </a:t>
            </a:r>
            <a:r>
              <a:rPr lang="en-US" sz="2000" b="1" dirty="0" err="1"/>
              <a:t>MonthSort</a:t>
            </a:r>
            <a:r>
              <a:rPr lang="en-US" sz="2000" dirty="0"/>
              <a:t> as sort column</a:t>
            </a:r>
          </a:p>
          <a:p>
            <a:pPr lvl="1"/>
            <a:endParaRPr lang="en-US" sz="2000" dirty="0"/>
          </a:p>
          <a:p>
            <a:pPr lvl="1"/>
            <a:endParaRPr lang="en-US" sz="2000" dirty="0"/>
          </a:p>
          <a:p>
            <a:endParaRPr lang="en-US" sz="2400" dirty="0"/>
          </a:p>
          <a:p>
            <a:endParaRPr lang="en-US" sz="2400" dirty="0"/>
          </a:p>
          <a:p>
            <a:endParaRPr lang="en-US" dirty="0"/>
          </a:p>
        </p:txBody>
      </p:sp>
      <p:pic>
        <p:nvPicPr>
          <p:cNvPr id="11" name="Picture 10"/>
          <p:cNvPicPr/>
          <p:nvPr/>
        </p:nvPicPr>
        <p:blipFill rotWithShape="1">
          <a:blip r:embed="rId2">
            <a:extLst>
              <a:ext uri="{28A0092B-C50C-407E-A947-70E740481C1C}">
                <a14:useLocalDpi xmlns:a14="http://schemas.microsoft.com/office/drawing/2010/main" val="0"/>
              </a:ext>
            </a:extLst>
          </a:blip>
          <a:srcRect b="17386"/>
          <a:stretch/>
        </p:blipFill>
        <p:spPr bwMode="auto">
          <a:xfrm>
            <a:off x="2743201" y="3505201"/>
            <a:ext cx="4510643" cy="1098367"/>
          </a:xfrm>
          <a:prstGeom prst="rect">
            <a:avLst/>
          </a:prstGeom>
          <a:noFill/>
          <a:ln>
            <a:solidFill>
              <a:schemeClr val="bg1">
                <a:lumMod val="50000"/>
              </a:schemeClr>
            </a:solidFill>
          </a:ln>
        </p:spPr>
      </p:pic>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5136967"/>
            <a:ext cx="3698251" cy="1369564"/>
          </a:xfrm>
          <a:prstGeom prst="rect">
            <a:avLst/>
          </a:prstGeom>
          <a:noFill/>
          <a:ln>
            <a:solidFill>
              <a:schemeClr val="tx1"/>
            </a:solidFill>
          </a:ln>
        </p:spPr>
      </p:pic>
    </p:spTree>
    <p:extLst>
      <p:ext uri="{BB962C8B-B14F-4D97-AF65-F5344CB8AC3E}">
        <p14:creationId xmlns:p14="http://schemas.microsoft.com/office/powerpoint/2010/main" val="39603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Columns for Month in Year and Day in week</a:t>
            </a:r>
          </a:p>
        </p:txBody>
      </p:sp>
      <p:sp>
        <p:nvSpPr>
          <p:cNvPr id="7" name="Content Placeholder 6"/>
          <p:cNvSpPr>
            <a:spLocks noGrp="1"/>
          </p:cNvSpPr>
          <p:nvPr>
            <p:ph idx="1"/>
          </p:nvPr>
        </p:nvSpPr>
        <p:spPr>
          <a:xfrm>
            <a:off x="1905000" y="1157567"/>
            <a:ext cx="8382000" cy="5181600"/>
          </a:xfrm>
        </p:spPr>
        <p:txBody>
          <a:bodyPr>
            <a:normAutofit/>
          </a:bodyPr>
          <a:lstStyle/>
          <a:p>
            <a:r>
              <a:rPr lang="en-US" sz="1800" dirty="0"/>
              <a:t>Creating the </a:t>
            </a:r>
            <a:r>
              <a:rPr lang="en-US" sz="1800" b="1" dirty="0"/>
              <a:t>Month in Year</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MonthInYearSort</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a:t>Day of Week</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DayOfWeekSort</a:t>
            </a:r>
            <a:r>
              <a:rPr lang="en-US" sz="1800" dirty="0"/>
              <a:t>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b="16856"/>
          <a:stretch/>
        </p:blipFill>
        <p:spPr bwMode="auto">
          <a:xfrm>
            <a:off x="2362200" y="1568514"/>
            <a:ext cx="4222750" cy="855296"/>
          </a:xfrm>
          <a:prstGeom prst="rect">
            <a:avLst/>
          </a:prstGeom>
          <a:noFill/>
          <a:ln>
            <a:solidFill>
              <a:schemeClr val="bg1">
                <a:lumMod val="50000"/>
              </a:schemeClr>
            </a:solidFill>
          </a:ln>
        </p:spPr>
      </p:pic>
      <p:pic>
        <p:nvPicPr>
          <p:cNvPr id="4" name="Picture 3"/>
          <p:cNvPicPr/>
          <p:nvPr/>
        </p:nvPicPr>
        <p:blipFill rotWithShape="1">
          <a:blip r:embed="rId3">
            <a:extLst>
              <a:ext uri="{28A0092B-C50C-407E-A947-70E740481C1C}">
                <a14:useLocalDpi xmlns:a14="http://schemas.microsoft.com/office/drawing/2010/main" val="0"/>
              </a:ext>
            </a:extLst>
          </a:blip>
          <a:srcRect b="19586"/>
          <a:stretch/>
        </p:blipFill>
        <p:spPr bwMode="auto">
          <a:xfrm>
            <a:off x="2362201" y="2921713"/>
            <a:ext cx="4768215" cy="778704"/>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9248"/>
          <a:stretch/>
        </p:blipFill>
        <p:spPr bwMode="auto">
          <a:xfrm>
            <a:off x="2342105" y="4256108"/>
            <a:ext cx="5253848" cy="822114"/>
          </a:xfrm>
          <a:prstGeom prst="rect">
            <a:avLst/>
          </a:prstGeom>
          <a:noFill/>
          <a:ln>
            <a:solidFill>
              <a:schemeClr val="bg1">
                <a:lumMod val="50000"/>
              </a:schemeClr>
            </a:solidFill>
          </a:ln>
        </p:spPr>
      </p:pic>
      <p:pic>
        <p:nvPicPr>
          <p:cNvPr id="6" name="Picture 5"/>
          <p:cNvPicPr/>
          <p:nvPr/>
        </p:nvPicPr>
        <p:blipFill rotWithShape="1">
          <a:blip r:embed="rId5">
            <a:extLst>
              <a:ext uri="{28A0092B-C50C-407E-A947-70E740481C1C}">
                <a14:useLocalDpi xmlns:a14="http://schemas.microsoft.com/office/drawing/2010/main" val="0"/>
              </a:ext>
            </a:extLst>
          </a:blip>
          <a:srcRect b="29103"/>
          <a:stretch/>
        </p:blipFill>
        <p:spPr bwMode="auto">
          <a:xfrm>
            <a:off x="2362200" y="5602044"/>
            <a:ext cx="5269230" cy="946313"/>
          </a:xfrm>
          <a:prstGeom prst="rect">
            <a:avLst/>
          </a:prstGeom>
          <a:noFill/>
          <a:ln>
            <a:solidFill>
              <a:schemeClr val="bg1">
                <a:lumMod val="50000"/>
              </a:schemeClr>
            </a:solidFill>
          </a:ln>
        </p:spPr>
      </p:pic>
    </p:spTree>
    <p:extLst>
      <p:ext uri="{BB962C8B-B14F-4D97-AF65-F5344CB8AC3E}">
        <p14:creationId xmlns:p14="http://schemas.microsoft.com/office/powerpoint/2010/main" val="231987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Calendar Table into Data Model</a:t>
            </a:r>
          </a:p>
        </p:txBody>
      </p:sp>
      <p:sp>
        <p:nvSpPr>
          <p:cNvPr id="4" name="Content Placeholder 3"/>
          <p:cNvSpPr>
            <a:spLocks noGrp="1"/>
          </p:cNvSpPr>
          <p:nvPr>
            <p:ph idx="1"/>
          </p:nvPr>
        </p:nvSpPr>
        <p:spPr/>
        <p:txBody>
          <a:bodyPr>
            <a:normAutofit/>
          </a:bodyPr>
          <a:lstStyle/>
          <a:p>
            <a:r>
              <a:rPr lang="en-US" sz="2400" dirty="0"/>
              <a:t>Calendar table needs relationship to one or more tables</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5410200" cy="4114800"/>
          </a:xfrm>
          <a:prstGeom prst="rect">
            <a:avLst/>
          </a:prstGeom>
          <a:noFill/>
          <a:ln>
            <a:solidFill>
              <a:schemeClr val="bg1">
                <a:lumMod val="50000"/>
              </a:schemeClr>
            </a:solidFill>
          </a:ln>
        </p:spPr>
      </p:pic>
    </p:spTree>
    <p:extLst>
      <p:ext uri="{BB962C8B-B14F-4D97-AF65-F5344CB8AC3E}">
        <p14:creationId xmlns:p14="http://schemas.microsoft.com/office/powerpoint/2010/main" val="1965078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Fields for QTD and YTD Sales</a:t>
            </a:r>
          </a:p>
        </p:txBody>
      </p:sp>
      <p:sp>
        <p:nvSpPr>
          <p:cNvPr id="3" name="Content Placeholder 2"/>
          <p:cNvSpPr>
            <a:spLocks noGrp="1"/>
          </p:cNvSpPr>
          <p:nvPr>
            <p:ph idx="1"/>
          </p:nvPr>
        </p:nvSpPr>
        <p:spPr/>
        <p:txBody>
          <a:bodyPr>
            <a:normAutofit/>
          </a:bodyPr>
          <a:lstStyle/>
          <a:p>
            <a:r>
              <a:rPr lang="en-US" sz="2400" dirty="0"/>
              <a:t>TOTALQTD function calculates quarter-to-date totals</a:t>
            </a:r>
          </a:p>
          <a:p>
            <a:endParaRPr lang="en-US" sz="2400" dirty="0"/>
          </a:p>
          <a:p>
            <a:endParaRPr lang="en-US" sz="2400" dirty="0"/>
          </a:p>
          <a:p>
            <a:endParaRPr lang="en-US" sz="2400" dirty="0"/>
          </a:p>
          <a:p>
            <a:endParaRPr lang="en-US" sz="2400" dirty="0"/>
          </a:p>
          <a:p>
            <a:r>
              <a:rPr lang="en-US" sz="2400" dirty="0"/>
              <a:t>TOTALYTD function calculates year-to-date totals</a:t>
            </a:r>
          </a:p>
          <a:p>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74024" y="2038669"/>
            <a:ext cx="5943600" cy="1409065"/>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2374025" y="4343793"/>
            <a:ext cx="5964621" cy="1452608"/>
          </a:xfrm>
          <a:prstGeom prst="rect">
            <a:avLst/>
          </a:prstGeom>
          <a:ln>
            <a:solidFill>
              <a:schemeClr val="bg1">
                <a:lumMod val="50000"/>
              </a:schemeClr>
            </a:solidFill>
          </a:ln>
        </p:spPr>
      </p:pic>
    </p:spTree>
    <p:extLst>
      <p:ext uri="{BB962C8B-B14F-4D97-AF65-F5344CB8AC3E}">
        <p14:creationId xmlns:p14="http://schemas.microsoft.com/office/powerpoint/2010/main" val="850841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Running Total using CALCULATE</a:t>
            </a:r>
          </a:p>
        </p:txBody>
      </p:sp>
      <p:sp>
        <p:nvSpPr>
          <p:cNvPr id="3" name="Content Placeholder 2"/>
          <p:cNvSpPr>
            <a:spLocks noGrp="1"/>
          </p:cNvSpPr>
          <p:nvPr>
            <p:ph idx="1"/>
          </p:nvPr>
        </p:nvSpPr>
        <p:spPr/>
        <p:txBody>
          <a:bodyPr>
            <a:normAutofit/>
          </a:bodyPr>
          <a:lstStyle/>
          <a:p>
            <a:r>
              <a:rPr lang="en-US" sz="2400" dirty="0"/>
              <a:t>Calculate a running total of sales revenue across years</a:t>
            </a:r>
          </a:p>
          <a:p>
            <a:pPr lvl="1"/>
            <a:r>
              <a:rPr lang="en-US" sz="2000" dirty="0"/>
              <a:t>This must be done using </a:t>
            </a:r>
            <a:r>
              <a:rPr lang="en-US" sz="2000" b="1" dirty="0"/>
              <a:t>CALCULATE</a:t>
            </a:r>
            <a:r>
              <a:rPr lang="en-US" sz="2000" dirty="0"/>
              <a:t> function</a:t>
            </a:r>
          </a:p>
        </p:txBody>
      </p:sp>
      <p:pic>
        <p:nvPicPr>
          <p:cNvPr id="5" name="Picture 4"/>
          <p:cNvPicPr>
            <a:picLocks noChangeAspect="1"/>
          </p:cNvPicPr>
          <p:nvPr/>
        </p:nvPicPr>
        <p:blipFill>
          <a:blip r:embed="rId2"/>
          <a:stretch>
            <a:fillRect/>
          </a:stretch>
        </p:blipFill>
        <p:spPr>
          <a:xfrm>
            <a:off x="2794310" y="2362200"/>
            <a:ext cx="6374781" cy="3200400"/>
          </a:xfrm>
          <a:prstGeom prst="rect">
            <a:avLst/>
          </a:prstGeom>
          <a:ln w="28575">
            <a:solidFill>
              <a:schemeClr val="tx1">
                <a:lumMod val="50000"/>
                <a:lumOff val="50000"/>
              </a:schemeClr>
            </a:solidFill>
          </a:ln>
        </p:spPr>
      </p:pic>
    </p:spTree>
    <p:extLst>
      <p:ext uri="{BB962C8B-B14F-4D97-AF65-F5344CB8AC3E}">
        <p14:creationId xmlns:p14="http://schemas.microsoft.com/office/powerpoint/2010/main" val="241520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2747011" y="2735832"/>
            <a:ext cx="1398679" cy="1302769"/>
          </a:xfrm>
          <a:prstGeom prst="rect">
            <a:avLst/>
          </a:prstGeom>
        </p:spPr>
      </p:pic>
      <p:pic>
        <p:nvPicPr>
          <p:cNvPr id="5" name="Picture 4"/>
          <p:cNvPicPr>
            <a:picLocks noChangeAspect="1"/>
          </p:cNvPicPr>
          <p:nvPr/>
        </p:nvPicPr>
        <p:blipFill rotWithShape="1">
          <a:blip r:embed="rId4"/>
          <a:srcRect l="1160" t="4260"/>
          <a:stretch/>
        </p:blipFill>
        <p:spPr>
          <a:xfrm>
            <a:off x="2747010" y="4545330"/>
            <a:ext cx="1523676" cy="2084070"/>
          </a:xfrm>
          <a:prstGeom prst="rect">
            <a:avLst/>
          </a:prstGeom>
          <a:ln w="19050">
            <a:solidFill>
              <a:schemeClr val="tx1"/>
            </a:solidFill>
          </a:ln>
        </p:spPr>
      </p:pic>
    </p:spTree>
    <p:extLst>
      <p:ext uri="{BB962C8B-B14F-4D97-AF65-F5344CB8AC3E}">
        <p14:creationId xmlns:p14="http://schemas.microsoft.com/office/powerpoint/2010/main" val="1575059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Growth PM Measure - First Attempt</a:t>
            </a:r>
          </a:p>
        </p:txBody>
      </p:sp>
      <p:sp>
        <p:nvSpPr>
          <p:cNvPr id="3" name="Content Placeholder 2"/>
          <p:cNvSpPr>
            <a:spLocks noGrp="1"/>
          </p:cNvSpPr>
          <p:nvPr>
            <p:ph idx="1"/>
          </p:nvPr>
        </p:nvSpPr>
        <p:spPr/>
        <p:txBody>
          <a:bodyPr>
            <a:normAutofit/>
          </a:bodyPr>
          <a:lstStyle/>
          <a:p>
            <a:r>
              <a:rPr lang="en-US" sz="2400" dirty="0"/>
              <a:t>Create a measure named Sales Growth PM</a:t>
            </a:r>
          </a:p>
          <a:p>
            <a:endParaRPr lang="en-US" sz="2400" dirty="0"/>
          </a:p>
          <a:p>
            <a:endParaRPr lang="en-US" sz="2400" dirty="0"/>
          </a:p>
          <a:p>
            <a:endParaRPr lang="en-US" sz="2400" dirty="0"/>
          </a:p>
          <a:p>
            <a:endParaRPr lang="en-US" sz="2400" dirty="0"/>
          </a:p>
          <a:p>
            <a:r>
              <a:rPr lang="en-US" sz="2400" dirty="0"/>
              <a:t>Use measure in matrix evaluating month and quarter</a:t>
            </a:r>
          </a:p>
          <a:p>
            <a:pPr lvl="1"/>
            <a:r>
              <a:rPr lang="en-US" sz="2000" dirty="0"/>
              <a:t>Measure returns correct value when filtered by Month</a:t>
            </a:r>
          </a:p>
          <a:p>
            <a:pPr lvl="1"/>
            <a:r>
              <a:rPr lang="en-US" sz="2000" dirty="0"/>
              <a:t>Measure returns large, erroneous value when filtered by Quarter</a:t>
            </a:r>
          </a:p>
        </p:txBody>
      </p:sp>
      <p:pic>
        <p:nvPicPr>
          <p:cNvPr id="4" name="Picture 3"/>
          <p:cNvPicPr>
            <a:picLocks noChangeAspect="1"/>
          </p:cNvPicPr>
          <p:nvPr/>
        </p:nvPicPr>
        <p:blipFill>
          <a:blip r:embed="rId2"/>
          <a:stretch>
            <a:fillRect/>
          </a:stretch>
        </p:blipFill>
        <p:spPr>
          <a:xfrm>
            <a:off x="2362200" y="1905000"/>
            <a:ext cx="2819400" cy="1773494"/>
          </a:xfrm>
          <a:prstGeom prst="rect">
            <a:avLst/>
          </a:prstGeom>
          <a:ln>
            <a:solidFill>
              <a:schemeClr val="bg1">
                <a:lumMod val="50000"/>
              </a:schemeClr>
            </a:solidFill>
          </a:ln>
        </p:spPr>
      </p:pic>
      <p:pic>
        <p:nvPicPr>
          <p:cNvPr id="6" name="Picture 5"/>
          <p:cNvPicPr/>
          <p:nvPr/>
        </p:nvPicPr>
        <p:blipFill rotWithShape="1">
          <a:blip r:embed="rId3">
            <a:extLst>
              <a:ext uri="{28A0092B-C50C-407E-A947-70E740481C1C}">
                <a14:useLocalDpi xmlns:a14="http://schemas.microsoft.com/office/drawing/2010/main" val="0"/>
              </a:ext>
            </a:extLst>
          </a:blip>
          <a:srcRect l="3134" t="9133" b="5851"/>
          <a:stretch/>
        </p:blipFill>
        <p:spPr bwMode="auto">
          <a:xfrm>
            <a:off x="2743200" y="5029200"/>
            <a:ext cx="3733800" cy="1600200"/>
          </a:xfrm>
          <a:prstGeom prst="rect">
            <a:avLst/>
          </a:prstGeom>
          <a:noFill/>
          <a:ln>
            <a:solidFill>
              <a:schemeClr val="tx1"/>
            </a:solidFill>
          </a:ln>
        </p:spPr>
      </p:pic>
    </p:spTree>
    <p:extLst>
      <p:ext uri="{BB962C8B-B14F-4D97-AF65-F5344CB8AC3E}">
        <p14:creationId xmlns:p14="http://schemas.microsoft.com/office/powerpoint/2010/main" val="3164506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ISFILTERED Function</a:t>
            </a:r>
          </a:p>
        </p:txBody>
      </p:sp>
      <p:sp>
        <p:nvSpPr>
          <p:cNvPr id="3" name="Content Placeholder 2"/>
          <p:cNvSpPr>
            <a:spLocks noGrp="1"/>
          </p:cNvSpPr>
          <p:nvPr>
            <p:ph idx="1"/>
          </p:nvPr>
        </p:nvSpPr>
        <p:spPr/>
        <p:txBody>
          <a:bodyPr>
            <a:normAutofit/>
          </a:bodyPr>
          <a:lstStyle/>
          <a:p>
            <a:r>
              <a:rPr lang="en-US" sz="2000" dirty="0"/>
              <a:t>ISFILTERED function used to determine when perform evaluation</a:t>
            </a:r>
          </a:p>
          <a:p>
            <a:endParaRPr lang="en-US" sz="2000" dirty="0"/>
          </a:p>
          <a:p>
            <a:endParaRPr lang="en-US" sz="2000" dirty="0"/>
          </a:p>
          <a:p>
            <a:pPr lvl="1"/>
            <a:endParaRPr lang="en-US" sz="1600" dirty="0"/>
          </a:p>
          <a:p>
            <a:pPr lvl="1"/>
            <a:endParaRPr lang="en-US" sz="1600" dirty="0"/>
          </a:p>
          <a:p>
            <a:endParaRPr lang="en-US" sz="2000" dirty="0"/>
          </a:p>
          <a:p>
            <a:endParaRPr lang="en-US" sz="2000" dirty="0"/>
          </a:p>
          <a:p>
            <a:endParaRPr lang="en-US" sz="2000" dirty="0"/>
          </a:p>
          <a:p>
            <a:r>
              <a:rPr lang="en-US" sz="2000" dirty="0"/>
              <a:t>Expression returns Blank value when evaluation context is invalid</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416602" y="5029200"/>
            <a:ext cx="3157957" cy="1600200"/>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2416601" y="1905000"/>
            <a:ext cx="3951515"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80891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5040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2875140"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3140057"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068594" y="2786275"/>
            <a:ext cx="1315640" cy="3374577"/>
          </a:xfrm>
          <a:prstGeom prst="rect">
            <a:avLst/>
          </a:prstGeom>
        </p:spPr>
      </p:pic>
      <p:pic>
        <p:nvPicPr>
          <p:cNvPr id="5" name="Picture 4"/>
          <p:cNvPicPr>
            <a:picLocks noChangeAspect="1"/>
          </p:cNvPicPr>
          <p:nvPr/>
        </p:nvPicPr>
        <p:blipFill rotWithShape="1">
          <a:blip r:embed="rId4"/>
          <a:srcRect b="25226"/>
          <a:stretch/>
        </p:blipFill>
        <p:spPr>
          <a:xfrm>
            <a:off x="5305693" y="2786275"/>
            <a:ext cx="1374205" cy="3374577"/>
          </a:xfrm>
          <a:prstGeom prst="rect">
            <a:avLst/>
          </a:prstGeom>
        </p:spPr>
      </p:pic>
      <p:sp>
        <p:nvSpPr>
          <p:cNvPr id="14" name="Rectangle 13"/>
          <p:cNvSpPr/>
          <p:nvPr/>
        </p:nvSpPr>
        <p:spPr>
          <a:xfrm>
            <a:off x="7338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7495599" y="2786274"/>
            <a:ext cx="1796040" cy="3397832"/>
          </a:xfrm>
          <a:prstGeom prst="rect">
            <a:avLst/>
          </a:prstGeom>
        </p:spPr>
      </p:pic>
      <p:sp>
        <p:nvSpPr>
          <p:cNvPr id="19" name="Down Arrow 18"/>
          <p:cNvSpPr/>
          <p:nvPr/>
        </p:nvSpPr>
        <p:spPr>
          <a:xfrm>
            <a:off x="5698837"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8217751"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8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2667000" y="2971800"/>
            <a:ext cx="2209800" cy="2685164"/>
          </a:xfrm>
          <a:prstGeom prst="rect">
            <a:avLst/>
          </a:prstGeom>
        </p:spPr>
      </p:pic>
      <p:pic>
        <p:nvPicPr>
          <p:cNvPr id="5" name="Picture 4"/>
          <p:cNvPicPr>
            <a:picLocks noChangeAspect="1"/>
          </p:cNvPicPr>
          <p:nvPr/>
        </p:nvPicPr>
        <p:blipFill>
          <a:blip r:embed="rId4"/>
          <a:stretch>
            <a:fillRect/>
          </a:stretch>
        </p:blipFill>
        <p:spPr>
          <a:xfrm>
            <a:off x="6324600" y="3006969"/>
            <a:ext cx="1388030" cy="3607264"/>
          </a:xfrm>
          <a:prstGeom prst="rect">
            <a:avLst/>
          </a:prstGeom>
        </p:spPr>
      </p:pic>
    </p:spTree>
    <p:extLst>
      <p:ext uri="{BB962C8B-B14F-4D97-AF65-F5344CB8AC3E}">
        <p14:creationId xmlns:p14="http://schemas.microsoft.com/office/powerpoint/2010/main" val="361551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Q&amp;A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1"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289037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Dashboards</a:t>
            </a:r>
          </a:p>
        </p:txBody>
      </p:sp>
      <p:sp>
        <p:nvSpPr>
          <p:cNvPr id="3" name="Content Placeholder 2"/>
          <p:cNvSpPr>
            <a:spLocks noGrp="1"/>
          </p:cNvSpPr>
          <p:nvPr>
            <p:ph idx="1"/>
          </p:nvPr>
        </p:nvSpPr>
        <p:spPr/>
        <p:txBody>
          <a:bodyPr/>
          <a:lstStyle/>
          <a:p>
            <a:r>
              <a:rPr lang="en-US" dirty="0"/>
              <a:t>Dashboards contain tiles</a:t>
            </a:r>
          </a:p>
          <a:p>
            <a:pPr lvl="1"/>
            <a:r>
              <a:rPr lang="en-US" dirty="0"/>
              <a:t>Tiles created from visuals on report pages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684872" y="2515792"/>
            <a:ext cx="1640659" cy="157575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515792"/>
            <a:ext cx="3200400" cy="1575750"/>
          </a:xfrm>
          <a:prstGeom prst="rect">
            <a:avLst/>
          </a:prstGeom>
          <a:noFill/>
          <a:ln>
            <a:solidFill>
              <a:schemeClr val="bg1">
                <a:lumMod val="50000"/>
              </a:schemeClr>
            </a:solidFill>
          </a:ln>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1" y="4355029"/>
            <a:ext cx="4788217" cy="2362200"/>
          </a:xfrm>
          <a:prstGeom prst="rect">
            <a:avLst/>
          </a:prstGeom>
          <a:noFill/>
          <a:ln>
            <a:solidFill>
              <a:schemeClr val="bg1">
                <a:lumMod val="75000"/>
              </a:schemeClr>
            </a:solidFill>
          </a:ln>
        </p:spPr>
      </p:pic>
      <p:sp>
        <p:nvSpPr>
          <p:cNvPr id="7" name="Oval 6"/>
          <p:cNvSpPr/>
          <p:nvPr/>
        </p:nvSpPr>
        <p:spPr>
          <a:xfrm>
            <a:off x="3382706" y="2379688"/>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8" name="Oval 7"/>
          <p:cNvSpPr/>
          <p:nvPr/>
        </p:nvSpPr>
        <p:spPr>
          <a:xfrm>
            <a:off x="6278306" y="2532946"/>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9" name="Oval 8"/>
          <p:cNvSpPr/>
          <p:nvPr/>
        </p:nvSpPr>
        <p:spPr>
          <a:xfrm>
            <a:off x="8043041" y="5029201"/>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409541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4804</Words>
  <Application>Microsoft Office PowerPoint</Application>
  <PresentationFormat>Widescreen</PresentationFormat>
  <Paragraphs>437</Paragraphs>
  <Slides>51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Lucida Console</vt:lpstr>
      <vt:lpstr>Wingdings</vt:lpstr>
      <vt:lpstr>Office Theme</vt:lpstr>
      <vt:lpstr>PowerPoint Presentation</vt:lpstr>
      <vt:lpstr>Central Power BI Concepts</vt:lpstr>
      <vt:lpstr>Reports and Pages</vt:lpstr>
      <vt:lpstr>Report Authoring</vt:lpstr>
      <vt:lpstr>Visuals (aka Visualizations)</vt:lpstr>
      <vt:lpstr>Editing Visual Properties</vt:lpstr>
      <vt:lpstr>Report and Datasets</vt:lpstr>
      <vt:lpstr>Dashboards and Tiles</vt:lpstr>
      <vt:lpstr>Creating Dashboards</vt:lpstr>
      <vt:lpstr>Dashboards and Reports</vt:lpstr>
      <vt:lpstr>Project Lifecycle for a Custom BI Solution</vt:lpstr>
      <vt:lpstr>Installing Power BI Desktop</vt:lpstr>
      <vt:lpstr>Working with Power BI Desktop</vt:lpstr>
      <vt:lpstr>Getting Around in Power BI Desktop</vt:lpstr>
      <vt:lpstr>Projects and PBIX Files</vt:lpstr>
      <vt:lpstr>Publishing a Power BI Desktop Project</vt:lpstr>
      <vt:lpstr>Working with DAX</vt:lpstr>
      <vt:lpstr>Writing DAX Expressions</vt:lpstr>
      <vt:lpstr>Creating Variables in DAX Expressions</vt:lpstr>
      <vt:lpstr>Calculated Columns vs Measures</vt:lpstr>
      <vt:lpstr>When to Create Calculated Columns</vt:lpstr>
      <vt:lpstr>Creating Calculated Columns</vt:lpstr>
      <vt:lpstr>Calculated Column for Customer Age Group</vt:lpstr>
      <vt:lpstr>Calculated Column used in a Slicer</vt:lpstr>
      <vt:lpstr>Creating Measures</vt:lpstr>
      <vt:lpstr>Formatting Measures</vt:lpstr>
      <vt:lpstr>Working with UNICHAR Characters</vt:lpstr>
      <vt:lpstr>The UNICHAR Browser Demo</vt:lpstr>
      <vt:lpstr>Agenda</vt:lpstr>
      <vt:lpstr>Creating Tables Dynamically using DAX</vt:lpstr>
      <vt:lpstr>Integrating the Lookup Table into the Data Model</vt:lpstr>
      <vt:lpstr>The RELATED Function</vt:lpstr>
      <vt:lpstr>Geographic Field Metadata</vt:lpstr>
      <vt:lpstr>Eliminate Geographic Ambiguity</vt:lpstr>
      <vt:lpstr>Using Map Visual with a Geographic Field</vt:lpstr>
      <vt:lpstr>Dimensional Hierarchies</vt:lpstr>
      <vt:lpstr>Pulling Columns for Hierarchy into Single Table</vt:lpstr>
      <vt:lpstr>A Tale of Two Evaluation Contexts</vt:lpstr>
      <vt:lpstr>Understanding Row Context</vt:lpstr>
      <vt:lpstr>Understanding Iterators Like SUMX </vt:lpstr>
      <vt:lpstr>Understanding Filter Context</vt:lpstr>
      <vt:lpstr>Using the CALCULATE Function</vt:lpstr>
      <vt:lpstr>Creating Calendar Table as Calculated Table</vt:lpstr>
      <vt:lpstr>Adding Columns to Calendar Table</vt:lpstr>
      <vt:lpstr>Configuring Sort Columns</vt:lpstr>
      <vt:lpstr>Columns for Month in Year and Day in week</vt:lpstr>
      <vt:lpstr>Integrating Calendar Table into Data Model</vt:lpstr>
      <vt:lpstr>Calculated Fields for QTD and YTD Sales</vt:lpstr>
      <vt:lpstr>Creating Running Total using CALCULATE</vt:lpstr>
      <vt:lpstr>Sales Growth PM Measure - First Attempt</vt:lpstr>
      <vt:lpstr>Using the ISFILTERED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Ike Ellis</dc:creator>
  <cp:lastModifiedBy>Ike Ellis</cp:lastModifiedBy>
  <cp:revision>1</cp:revision>
  <dcterms:created xsi:type="dcterms:W3CDTF">2022-11-04T15:16:00Z</dcterms:created>
  <dcterms:modified xsi:type="dcterms:W3CDTF">2022-11-04T15:18:30Z</dcterms:modified>
</cp:coreProperties>
</file>