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59" r:id="rId21"/>
    <p:sldId id="277" r:id="rId22"/>
    <p:sldId id="278" r:id="rId23"/>
    <p:sldId id="297" r:id="rId24"/>
    <p:sldId id="279" r:id="rId25"/>
    <p:sldId id="308" r:id="rId26"/>
    <p:sldId id="307" r:id="rId27"/>
    <p:sldId id="289" r:id="rId28"/>
    <p:sldId id="302" r:id="rId29"/>
    <p:sldId id="303" r:id="rId30"/>
    <p:sldId id="304" r:id="rId31"/>
    <p:sldId id="305" r:id="rId32"/>
    <p:sldId id="306" r:id="rId33"/>
    <p:sldId id="301" r:id="rId34"/>
    <p:sldId id="280" r:id="rId35"/>
    <p:sldId id="293" r:id="rId36"/>
    <p:sldId id="281" r:id="rId37"/>
    <p:sldId id="294" r:id="rId38"/>
    <p:sldId id="298" r:id="rId39"/>
    <p:sldId id="296" r:id="rId40"/>
    <p:sldId id="299" r:id="rId41"/>
    <p:sldId id="260" r:id="rId42"/>
    <p:sldId id="282" r:id="rId43"/>
    <p:sldId id="283" r:id="rId44"/>
    <p:sldId id="284" r:id="rId45"/>
    <p:sldId id="288" r:id="rId46"/>
    <p:sldId id="285" r:id="rId47"/>
    <p:sldId id="286" r:id="rId48"/>
    <p:sldId id="287" r:id="rId49"/>
    <p:sldId id="29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ED60-2892-B0BA-79F1-CCF75BBE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8C4A6-341B-E8CA-4A08-36CF7E6E7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E914-E27F-C8C3-4CC5-A13C7B96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4934-29A0-EA80-3F49-3A484735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0D82-0C43-9248-6CDD-0D27AF17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77BB-110B-3914-A5DF-D984AD5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9693-D4D6-0AF4-1118-30E23D9E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10A5-AB15-D44F-13A1-04CA8FB6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531D-A748-496E-6770-797BB54A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E152-2C01-639F-37E0-9DE9A663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5013A-117C-7A21-9ACC-8BD621878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40C4-A627-1E0D-96A5-1D0CF195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4947-9D56-CC51-D6C7-9F2AEE63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0492-CC1C-AAB4-0593-FE81CECB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1E93-52DE-7599-8E61-75B1E9D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C710-2BB6-7EB4-22EF-4FCEE897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A9AC-8CD9-5D41-E784-45D12973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2A42-19E6-EE12-705E-39B6ADFF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8CF1-54BA-B516-AFE5-5706949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4159-DF3B-CACE-A0F8-AC8C7DEF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5B78-2D3D-19FA-DFE8-61E8A9ED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FBA6-5ED4-3E9D-8D65-9D3D6BB9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33BF-2A32-D152-640D-C28D8CC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6DC3-A033-B319-5B7D-A956A29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54D5-E733-C475-9176-730263EB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A00-69EF-43FA-4663-E8CE45F6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51B4-25EB-9AB6-1098-675F9B593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292B0-E2C5-4C66-D815-FB933C41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FACA-A3FE-EFDA-9AE7-1754B42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99164-DAA6-C637-2B77-C67CA19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BCE5-4C9D-8225-7224-8DFEF75B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7A3-E425-881B-19FD-7F7DA5BB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4C2-383B-C024-4AEB-9A598973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B4607-96F8-F6C7-8149-BC4FC55D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4FCA0-E527-8C32-268D-0E81B765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A1BD-CCC7-DA46-16C1-59E303766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C5998-8D30-C821-A888-3B19E2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25A25-B7AA-02D0-D293-AC7A9D3B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ABEAE-769D-9434-B6BE-2AA3F084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0C3C-7602-9254-4B02-01C90479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6AD1B-10D8-56B1-7190-C090783F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59727-A34D-8FE9-73AB-091880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AAD15-B791-DB01-78F8-E9B28F16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16F42-9B7E-6C54-7B78-EB7CB899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A3A89-C25D-3812-967A-B7118461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88739-06FC-974A-3769-772910B4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E29-755F-23EE-8D0C-0C714C9E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B40F-CBEA-15DC-685B-C073D1BB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34870-A4E1-A24D-8980-8917C10A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7AF98-6FA6-2D88-A8A0-3D61DD97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11DD1-C83B-D1C2-5A75-E7196605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3590-0CEE-9E5C-B368-88371B7E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661A-106D-3F64-0308-820E222B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BB04F-8AB1-2C63-184C-DB29E136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D96F-6C45-2292-E0FF-0F987C514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DE55E-B987-EE25-BFE2-50E63F9D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9EE9-6372-6C55-4984-41A6E964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0E72-BF50-7DDD-BB81-1827918B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1B0B5-69B8-6444-8965-47F224B1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B068-49B0-948A-3A4E-ED846C99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E08A-CB97-B432-18BC-FEAF0AB93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0B42-665F-B156-89DE-CC7BF209E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7B74-32D8-1688-B9A1-93985D2A0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microsoft/Azure_Synapse_Toolbox/blob/master/Monitor_Workbooks/README.md#pre-requisites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synapse-analytics/sql-data-warehouse/sql-data-warehouse-manage-monito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microsoft/Azure_Synapse_Toolbox/blob/master/Monitor_Workbooks/README.md#pre-requisit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067-EEFE-CF1F-2374-F1B9F8E38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92AE9-50CB-CA4D-50AB-95B2D835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BA9-237D-8DD6-2FB3-744F6E9A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Private Endpoint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F436-D280-C5BF-70C0-8CC60F1E9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secure way of connecting with an Azure resource</a:t>
            </a:r>
          </a:p>
          <a:p>
            <a:r>
              <a:rPr lang="en-US" dirty="0"/>
              <a:t>Packets transit only on Azure backbone—never enter the public internet</a:t>
            </a:r>
          </a:p>
          <a:p>
            <a:r>
              <a:rPr lang="en-US" dirty="0"/>
              <a:t>Only available for a limited number of Azure resources</a:t>
            </a:r>
          </a:p>
          <a:p>
            <a:r>
              <a:rPr lang="en-US" dirty="0"/>
              <a:t>Whenever possible, use these!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9C8048-FAFF-C097-6E0C-8A252E1B0B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7573" y="147034"/>
            <a:ext cx="4543643" cy="6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4E0D-F87D-1368-3F42-574E2B40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Exfiltration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42BF-E9CF-C920-DFF4-B27BEA30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“Allow outbound data traffic only to approved targets”</a:t>
            </a:r>
          </a:p>
          <a:p>
            <a:r>
              <a:rPr lang="en-US" b="1" dirty="0"/>
              <a:t>MUST </a:t>
            </a:r>
            <a:r>
              <a:rPr lang="en-US" dirty="0"/>
              <a:t>be enabled at workspace creation time</a:t>
            </a:r>
          </a:p>
          <a:p>
            <a:pPr lvl="1"/>
            <a:r>
              <a:rPr lang="en-US" dirty="0"/>
              <a:t>Cannot enable or disable later</a:t>
            </a:r>
          </a:p>
          <a:p>
            <a:r>
              <a:rPr lang="en-US" dirty="0"/>
              <a:t>Limits workspace communication:  may only connect to managed private endpoints or Integration Runtimes</a:t>
            </a:r>
          </a:p>
          <a:p>
            <a:r>
              <a:rPr lang="en-US" dirty="0"/>
              <a:t>Limits Azure AD tenants to which you may write data</a:t>
            </a:r>
          </a:p>
          <a:p>
            <a:r>
              <a:rPr lang="en-US" dirty="0"/>
              <a:t>Prevents pools from hitting the public internet</a:t>
            </a:r>
          </a:p>
          <a:p>
            <a:pPr lvl="1"/>
            <a:r>
              <a:rPr lang="en-US" dirty="0"/>
              <a:t>Can’t call pip or </a:t>
            </a:r>
            <a:r>
              <a:rPr lang="en-US" dirty="0" err="1"/>
              <a:t>conda</a:t>
            </a:r>
            <a:r>
              <a:rPr lang="en-US" dirty="0"/>
              <a:t> to install packages!</a:t>
            </a:r>
          </a:p>
          <a:p>
            <a:r>
              <a:rPr lang="en-US" dirty="0"/>
              <a:t>Use this if necessary but understand the (annoying) consequences</a:t>
            </a:r>
          </a:p>
        </p:txBody>
      </p:sp>
    </p:spTree>
    <p:extLst>
      <p:ext uri="{BB962C8B-B14F-4D97-AF65-F5344CB8AC3E}">
        <p14:creationId xmlns:p14="http://schemas.microsoft.com/office/powerpoint/2010/main" val="368589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934-60DA-DD01-16A2-8329E45E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F548-5736-F9A1-E11B-74DE94810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39882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IP address whitelisting</a:t>
            </a:r>
          </a:p>
          <a:p>
            <a:pPr lvl="1"/>
            <a:r>
              <a:rPr lang="en-US" dirty="0"/>
              <a:t>Similar to IP firewall for Azure SQL DB</a:t>
            </a:r>
          </a:p>
          <a:p>
            <a:pPr lvl="1"/>
            <a:r>
              <a:rPr lang="en-US" dirty="0"/>
              <a:t>No ability for CIDR notation and limited number of rules</a:t>
            </a:r>
          </a:p>
          <a:p>
            <a:r>
              <a:rPr lang="en-US" dirty="0"/>
              <a:t>“Allow Azure services and resources to access this workspace”</a:t>
            </a:r>
          </a:p>
          <a:p>
            <a:pPr lvl="1"/>
            <a:r>
              <a:rPr lang="en-US" dirty="0"/>
              <a:t>“Easy button” for allowing Azure services to communicate with the workspace</a:t>
            </a:r>
          </a:p>
          <a:p>
            <a:pPr lvl="1"/>
            <a:r>
              <a:rPr lang="en-US" dirty="0"/>
              <a:t>Allows </a:t>
            </a:r>
            <a:r>
              <a:rPr lang="en-US" b="1" dirty="0"/>
              <a:t>all</a:t>
            </a:r>
            <a:r>
              <a:rPr lang="en-US" dirty="0"/>
              <a:t> Azure services—not just your own!—to access if authorized</a:t>
            </a:r>
          </a:p>
          <a:p>
            <a:pPr lvl="1"/>
            <a:r>
              <a:rPr lang="en-US" dirty="0"/>
              <a:t>Unnecessary to select—all relevant tasks can be done without this checked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1CDCBA-395B-8D68-0860-8655CE41C6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49" y="1690687"/>
            <a:ext cx="5008058" cy="49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35080-9407-19D8-12D7-77E7DAB8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2B95D-73B1-363F-AFD8-12A8EB9B0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934-60DA-DD01-16A2-8329E45E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Blob Data Contributor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17FA4-D106-B65B-DD6C-0BF114839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09" y="1825625"/>
            <a:ext cx="87889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03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Synapse Administrator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access to everything inside Synapse</a:t>
            </a:r>
          </a:p>
          <a:p>
            <a:r>
              <a:rPr lang="en-US" dirty="0"/>
              <a:t>Along with Azure Owners, assign RBAC roles to others</a:t>
            </a:r>
          </a:p>
          <a:p>
            <a:r>
              <a:rPr lang="en-US" dirty="0"/>
              <a:t>Still need Azure permissions (workspace Owner / Contributor) for compute resource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Spark Administrator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 and manage Spark pools</a:t>
            </a:r>
          </a:p>
          <a:p>
            <a:r>
              <a:rPr lang="en-US" dirty="0"/>
              <a:t>Can work with Spark notebooks and job definitions</a:t>
            </a:r>
          </a:p>
          <a:p>
            <a:r>
              <a:rPr lang="en-US" dirty="0"/>
              <a:t>Can NOT run Synapse Pipelines or grant access to others</a:t>
            </a:r>
          </a:p>
        </p:txBody>
      </p:sp>
    </p:spTree>
    <p:extLst>
      <p:ext uri="{BB962C8B-B14F-4D97-AF65-F5344CB8AC3E}">
        <p14:creationId xmlns:p14="http://schemas.microsoft.com/office/powerpoint/2010/main" val="239976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Administrator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access to the serverless SQL pool</a:t>
            </a:r>
          </a:p>
          <a:p>
            <a:r>
              <a:rPr lang="en-US" dirty="0"/>
              <a:t>Manage dedicated SQL pools—creating logins, granting access</a:t>
            </a:r>
          </a:p>
          <a:p>
            <a:r>
              <a:rPr lang="en-US" dirty="0"/>
              <a:t>Manage scripts, credentials, linked services</a:t>
            </a:r>
          </a:p>
          <a:p>
            <a:r>
              <a:rPr lang="en-US" dirty="0"/>
              <a:t>Can NOT run Synapse Pipelines or grant access to others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 Publisher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Read and manage published code artifacts &amp; outputs</a:t>
            </a:r>
          </a:p>
          <a:p>
            <a:r>
              <a:rPr lang="en-US" dirty="0"/>
              <a:t>Does NOT include permissions to run code/pipelines or grant access to others</a:t>
            </a:r>
          </a:p>
          <a:p>
            <a:r>
              <a:rPr lang="en-US" dirty="0"/>
              <a:t>Artifact User provides read-only access but no management options</a:t>
            </a:r>
          </a:p>
        </p:txBody>
      </p:sp>
    </p:spTree>
    <p:extLst>
      <p:ext uri="{BB962C8B-B14F-4D97-AF65-F5344CB8AC3E}">
        <p14:creationId xmlns:p14="http://schemas.microsoft.com/office/powerpoint/2010/main" val="347313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Credential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secrets within credentials and linked services</a:t>
            </a:r>
          </a:p>
          <a:p>
            <a:r>
              <a:rPr lang="en-US" dirty="0"/>
              <a:t>Required for activities like pipeline runs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Monitoring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Read published code artifacts &amp; outputs for notebooks and pipeline runs</a:t>
            </a:r>
          </a:p>
          <a:p>
            <a:r>
              <a:rPr lang="en-US" dirty="0"/>
              <a:t>View serverless SQL pool, Spark pool, Data Explorer pool, and Integration Runtime details</a:t>
            </a:r>
          </a:p>
          <a:p>
            <a:r>
              <a:rPr lang="en-US" dirty="0"/>
              <a:t>May NOT run/cancel pipelines or Spark jobs</a:t>
            </a:r>
          </a:p>
        </p:txBody>
      </p:sp>
    </p:spTree>
    <p:extLst>
      <p:ext uri="{BB962C8B-B14F-4D97-AF65-F5344CB8AC3E}">
        <p14:creationId xmlns:p14="http://schemas.microsoft.com/office/powerpoint/2010/main" val="345953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Operator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Spark jobs/notebooks and view logs</a:t>
            </a:r>
          </a:p>
          <a:p>
            <a:r>
              <a:rPr lang="en-US" dirty="0"/>
              <a:t>May cancel Spark jobs from ANY user</a:t>
            </a:r>
          </a:p>
          <a:p>
            <a:r>
              <a:rPr lang="en-US" dirty="0"/>
              <a:t>May run pipelines and view pipeline runs/outputs if also given Credential User access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Synapse Contributor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Includes ALL Compute Operator permissions</a:t>
            </a:r>
          </a:p>
          <a:p>
            <a:r>
              <a:rPr lang="en-US" dirty="0"/>
              <a:t>Full access to Spark pools and Integration runtimes</a:t>
            </a:r>
          </a:p>
          <a:p>
            <a:r>
              <a:rPr lang="en-US" dirty="0"/>
              <a:t>May work with published code artifacts</a:t>
            </a:r>
          </a:p>
          <a:p>
            <a:r>
              <a:rPr lang="en-US" dirty="0"/>
              <a:t>Requires Credential User to run pipelines</a:t>
            </a:r>
          </a:p>
        </p:txBody>
      </p:sp>
    </p:spTree>
    <p:extLst>
      <p:ext uri="{BB962C8B-B14F-4D97-AF65-F5344CB8AC3E}">
        <p14:creationId xmlns:p14="http://schemas.microsoft.com/office/powerpoint/2010/main" val="93069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Synapse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and view details on pools, Integration Runtimes, and published linked services + credentials</a:t>
            </a:r>
          </a:p>
          <a:p>
            <a:r>
              <a:rPr lang="en-US" dirty="0"/>
              <a:t>May NOT review published code artifacts</a:t>
            </a:r>
          </a:p>
          <a:p>
            <a:r>
              <a:rPr lang="en-US" dirty="0"/>
              <a:t>May create new artifacts but require other permissions to run/publish</a:t>
            </a:r>
          </a:p>
        </p:txBody>
      </p:sp>
    </p:spTree>
    <p:extLst>
      <p:ext uri="{BB962C8B-B14F-4D97-AF65-F5344CB8AC3E}">
        <p14:creationId xmlns:p14="http://schemas.microsoft.com/office/powerpoint/2010/main" val="26393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2848B-D1EF-74B2-9ED1-1EC88AE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0AB1-F0D0-47F9-C4D9-39A37A431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2848B-D1EF-74B2-9ED1-1EC88AE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and Alerting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0AB1-F0D0-47F9-C4D9-39A37A431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BC219-B615-310E-B0E6-5E5A298F38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 mechanism for storing log data</a:t>
            </a:r>
          </a:p>
          <a:p>
            <a:r>
              <a:rPr lang="en-US" dirty="0"/>
              <a:t>Query results using KQL</a:t>
            </a:r>
          </a:p>
          <a:p>
            <a:r>
              <a:rPr lang="en-US" dirty="0"/>
              <a:t>May NOT send results to a Data Explorer pool!</a:t>
            </a:r>
          </a:p>
          <a:p>
            <a:endParaRPr lang="en-US" dirty="0"/>
          </a:p>
        </p:txBody>
      </p:sp>
      <p:pic>
        <p:nvPicPr>
          <p:cNvPr id="5122" name="Picture 2" descr="Screenshot shows the Log Analytics workspace where you can enter values.">
            <a:extLst>
              <a:ext uri="{FF2B5EF4-FFF2-40B4-BE49-F238E27FC236}">
                <a16:creationId xmlns:a16="http://schemas.microsoft.com/office/drawing/2014/main" id="{0C0D19B7-E86F-BBA8-1F26-585A351A47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30" y="1067732"/>
            <a:ext cx="4012163" cy="54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8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Logging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76842E-2EFF-99A4-5AB2-AF9472C0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13523-FEF6-07F4-079C-DCF805BA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41" y="1401076"/>
            <a:ext cx="9436117" cy="54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6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SQL Pool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DB35D70-E23D-BFA4-B5AA-01F4BF8A8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71" y="1455810"/>
            <a:ext cx="9862457" cy="5402190"/>
          </a:xfrm>
        </p:spPr>
      </p:pic>
    </p:spTree>
    <p:extLst>
      <p:ext uri="{BB962C8B-B14F-4D97-AF65-F5344CB8AC3E}">
        <p14:creationId xmlns:p14="http://schemas.microsoft.com/office/powerpoint/2010/main" val="217581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430308-79A7-9842-7920-E9100511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19" y="2225103"/>
            <a:ext cx="9904762" cy="3552381"/>
          </a:xfrm>
        </p:spPr>
      </p:pic>
    </p:spTree>
    <p:extLst>
      <p:ext uri="{BB962C8B-B14F-4D97-AF65-F5344CB8AC3E}">
        <p14:creationId xmlns:p14="http://schemas.microsoft.com/office/powerpoint/2010/main" val="284222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53A51E-4E71-CCA3-CA23-502E42F97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485118"/>
          </a:xfrm>
        </p:spPr>
        <p:txBody>
          <a:bodyPr/>
          <a:lstStyle/>
          <a:p>
            <a:r>
              <a:rPr lang="en-US" dirty="0"/>
              <a:t>Step 0:  ensure you have the following resources</a:t>
            </a:r>
          </a:p>
          <a:p>
            <a:pPr lvl="1"/>
            <a:r>
              <a:rPr lang="en-US" dirty="0"/>
              <a:t>Log Analytics</a:t>
            </a:r>
          </a:p>
          <a:p>
            <a:pPr lvl="1"/>
            <a:r>
              <a:rPr lang="en-US" dirty="0"/>
              <a:t>Key Vault</a:t>
            </a:r>
          </a:p>
          <a:p>
            <a:r>
              <a:rPr lang="en-US" dirty="0"/>
              <a:t>Add a linked service to Key Vault from Synapse</a:t>
            </a:r>
          </a:p>
          <a:p>
            <a:r>
              <a:rPr lang="en-US" dirty="0"/>
              <a:t>Ensure the managed identity has Secret permissions on KV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4B81A9-AFD7-D440-F39C-80810BAC42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45" y="4232362"/>
            <a:ext cx="10552705" cy="263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0E59-EA7B-C904-C970-5689392E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86CB-FFAA-1161-BA6F-1E8FFD03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1200" dirty="0"/>
              <a:t>Step 1:  create a text file with the following details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8000" b="0" i="0" dirty="0" err="1">
                <a:effectLst/>
                <a:latin typeface="Consolas" panose="020B0609020204030204" pitchFamily="49" charset="0"/>
              </a:rPr>
              <a:t>spark.synapse.logAnalytics.enabled</a:t>
            </a:r>
            <a:r>
              <a:rPr lang="en-US" sz="8000" b="0" i="0" dirty="0">
                <a:effectLst/>
                <a:latin typeface="Consolas" panose="020B0609020204030204" pitchFamily="49" charset="0"/>
              </a:rPr>
              <a:t> true </a:t>
            </a:r>
            <a:r>
              <a:rPr lang="en-US" sz="8000" b="0" i="0" dirty="0" err="1">
                <a:effectLst/>
                <a:latin typeface="Consolas" panose="020B0609020204030204" pitchFamily="49" charset="0"/>
              </a:rPr>
              <a:t>spark.synapse.logAnalytics.workspaceId</a:t>
            </a:r>
            <a:r>
              <a:rPr lang="en-US" sz="80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&lt;workspace-</a:t>
            </a:r>
            <a:r>
              <a:rPr lang="en-US" sz="8000" b="1" i="0" dirty="0" err="1">
                <a:effectLst/>
                <a:latin typeface="Consolas" panose="020B0609020204030204" pitchFamily="49" charset="0"/>
              </a:rPr>
              <a:t>guid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&gt; </a:t>
            </a:r>
            <a:r>
              <a:rPr lang="en-US" sz="8000" b="0" i="0" dirty="0">
                <a:effectLst/>
                <a:latin typeface="Consolas" panose="020B0609020204030204" pitchFamily="49" charset="0"/>
              </a:rPr>
              <a:t>spark.synapse.logAnalytics.keyVault.name 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8000" b="1" i="0" dirty="0" err="1">
                <a:effectLst/>
                <a:latin typeface="Consolas" panose="020B0609020204030204" pitchFamily="49" charset="0"/>
              </a:rPr>
              <a:t>keyvault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-name&gt;</a:t>
            </a:r>
            <a:r>
              <a:rPr lang="en-US" sz="80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8000" b="0" i="0" dirty="0" err="1">
                <a:effectLst/>
                <a:latin typeface="Consolas" panose="020B0609020204030204" pitchFamily="49" charset="0"/>
              </a:rPr>
              <a:t>spark.synapse.logAnalytics.keyVault.linkedServiceName</a:t>
            </a:r>
            <a:r>
              <a:rPr lang="en-US" sz="80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8000" b="1" i="0" dirty="0" err="1">
                <a:effectLst/>
                <a:latin typeface="Consolas" panose="020B0609020204030204" pitchFamily="49" charset="0"/>
              </a:rPr>
              <a:t>keyvault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-</a:t>
            </a:r>
            <a:r>
              <a:rPr lang="en-US" sz="8000" b="1" i="0" dirty="0" err="1">
                <a:effectLst/>
                <a:latin typeface="Consolas" panose="020B0609020204030204" pitchFamily="49" charset="0"/>
              </a:rPr>
              <a:t>linkedservice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-name&gt; </a:t>
            </a:r>
            <a:r>
              <a:rPr lang="en-US" sz="8000" b="0" i="0" dirty="0" err="1">
                <a:effectLst/>
                <a:latin typeface="Consolas" panose="020B0609020204030204" pitchFamily="49" charset="0"/>
              </a:rPr>
              <a:t>spark.synapse.logAnalytics.keyVault.key.secret</a:t>
            </a:r>
            <a:r>
              <a:rPr lang="en-US" sz="80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8000" b="1" i="0" dirty="0">
                <a:effectLst/>
                <a:latin typeface="Consolas" panose="020B0609020204030204" pitchFamily="49" charset="0"/>
              </a:rPr>
              <a:t>log-analytics-secret-key</a:t>
            </a:r>
            <a:endParaRPr lang="en-US" sz="8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3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CD908A-10D6-B445-4F12-CAEA9786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555" y="1629725"/>
            <a:ext cx="8220890" cy="5219071"/>
          </a:xfrm>
        </p:spPr>
      </p:pic>
    </p:spTree>
    <p:extLst>
      <p:ext uri="{BB962C8B-B14F-4D97-AF65-F5344CB8AC3E}">
        <p14:creationId xmlns:p14="http://schemas.microsoft.com/office/powerpoint/2010/main" val="143954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3833-C958-C89F-F5F2-482A2749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6E2E-1E60-248D-1CEF-D44A044A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 Upload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2EF86-A4D2-FA37-FA04-F57274BC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68" y="262657"/>
            <a:ext cx="5716532" cy="65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6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3833-C958-C89F-F5F2-482A2749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6E2E-1E60-248D-1CEF-D44A044A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 Upload the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98FDE-76C3-2751-C3C2-0613EDCE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03" y="2363272"/>
            <a:ext cx="9940394" cy="44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BFC1-EBC0-BFA0-DF85-ECF81B94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AEB0-90F6-6688-74F9-E10257D4B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Controls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C580AF-0F73-384F-36BF-AE1ABE5C98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Specific hardware</a:t>
            </a:r>
          </a:p>
          <a:p>
            <a:r>
              <a:rPr lang="en-US" dirty="0"/>
              <a:t>Available encryption options</a:t>
            </a:r>
          </a:p>
          <a:p>
            <a:r>
              <a:rPr lang="en-US" dirty="0"/>
              <a:t>Network access and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3095F-D161-6758-37C4-5BD82F46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9DD357-927C-B3CD-EC7F-D2B18677C0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Access to systems</a:t>
            </a:r>
          </a:p>
          <a:p>
            <a:r>
              <a:rPr lang="en-US" dirty="0"/>
              <a:t>Choice of encryption:  Microsoft’s or yours</a:t>
            </a:r>
          </a:p>
          <a:p>
            <a:r>
              <a:rPr lang="en-US" dirty="0"/>
              <a:t>Data fidelity and access rights</a:t>
            </a:r>
          </a:p>
        </p:txBody>
      </p:sp>
    </p:spTree>
    <p:extLst>
      <p:ext uri="{BB962C8B-B14F-4D97-AF65-F5344CB8AC3E}">
        <p14:creationId xmlns:p14="http://schemas.microsoft.com/office/powerpoint/2010/main" val="14763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3833-C958-C89F-F5F2-482A2749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6E2E-1E60-248D-1CEF-D44A044A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 Apply the configuration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4AE7C5-0279-78E9-B53C-E31068E5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42" y="2360023"/>
            <a:ext cx="9250716" cy="45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2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3833-C958-C89F-F5F2-482A2749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6E2E-1E60-248D-1CEF-D44A044A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 Apply the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D85C5-30CF-D0EF-626D-582AF5B3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19" y="1010381"/>
            <a:ext cx="5952381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7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3833-C958-C89F-F5F2-482A2749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6E2E-1E60-248D-1CEF-D44A044A5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4:  Try it out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EB4D1-CDF4-7C29-2B8B-9900A53DFE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(May take a few minutes)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5C056-4F39-8D2E-37D6-8B7925F1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8" y="2378567"/>
            <a:ext cx="5536985" cy="3438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B0479-E2D7-46A4-2387-25717A15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23693"/>
            <a:ext cx="4767209" cy="40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56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Explorer Pool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4FE891-216B-0EF9-8D5C-2D86534D8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04" y="1419323"/>
            <a:ext cx="8714792" cy="5438677"/>
          </a:xfrm>
        </p:spPr>
      </p:pic>
    </p:spTree>
    <p:extLst>
      <p:ext uri="{BB962C8B-B14F-4D97-AF65-F5344CB8AC3E}">
        <p14:creationId xmlns:p14="http://schemas.microsoft.com/office/powerpoint/2010/main" val="139508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284605-C34D-8A73-76EC-82535406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547" y="1501522"/>
            <a:ext cx="8322906" cy="5356478"/>
          </a:xfrm>
        </p:spPr>
      </p:pic>
    </p:spTree>
    <p:extLst>
      <p:ext uri="{BB962C8B-B14F-4D97-AF65-F5344CB8AC3E}">
        <p14:creationId xmlns:p14="http://schemas.microsoft.com/office/powerpoint/2010/main" val="3958868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377-7078-F23A-98D2-97EEF913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 in Log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88FA6-6E23-5898-4FCA-F671F41C7B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Queries available in the </a:t>
            </a:r>
            <a:r>
              <a:rPr lang="en-US" dirty="0">
                <a:hlinkClick r:id="rId2"/>
              </a:rPr>
              <a:t>Azure Synapse Toolbox</a:t>
            </a:r>
            <a:endParaRPr lang="en-US" dirty="0"/>
          </a:p>
          <a:p>
            <a:r>
              <a:rPr lang="en-US" dirty="0"/>
              <a:t>Requires data in Log Analytics</a:t>
            </a:r>
          </a:p>
          <a:p>
            <a:r>
              <a:rPr lang="en-US" dirty="0"/>
              <a:t>Pre-created KQL queries to analyze SQL pools, Spark pools, and Synapse Pipelines</a:t>
            </a:r>
          </a:p>
          <a:p>
            <a:r>
              <a:rPr lang="en-US" dirty="0"/>
              <a:t>Several places to submit queries:  Log Analytics in portal, Logs in Synapse workspace, </a:t>
            </a:r>
            <a:r>
              <a:rPr lang="en-US" dirty="0" err="1"/>
              <a:t>az</a:t>
            </a:r>
            <a:r>
              <a:rPr lang="en-US" dirty="0"/>
              <a:t> CLI, etc.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A66EB6-1B56-39BD-8441-02156D444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5857" y="2144151"/>
            <a:ext cx="3314286" cy="3714286"/>
          </a:xfrm>
        </p:spPr>
      </p:pic>
    </p:spTree>
    <p:extLst>
      <p:ext uri="{BB962C8B-B14F-4D97-AF65-F5344CB8AC3E}">
        <p14:creationId xmlns:p14="http://schemas.microsoft.com/office/powerpoint/2010/main" val="3389135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Log Analytics Query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9CBA32-9895-40AE-9353-D07EBB197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47" y="1446255"/>
            <a:ext cx="11301106" cy="5327770"/>
          </a:xfrm>
        </p:spPr>
      </p:pic>
    </p:spTree>
    <p:extLst>
      <p:ext uri="{BB962C8B-B14F-4D97-AF65-F5344CB8AC3E}">
        <p14:creationId xmlns:p14="http://schemas.microsoft.com/office/powerpoint/2010/main" val="214982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Log Analytics 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78E99-4A65-A097-A8A7-7C5D5583C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Diagnostics tables available in Log Analytics if you enabled them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FA602-85E6-3621-9580-F99D624AE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3641" y="1680488"/>
            <a:ext cx="6304619" cy="49442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204B7-3884-8D6D-F811-9A50B2ED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40" y="3711798"/>
            <a:ext cx="2892130" cy="29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9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Log Analytics 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78E99-4A65-A097-A8A7-7C5D5583C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92216" cy="4351338"/>
          </a:xfrm>
        </p:spPr>
        <p:txBody>
          <a:bodyPr/>
          <a:lstStyle/>
          <a:p>
            <a:r>
              <a:rPr lang="en-US" dirty="0"/>
              <a:t>Spark pools contain limited information, primarily in the applications ended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F64FE-C97F-3ACD-42C6-A6D38E6277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5731" y="1469589"/>
            <a:ext cx="6628842" cy="5136484"/>
          </a:xfrm>
        </p:spPr>
      </p:pic>
    </p:spTree>
    <p:extLst>
      <p:ext uri="{BB962C8B-B14F-4D97-AF65-F5344CB8AC3E}">
        <p14:creationId xmlns:p14="http://schemas.microsoft.com/office/powerpoint/2010/main" val="2470276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Alerting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33396C-41A0-7A99-C10B-BF7616F70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7275" y="1825625"/>
            <a:ext cx="5970892" cy="502400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10D412E-89DC-AD6F-DD9F-F1A1D10B4C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833" y="3526972"/>
            <a:ext cx="5975967" cy="837340"/>
          </a:xfrm>
        </p:spPr>
      </p:pic>
    </p:spTree>
    <p:extLst>
      <p:ext uri="{BB962C8B-B14F-4D97-AF65-F5344CB8AC3E}">
        <p14:creationId xmlns:p14="http://schemas.microsoft.com/office/powerpoint/2010/main" val="397466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53091E-C076-F82E-0235-EC14A280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– Mostly Microsoft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15921-7634-6FAA-DD8A-41AFA788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data at rest</a:t>
            </a:r>
          </a:p>
          <a:p>
            <a:pPr lvl="1"/>
            <a:r>
              <a:rPr lang="en-US" dirty="0"/>
              <a:t>Dedicated SQL pool data encrypted on disk and can use TDE</a:t>
            </a:r>
          </a:p>
          <a:p>
            <a:pPr lvl="1"/>
            <a:r>
              <a:rPr lang="en-US" dirty="0"/>
              <a:t>Data lake data encrypted on disk</a:t>
            </a:r>
          </a:p>
          <a:p>
            <a:pPr lvl="1"/>
            <a:r>
              <a:rPr lang="en-US" dirty="0"/>
              <a:t>Backups encrypted automatically</a:t>
            </a:r>
          </a:p>
          <a:p>
            <a:r>
              <a:rPr lang="en-US" dirty="0"/>
              <a:t>Encrypt data in transit</a:t>
            </a:r>
          </a:p>
          <a:p>
            <a:pPr lvl="1"/>
            <a:r>
              <a:rPr lang="en-US" dirty="0"/>
              <a:t>TLS required for all communications</a:t>
            </a:r>
          </a:p>
          <a:p>
            <a:pPr lvl="1"/>
            <a:r>
              <a:rPr lang="en-US" dirty="0"/>
              <a:t>Options available to prevent routing over 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347915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Alerting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DDFAD1-8F8B-D37A-2485-57F3EAFD2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21" y="2146041"/>
            <a:ext cx="6011279" cy="3260491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165E032-63CF-0D46-1832-0F6D2C350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906" y="1614256"/>
            <a:ext cx="5894094" cy="5202074"/>
          </a:xfrm>
        </p:spPr>
      </p:pic>
    </p:spTree>
    <p:extLst>
      <p:ext uri="{BB962C8B-B14F-4D97-AF65-F5344CB8AC3E}">
        <p14:creationId xmlns:p14="http://schemas.microsoft.com/office/powerpoint/2010/main" val="136061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2848B-D1EF-74B2-9ED1-1EC88AE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0AB1-F0D0-47F9-C4D9-39A37A431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1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AFA81-AEE9-0D3D-0A1D-4CFC3FE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Monitor Hub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F16AB-40FE-A79F-1BBA-29B570F75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“Single pane of glass” view of pools and tooling (Pipelines and Link)</a:t>
            </a:r>
          </a:p>
          <a:p>
            <a:r>
              <a:rPr lang="en-US" dirty="0"/>
              <a:t>Filter specific SQL, KQL, or Spark activities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580CF-FBAF-5F5B-7739-F3F61A60A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0741"/>
            <a:ext cx="5181600" cy="4341106"/>
          </a:xfrm>
        </p:spPr>
      </p:pic>
    </p:spTree>
    <p:extLst>
      <p:ext uri="{BB962C8B-B14F-4D97-AF65-F5344CB8AC3E}">
        <p14:creationId xmlns:p14="http://schemas.microsoft.com/office/powerpoint/2010/main" val="1125733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AFA81-AEE9-0D3D-0A1D-4CFC3FE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63AA41-E88A-1A5B-A851-9E8BFEDC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F62E14-94F2-1C7B-8DE2-95E7BD77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02" y="1511487"/>
            <a:ext cx="9691396" cy="514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11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AFA81-AEE9-0D3D-0A1D-4CFC3FE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 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ED420-6C70-7376-C5F7-7DB1F2097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830" y="1387793"/>
            <a:ext cx="7152339" cy="5470207"/>
          </a:xfrm>
        </p:spPr>
      </p:pic>
    </p:spTree>
    <p:extLst>
      <p:ext uri="{BB962C8B-B14F-4D97-AF65-F5344CB8AC3E}">
        <p14:creationId xmlns:p14="http://schemas.microsoft.com/office/powerpoint/2010/main" val="4194579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F5-A0D5-D10D-651D-7DE1F31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SQL Pools via DMV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B155-F5FA-F0B9-C164-D8CA7BAA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VIEW DATABASE STATE or CONTROL permission</a:t>
            </a:r>
          </a:p>
          <a:p>
            <a:r>
              <a:rPr lang="en-US" dirty="0" err="1"/>
              <a:t>sys.dm_pdw_exec_sessions</a:t>
            </a:r>
            <a:endParaRPr lang="en-US" dirty="0"/>
          </a:p>
          <a:p>
            <a:r>
              <a:rPr lang="en-US" dirty="0" err="1"/>
              <a:t>sys.dm_pdw_exec_requests</a:t>
            </a:r>
            <a:endParaRPr lang="en-US" dirty="0"/>
          </a:p>
          <a:p>
            <a:r>
              <a:rPr lang="en-US" dirty="0" err="1"/>
              <a:t>sys.dm_pdw_sql_requests</a:t>
            </a:r>
            <a:endParaRPr lang="en-US" dirty="0"/>
          </a:p>
          <a:p>
            <a:r>
              <a:rPr lang="en-US" dirty="0" err="1"/>
              <a:t>sys.dm_pdw_request_steps</a:t>
            </a:r>
            <a:endParaRPr lang="en-US" dirty="0"/>
          </a:p>
          <a:p>
            <a:r>
              <a:rPr lang="en-US" dirty="0" err="1"/>
              <a:t>sys.dm_pdw_waits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Microsoft Learn has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21-AE9D-DA1A-731C-FAF6D85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AF9A-FF9E-BC5B-84E9-2F76FC8E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DAF52B-E9B9-C56A-E07D-C28BC729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463"/>
            <a:ext cx="12192000" cy="30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8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21-AE9D-DA1A-731C-FAF6D85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Monitoring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CC2999-08AA-2238-9998-A4742AA9A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10" y="1418729"/>
            <a:ext cx="8070979" cy="54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48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21-AE9D-DA1A-731C-FAF6D85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Monitoring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62E5791-32A7-471B-6D6D-831BB93EC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4754"/>
            <a:ext cx="10515600" cy="5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58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ED1B-6C43-F1D0-91CB-E3ABF677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Workbooks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5724-6829-DBDA-8FF4-D4DC8347A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 of the </a:t>
            </a:r>
            <a:r>
              <a:rPr lang="en-US" dirty="0">
                <a:hlinkClick r:id="rId2"/>
              </a:rPr>
              <a:t>Azure Synapse Toolbox</a:t>
            </a:r>
            <a:endParaRPr lang="en-US" dirty="0"/>
          </a:p>
          <a:p>
            <a:r>
              <a:rPr lang="en-US" dirty="0"/>
              <a:t>Requires data in Log Analytics</a:t>
            </a:r>
          </a:p>
          <a:p>
            <a:r>
              <a:rPr lang="en-US" dirty="0"/>
              <a:t>Includes components for dedicated &amp; serverless SQL pools and Synapse Pipelines</a:t>
            </a:r>
          </a:p>
          <a:p>
            <a:endParaRPr lang="en-US" dirty="0"/>
          </a:p>
        </p:txBody>
      </p:sp>
      <p:pic>
        <p:nvPicPr>
          <p:cNvPr id="6146" name="Picture 2" descr="DedicatedPoolWB1">
            <a:extLst>
              <a:ext uri="{FF2B5EF4-FFF2-40B4-BE49-F238E27FC236}">
                <a16:creationId xmlns:a16="http://schemas.microsoft.com/office/drawing/2014/main" id="{BEE6B337-6C5A-9981-1071-04A61DDB20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02"/>
          <a:stretch/>
        </p:blipFill>
        <p:spPr bwMode="auto">
          <a:xfrm>
            <a:off x="6010160" y="1440632"/>
            <a:ext cx="6181840" cy="514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53091E-C076-F82E-0235-EC14A280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– Mostly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15921-7634-6FAA-DD8A-41AFA788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sensitive data is necessary to store</a:t>
            </a:r>
          </a:p>
          <a:p>
            <a:pPr lvl="1"/>
            <a:r>
              <a:rPr lang="en-US" dirty="0"/>
              <a:t>Follow regulatory compliance requirements and guidelines</a:t>
            </a:r>
          </a:p>
          <a:p>
            <a:pPr lvl="1"/>
            <a:r>
              <a:rPr lang="en-US" dirty="0"/>
              <a:t>Consider whether you need the data</a:t>
            </a:r>
          </a:p>
          <a:p>
            <a:pPr lvl="1"/>
            <a:r>
              <a:rPr lang="en-US" dirty="0"/>
              <a:t>Don’t have it, can’t lose it</a:t>
            </a:r>
          </a:p>
          <a:p>
            <a:r>
              <a:rPr lang="en-US" dirty="0"/>
              <a:t>Remove obsolete data</a:t>
            </a:r>
          </a:p>
          <a:p>
            <a:pPr lvl="1"/>
            <a:r>
              <a:rPr lang="en-US" dirty="0"/>
              <a:t>Create lifecycle management policies on Azure storage</a:t>
            </a:r>
          </a:p>
          <a:p>
            <a:pPr lvl="1"/>
            <a:r>
              <a:rPr lang="en-US" dirty="0"/>
              <a:t>Partition data in dedicated SQL pool and roll off old partitions</a:t>
            </a:r>
          </a:p>
          <a:p>
            <a:pPr lvl="1"/>
            <a:r>
              <a:rPr lang="en-US" dirty="0"/>
              <a:t>Data Explorer pool has built-in lifecycle management</a:t>
            </a:r>
          </a:p>
          <a:p>
            <a:pPr lvl="1"/>
            <a:r>
              <a:rPr lang="en-US" dirty="0"/>
              <a:t>Reduces consequences of data breach and can save money</a:t>
            </a:r>
          </a:p>
          <a:p>
            <a:r>
              <a:rPr lang="en-US" dirty="0"/>
              <a:t>Grant access as needed</a:t>
            </a:r>
          </a:p>
        </p:txBody>
      </p:sp>
    </p:spTree>
    <p:extLst>
      <p:ext uri="{BB962C8B-B14F-4D97-AF65-F5344CB8AC3E}">
        <p14:creationId xmlns:p14="http://schemas.microsoft.com/office/powerpoint/2010/main" val="197380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667-7BEF-F40B-866C-B379248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 –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3FC7-9133-0FAB-A06E-E286FF61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pools highly available by default—no need (or ability) to set up, e.g., Availability Groups</a:t>
            </a:r>
          </a:p>
          <a:p>
            <a:r>
              <a:rPr lang="en-US" dirty="0"/>
              <a:t>Serverless SQL pool high available, though can be flaky</a:t>
            </a:r>
          </a:p>
          <a:p>
            <a:r>
              <a:rPr lang="en-US" dirty="0"/>
              <a:t>Spark pool availability:  burn it down and start over!</a:t>
            </a:r>
          </a:p>
          <a:p>
            <a:r>
              <a:rPr lang="en-US" dirty="0"/>
              <a:t>Data Explorer pool highly available within a region</a:t>
            </a:r>
          </a:p>
          <a:p>
            <a:pPr lvl="1"/>
            <a:r>
              <a:rPr lang="en-US" dirty="0"/>
              <a:t>Uses Azure Storage under the covers</a:t>
            </a:r>
          </a:p>
          <a:p>
            <a:pPr lvl="1"/>
            <a:r>
              <a:rPr lang="en-US" dirty="0"/>
              <a:t>Compute nodes available in multiple zones within a region but no built-in cross-region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43643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667-7BEF-F40B-866C-B379248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 – 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3FC7-9133-0FAB-A06E-E286FF61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 offers automated snapshot with RPO of 8 hours and retention of 7 days</a:t>
            </a:r>
          </a:p>
          <a:p>
            <a:r>
              <a:rPr lang="en-US" dirty="0"/>
              <a:t>Can take manual snapshots of dedicated SQL pools</a:t>
            </a:r>
          </a:p>
          <a:p>
            <a:r>
              <a:rPr lang="en-US" dirty="0"/>
              <a:t>Recommended to use Geo-Redundant Storage (GRS) for data lake storage; Read-Access (RA-GRS) okay but not required</a:t>
            </a:r>
          </a:p>
          <a:p>
            <a:r>
              <a:rPr lang="en-US" dirty="0"/>
              <a:t>Data Explorer pools may be clustered in paired regions</a:t>
            </a:r>
          </a:p>
          <a:p>
            <a:pPr lvl="1"/>
            <a:r>
              <a:rPr lang="en-US" dirty="0"/>
              <a:t>Ex:  East US – West US, East US 2 – Central US, North Europe – West Europe</a:t>
            </a:r>
          </a:p>
        </p:txBody>
      </p:sp>
    </p:spTree>
    <p:extLst>
      <p:ext uri="{BB962C8B-B14F-4D97-AF65-F5344CB8AC3E}">
        <p14:creationId xmlns:p14="http://schemas.microsoft.com/office/powerpoint/2010/main" val="150125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63AE-5456-73FB-0C64-61ADCF14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Critical Setup Options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590A-6E06-FF68-32D4-CEE998F82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04" y="1825625"/>
            <a:ext cx="8056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D071-2EEE-4ACA-1998-12124684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Virtual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CF5A-6C04-8D20-5059-75B92FA8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MUST </a:t>
            </a:r>
            <a:r>
              <a:rPr lang="en-US" dirty="0"/>
              <a:t>be enabled at workspace creation time</a:t>
            </a:r>
          </a:p>
          <a:p>
            <a:pPr lvl="1"/>
            <a:r>
              <a:rPr lang="en-US" dirty="0"/>
              <a:t>Cannot enable or disable later</a:t>
            </a:r>
          </a:p>
          <a:p>
            <a:r>
              <a:rPr lang="en-US" dirty="0"/>
              <a:t>Creates a Synapse workspace in a </a:t>
            </a:r>
            <a:r>
              <a:rPr lang="en-US" dirty="0" err="1"/>
              <a:t>VNet</a:t>
            </a:r>
            <a:r>
              <a:rPr lang="en-US" dirty="0"/>
              <a:t> Microsoft owns</a:t>
            </a:r>
          </a:p>
          <a:p>
            <a:pPr lvl="1"/>
            <a:r>
              <a:rPr lang="en-US" dirty="0"/>
              <a:t>Cannot build Synapse resources in a customer-owned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Segregates Spark pools into individual subnets</a:t>
            </a:r>
          </a:p>
          <a:p>
            <a:r>
              <a:rPr lang="en-US" dirty="0"/>
              <a:t>Puts Synapse workspace on its own </a:t>
            </a:r>
            <a:r>
              <a:rPr lang="en-US" dirty="0" err="1"/>
              <a:t>VNet</a:t>
            </a:r>
            <a:r>
              <a:rPr lang="en-US" dirty="0"/>
              <a:t> </a:t>
            </a:r>
          </a:p>
          <a:p>
            <a:r>
              <a:rPr lang="en-US" dirty="0"/>
              <a:t>Opens up only ports necessary for communication</a:t>
            </a:r>
          </a:p>
          <a:p>
            <a:r>
              <a:rPr lang="en-US" dirty="0"/>
              <a:t>Necessary to prevent public network access</a:t>
            </a:r>
          </a:p>
          <a:p>
            <a:r>
              <a:rPr lang="en-US" dirty="0"/>
              <a:t>Enables managed private endpoints for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34484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24004</TotalTime>
  <Words>1287</Words>
  <Application>Microsoft Office PowerPoint</Application>
  <PresentationFormat>Widescreen</PresentationFormat>
  <Paragraphs>186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Synapse Administration</vt:lpstr>
      <vt:lpstr>Security</vt:lpstr>
      <vt:lpstr>Shared Responsibility</vt:lpstr>
      <vt:lpstr>Key Principles – Mostly Microsoft</vt:lpstr>
      <vt:lpstr>Key Principles – Mostly You</vt:lpstr>
      <vt:lpstr>Business Continuity – High Availability</vt:lpstr>
      <vt:lpstr>Business Continuity – Disaster Recovery</vt:lpstr>
      <vt:lpstr>Two Critical Setup Options</vt:lpstr>
      <vt:lpstr>Managed Virtual Networks</vt:lpstr>
      <vt:lpstr>Managed Private Endpoint</vt:lpstr>
      <vt:lpstr>Data Exfiltration Protection</vt:lpstr>
      <vt:lpstr>Other Security Options</vt:lpstr>
      <vt:lpstr>Roles and Rights</vt:lpstr>
      <vt:lpstr>Storage Blob Data Contributor</vt:lpstr>
      <vt:lpstr>Synapse RBAC Roles</vt:lpstr>
      <vt:lpstr>Synapse RBAC Roles</vt:lpstr>
      <vt:lpstr>Synapse RBAC Roles</vt:lpstr>
      <vt:lpstr>Synapse RBAC Roles</vt:lpstr>
      <vt:lpstr>Synapse RBAC Roles</vt:lpstr>
      <vt:lpstr>Logging and Alerting</vt:lpstr>
      <vt:lpstr>Log Analytics</vt:lpstr>
      <vt:lpstr>Workspace Logging</vt:lpstr>
      <vt:lpstr>Dedicated SQL Pool Logging</vt:lpstr>
      <vt:lpstr>Spark Pool Logging</vt:lpstr>
      <vt:lpstr>Spark App Logging</vt:lpstr>
      <vt:lpstr>Spark App Logging</vt:lpstr>
      <vt:lpstr>Spark App Logging</vt:lpstr>
      <vt:lpstr>Spark App Logging</vt:lpstr>
      <vt:lpstr>Spark App Logging</vt:lpstr>
      <vt:lpstr>Spark App Logging</vt:lpstr>
      <vt:lpstr>Spark App Logging</vt:lpstr>
      <vt:lpstr>Spark App Logging</vt:lpstr>
      <vt:lpstr>Data Explorer Pool Logging</vt:lpstr>
      <vt:lpstr>Synapse Pipeline Logging</vt:lpstr>
      <vt:lpstr>Querying Data in Log Analytics</vt:lpstr>
      <vt:lpstr>Running a Log Analytics Query</vt:lpstr>
      <vt:lpstr>Running a Log Analytics Query</vt:lpstr>
      <vt:lpstr>Running a Log Analytics Query</vt:lpstr>
      <vt:lpstr>Log Analytics Alerting</vt:lpstr>
      <vt:lpstr>Log Analytics Alerting</vt:lpstr>
      <vt:lpstr>Monitoring</vt:lpstr>
      <vt:lpstr>Reviewing the Monitor Hub</vt:lpstr>
      <vt:lpstr>SQL Pool Monitoring</vt:lpstr>
      <vt:lpstr>SQL Pool Monitoring</vt:lpstr>
      <vt:lpstr>Monitoring SQL Pools via DMV</vt:lpstr>
      <vt:lpstr>Spark Pool Monitoring</vt:lpstr>
      <vt:lpstr>Spark Pool Monitoring</vt:lpstr>
      <vt:lpstr>Spark Pool Monitoring</vt:lpstr>
      <vt:lpstr>Monitor Workbooks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Administration</dc:title>
  <dc:creator>Kevin Feasel</dc:creator>
  <cp:lastModifiedBy>Kevin Feasel</cp:lastModifiedBy>
  <cp:revision>26</cp:revision>
  <dcterms:created xsi:type="dcterms:W3CDTF">2022-10-11T13:20:58Z</dcterms:created>
  <dcterms:modified xsi:type="dcterms:W3CDTF">2022-11-02T17:33:32Z</dcterms:modified>
</cp:coreProperties>
</file>