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8" r:id="rId11"/>
    <p:sldId id="269" r:id="rId12"/>
    <p:sldId id="258" r:id="rId13"/>
    <p:sldId id="271" r:id="rId14"/>
    <p:sldId id="282" r:id="rId15"/>
    <p:sldId id="280" r:id="rId16"/>
    <p:sldId id="281" r:id="rId17"/>
    <p:sldId id="285" r:id="rId18"/>
    <p:sldId id="259" r:id="rId19"/>
    <p:sldId id="260" r:id="rId20"/>
    <p:sldId id="277" r:id="rId21"/>
    <p:sldId id="279" r:id="rId22"/>
    <p:sldId id="278" r:id="rId23"/>
    <p:sldId id="272" r:id="rId24"/>
    <p:sldId id="273" r:id="rId25"/>
    <p:sldId id="275" r:id="rId26"/>
    <p:sldId id="276" r:id="rId27"/>
    <p:sldId id="261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FB1-CE54-2B2D-B43E-BE2123E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6155-8FAC-E68B-CFCD-71C2B42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1FDD-9A69-4A01-871A-223BC4D8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391-D821-2D1E-0562-A31EC8CA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D0DF-B51B-15D0-C520-90FFE94F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DA87-B08C-CA97-9133-883E8895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F7686-A5FC-BAE3-0942-67B6B295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B27E-432C-EB0E-4F8C-47C4250D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A11D-3C7B-47FD-09D4-3A43536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8585-100F-5AE1-04AB-F908F6F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9549-A301-DCCE-8EF8-AC8C78C2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F697-C8EF-3DFD-D413-35CA339D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FB7B-3BDB-112A-930A-DCE14AD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5E13-B880-8C49-280C-68E4424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27A3-5C15-71A4-E0A9-C1D239B3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8F7-7193-9D09-2E26-F339C4D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4650-6EF3-AE0D-06AD-6DFEB7AC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E721-2733-A670-3614-3D571694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C3D4-22D4-8EC7-B507-2307A460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32AA-B75C-D705-C73C-7927376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CA25-9779-4E37-A470-10056DF7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AA53-C88C-B497-55D8-E9632426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516A-DD74-359B-89E9-EE57F495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0093-C291-C166-6906-4EB44B5B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06B6-8F15-B304-0C98-DC24E4B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7C70-F35A-DB9A-D219-A5766D15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24D5-871A-DD3A-8711-71C18EB1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CBFB-9A72-E770-7438-F687DFC4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76FB-2808-905D-343A-0174D70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A6C1-DD0A-6152-6A13-81C4520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6F6F-9754-4DBF-0555-9964BC4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966C-BF88-F7C1-5CEA-EE8C40FC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C7FC-8ED8-127E-06AE-4BEF902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9B711-9F43-04F0-9A87-90968936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CB8B-4976-CD92-FDF7-0EBBEF02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5CEB-204A-D5E6-6D66-4BEC9144A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F476A-616B-8BEF-A9FA-D9C2221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D7A8-D7F8-796D-366D-66D5ACE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ABD5-98CA-8CD8-DB8C-ECC61B0F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D638-DD88-B1B6-E42B-446A2ED8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33E14-926F-8330-BCDB-5A8CD03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7992-BF5E-E747-950E-9D2D1359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9CC48-706B-FC74-C67C-4397342E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A41BF-71BB-3330-C39B-6AE4311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AC58D-3D27-AB3E-B26F-11908788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17F4-FA93-1F83-443A-49841C4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5A3A-A791-E2F2-A938-339B71A2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4CD8-604A-01A1-0B5F-61DE0941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AF18-E709-2F9C-8B01-2DF671EE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0F61-F53C-570A-EC7A-ECAB547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0E69-AF67-DA46-C0E4-C7ADA54F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DB5-798A-A978-BA5F-D33ADD6B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C42-2326-2739-FB8E-6517E4FE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CA393-C764-7AFA-5A87-04657F06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A294-CDF4-EBEC-8C56-9384CBA0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A3D4-878D-B617-1653-8599CEDF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44C6-DF10-17B7-1E11-768D907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E6B9-877E-1AC1-05A3-7E4358C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D847D-149A-FF19-746A-8F597AF6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67BB-1244-4805-F46E-1577D459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9E14-B2AC-825F-404E-C8FDDFC2A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A52B-0432-40D9-AEE2-5FF9967BAC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73E0-AC1A-2670-C5F3-286DD17C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838A-4423-298E-907E-BBC0597A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146-9C24-722A-3B77-01ECDF5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Synapse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11F0-75B4-4F4E-E2A5-DD16D97C3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Notebooks?</a:t>
            </a:r>
          </a:p>
          <a:p>
            <a:pPr lvl="1"/>
            <a:r>
              <a:rPr lang="en-US" dirty="0"/>
              <a:t>Easy to create and maintain documentation:  in line with the code</a:t>
            </a:r>
          </a:p>
          <a:p>
            <a:pPr lvl="1"/>
            <a:r>
              <a:rPr lang="en-US" dirty="0"/>
              <a:t>Supports multiple languages in the same notebook</a:t>
            </a:r>
          </a:p>
          <a:p>
            <a:pPr lvl="1"/>
            <a:r>
              <a:rPr lang="en-US" dirty="0"/>
              <a:t>Great for pedagogical purposes</a:t>
            </a:r>
          </a:p>
          <a:p>
            <a:pPr lvl="1"/>
            <a:r>
              <a:rPr lang="en-US" dirty="0"/>
              <a:t>Good interface in Synapse Studio</a:t>
            </a:r>
          </a:p>
          <a:p>
            <a:r>
              <a:rPr lang="en-US" dirty="0"/>
              <a:t>Why Code?</a:t>
            </a:r>
          </a:p>
          <a:p>
            <a:pPr lvl="1"/>
            <a:r>
              <a:rPr lang="en-US" dirty="0"/>
              <a:t>Do not need a separate notebook runner to execute</a:t>
            </a:r>
          </a:p>
          <a:p>
            <a:pPr lvl="1"/>
            <a:r>
              <a:rPr lang="en-US" dirty="0"/>
              <a:t>Easier to read code in other tools</a:t>
            </a:r>
          </a:p>
          <a:p>
            <a:pPr lvl="1"/>
            <a:r>
              <a:rPr lang="en-US" dirty="0"/>
              <a:t>Easier to compare in source control</a:t>
            </a:r>
          </a:p>
          <a:p>
            <a:pPr lvl="1"/>
            <a:r>
              <a:rPr lang="en-US" dirty="0"/>
              <a:t>Better for automating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84440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Both?</a:t>
            </a:r>
          </a:p>
          <a:p>
            <a:pPr lvl="1"/>
            <a:r>
              <a:rPr lang="en-US" dirty="0"/>
              <a:t>Notebooks can import and use custom-developed functions</a:t>
            </a:r>
          </a:p>
          <a:p>
            <a:pPr lvl="1"/>
            <a:r>
              <a:rPr lang="en-US" dirty="0"/>
              <a:t>Code can be based on notebooks</a:t>
            </a:r>
          </a:p>
          <a:p>
            <a:pPr lvl="1"/>
            <a:r>
              <a:rPr lang="en-US" dirty="0"/>
              <a:t>Synapse Pipelines can run both notebooks and code</a:t>
            </a:r>
          </a:p>
        </p:txBody>
      </p:sp>
    </p:spTree>
    <p:extLst>
      <p:ext uri="{BB962C8B-B14F-4D97-AF65-F5344CB8AC3E}">
        <p14:creationId xmlns:p14="http://schemas.microsoft.com/office/powerpoint/2010/main" val="20082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3D4E-E66F-1457-9EF7-726C6DB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Deploying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6164-0C9A-0583-F3D3-EFACFF5CD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around notebooks (.</a:t>
            </a:r>
            <a:r>
              <a:rPr lang="en-US" dirty="0" err="1"/>
              <a:t>ipynb</a:t>
            </a:r>
            <a:r>
              <a:rPr lang="en-US" dirty="0"/>
              <a:t> format)</a:t>
            </a:r>
          </a:p>
          <a:p>
            <a:r>
              <a:rPr lang="en-US" dirty="0"/>
              <a:t>Run Synapse pipelines</a:t>
            </a:r>
          </a:p>
          <a:p>
            <a:r>
              <a:rPr lang="en-US" dirty="0"/>
              <a:t>Deploy pipelines via Azure DevOps or GitHub YAML pipelines</a:t>
            </a:r>
          </a:p>
          <a:p>
            <a:r>
              <a:rPr lang="en-US" dirty="0"/>
              <a:t>Deploy code from source control using ADO or GitHub</a:t>
            </a:r>
          </a:p>
        </p:txBody>
      </p:sp>
    </p:spTree>
    <p:extLst>
      <p:ext uri="{BB962C8B-B14F-4D97-AF65-F5344CB8AC3E}">
        <p14:creationId xmlns:p14="http://schemas.microsoft.com/office/powerpoint/2010/main" val="351786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9CB4C-70F5-7216-9903-934406FE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Spark pool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E33C-7738-9B76-A8FF-407D36A54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sizes</a:t>
            </a:r>
          </a:p>
          <a:p>
            <a:r>
              <a:rPr lang="en-US" dirty="0"/>
              <a:t>Node families</a:t>
            </a:r>
          </a:p>
          <a:p>
            <a:r>
              <a:rPr lang="en-US" dirty="0"/>
              <a:t>Node scaling</a:t>
            </a:r>
          </a:p>
          <a:p>
            <a:r>
              <a:rPr lang="en-US" dirty="0"/>
              <a:t>Isolated compute</a:t>
            </a:r>
          </a:p>
          <a:p>
            <a:r>
              <a:rPr lang="en-US" dirty="0"/>
              <a:t>Pausing and shutdown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100EC-F206-00A5-6B22-879FFFF3E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47" y="1563780"/>
            <a:ext cx="5747082" cy="5017048"/>
          </a:xfrm>
        </p:spPr>
      </p:pic>
    </p:spTree>
    <p:extLst>
      <p:ext uri="{BB962C8B-B14F-4D97-AF65-F5344CB8AC3E}">
        <p14:creationId xmlns:p14="http://schemas.microsoft.com/office/powerpoint/2010/main" val="359011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33E6-F27F-29B1-BF18-92417D1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1D4-CA78-96AB-270C-76CB3FD6B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must be in Git:  GitHub or Azure DevOps</a:t>
            </a:r>
          </a:p>
          <a:p>
            <a:r>
              <a:rPr lang="en-US" dirty="0"/>
              <a:t>Store code assets</a:t>
            </a:r>
          </a:p>
          <a:p>
            <a:pPr lvl="1"/>
            <a:r>
              <a:rPr lang="en-US" dirty="0"/>
              <a:t>SQL scripts</a:t>
            </a:r>
          </a:p>
          <a:p>
            <a:pPr lvl="1"/>
            <a:r>
              <a:rPr lang="en-US" dirty="0"/>
              <a:t>KQL scripts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 flows (Synapse Pipelines)</a:t>
            </a:r>
          </a:p>
          <a:p>
            <a:pPr lvl="1"/>
            <a:r>
              <a:rPr lang="en-US" dirty="0"/>
              <a:t>Spark job definitions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4ADE5-023C-20D7-420D-34111C9926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27176"/>
            <a:ext cx="5864580" cy="2103290"/>
          </a:xfrm>
        </p:spPr>
      </p:pic>
    </p:spTree>
    <p:extLst>
      <p:ext uri="{BB962C8B-B14F-4D97-AF65-F5344CB8AC3E}">
        <p14:creationId xmlns:p14="http://schemas.microsoft.com/office/powerpoint/2010/main" val="324205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73C33-01E3-0EFB-1599-5B5DE112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 Notebook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1AFAE-96F2-9B9D-07DA-5794D4DE3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 Pipelines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ACDEB-3723-72CF-EC0B-71AFF81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Synapse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1E369-8768-4698-D60E-2681D6104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service for secrets management</a:t>
            </a:r>
          </a:p>
          <a:p>
            <a:r>
              <a:rPr lang="en-US" dirty="0"/>
              <a:t>Securely store and manage keys, certs, other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4FCA7-58E3-B076-AD8D-2ABDD7E2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3" y="3040730"/>
            <a:ext cx="9058894" cy="3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3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linked service in Synapse</a:t>
            </a:r>
          </a:p>
          <a:p>
            <a:r>
              <a:rPr lang="en-US" dirty="0"/>
              <a:t>Connect using a managed identity—no service account passwords to update</a:t>
            </a:r>
          </a:p>
          <a:p>
            <a:r>
              <a:rPr lang="en-US" dirty="0"/>
              <a:t>Given certain circumstances, can ensure Key Vault traffic never leaves Azure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4A734-C212-50E5-E4D7-56DA5932F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378" y="203585"/>
            <a:ext cx="4587422" cy="6450830"/>
          </a:xfrm>
        </p:spPr>
      </p:pic>
    </p:spTree>
    <p:extLst>
      <p:ext uri="{BB962C8B-B14F-4D97-AF65-F5344CB8AC3E}">
        <p14:creationId xmlns:p14="http://schemas.microsoft.com/office/powerpoint/2010/main" val="294564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allowing you to query Key Vault from Spark pools</a:t>
            </a:r>
          </a:p>
          <a:p>
            <a:r>
              <a:rPr lang="en-US" dirty="0"/>
              <a:t>Prevent storing sensitive details in notebooks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73CA-0DD7-9F92-ADB4-A213033D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184"/>
            <a:ext cx="12192000" cy="2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Spark pool</a:t>
            </a:r>
          </a:p>
          <a:p>
            <a:r>
              <a:rPr lang="en-US" dirty="0"/>
              <a:t>Import notebooks from source control</a:t>
            </a:r>
          </a:p>
          <a:p>
            <a:r>
              <a:rPr lang="en-US" dirty="0"/>
              <a:t>Build out a notebook</a:t>
            </a:r>
          </a:p>
          <a:p>
            <a:r>
              <a:rPr lang="en-US" dirty="0"/>
              <a:t>Try out 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177219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the data lake</a:t>
            </a:r>
          </a:p>
          <a:p>
            <a:r>
              <a:rPr lang="en-US" dirty="0"/>
              <a:t>Process data with Python and Spark SQL</a:t>
            </a:r>
          </a:p>
          <a:p>
            <a:r>
              <a:rPr lang="en-US" dirty="0"/>
              <a:t>Perform basic machine learning with Python</a:t>
            </a:r>
          </a:p>
          <a:p>
            <a:r>
              <a:rPr lang="en-US" dirty="0"/>
              <a:t>Write results to the data lake</a:t>
            </a:r>
          </a:p>
        </p:txBody>
      </p:sp>
    </p:spTree>
    <p:extLst>
      <p:ext uri="{BB962C8B-B14F-4D97-AF65-F5344CB8AC3E}">
        <p14:creationId xmlns:p14="http://schemas.microsoft.com/office/powerpoint/2010/main" val="373878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notebook into Synapse pipeline</a:t>
            </a:r>
          </a:p>
          <a:p>
            <a:r>
              <a:rPr lang="en-US" dirty="0"/>
              <a:t>Execute notebook</a:t>
            </a:r>
          </a:p>
          <a:p>
            <a:r>
              <a:rPr lang="en-US" dirty="0"/>
              <a:t>Trigger on new data</a:t>
            </a:r>
          </a:p>
        </p:txBody>
      </p:sp>
    </p:spTree>
    <p:extLst>
      <p:ext uri="{BB962C8B-B14F-4D97-AF65-F5344CB8AC3E}">
        <p14:creationId xmlns:p14="http://schemas.microsoft.com/office/powerpoint/2010/main" val="1127114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DF7-6ECF-F443-4A77-36AB5447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Post-Lab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2AEF-37FE-4FFE-DC27-790EA1342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3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Spark pool</a:t>
            </a:r>
          </a:p>
          <a:p>
            <a:r>
              <a:rPr lang="en-US" dirty="0"/>
              <a:t>Importing notebooks into a Synapse workspace</a:t>
            </a:r>
          </a:p>
          <a:p>
            <a:r>
              <a:rPr lang="en-US" dirty="0"/>
              <a:t>Running a Spark notebook</a:t>
            </a:r>
          </a:p>
          <a:p>
            <a:r>
              <a:rPr lang="en-US" dirty="0"/>
              <a:t>Building a simple ML model with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Writing prediction results to the data lake</a:t>
            </a:r>
          </a:p>
          <a:p>
            <a:r>
              <a:rPr lang="en-US" dirty="0"/>
              <a:t>Building a Synapse pipeline o execute a notebook</a:t>
            </a:r>
          </a:p>
        </p:txBody>
      </p:sp>
    </p:spTree>
    <p:extLst>
      <p:ext uri="{BB962C8B-B14F-4D97-AF65-F5344CB8AC3E}">
        <p14:creationId xmlns:p14="http://schemas.microsoft.com/office/powerpoint/2010/main" val="209088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E54C2-C28D-6375-FA9E-7FE7B21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EDF47-BCB5-A363-2EC1-3AD35A18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r>
              <a:rPr lang="en-US" dirty="0"/>
              <a:t>Serverless SQL pool</a:t>
            </a:r>
          </a:p>
          <a:p>
            <a:r>
              <a:rPr lang="en-US" dirty="0"/>
              <a:t>Spark pool</a:t>
            </a:r>
          </a:p>
          <a:p>
            <a:r>
              <a:rPr lang="en-US" dirty="0"/>
              <a:t>Data Explorer pool</a:t>
            </a:r>
          </a:p>
          <a:p>
            <a:r>
              <a:rPr lang="en-US" dirty="0"/>
              <a:t>Synapse Pipelines</a:t>
            </a:r>
          </a:p>
        </p:txBody>
      </p:sp>
    </p:spTree>
    <p:extLst>
      <p:ext uri="{BB962C8B-B14F-4D97-AF65-F5344CB8AC3E}">
        <p14:creationId xmlns:p14="http://schemas.microsoft.com/office/powerpoint/2010/main" val="10334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C19-FF0E-51F6-2968-3098BCB1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DB81-7109-FFAB-F00F-CF29D664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Query using T-SQL – supports the ‘normal’ syntax plus more</a:t>
            </a:r>
          </a:p>
          <a:p>
            <a:pPr lvl="1"/>
            <a:r>
              <a:rPr lang="en-US" dirty="0"/>
              <a:t>Provides Kimball-style data warehousing</a:t>
            </a:r>
          </a:p>
          <a:p>
            <a:pPr lvl="1"/>
            <a:r>
              <a:rPr lang="en-US" dirty="0"/>
              <a:t>Great for solving “known” business problems</a:t>
            </a:r>
          </a:p>
          <a:p>
            <a:pPr lvl="1"/>
            <a:r>
              <a:rPr lang="en-US" dirty="0"/>
              <a:t>Minimum data expectations:  1 TB of data, 1 billion rows in largest fact table</a:t>
            </a:r>
          </a:p>
          <a:p>
            <a:r>
              <a:rPr lang="en-US" dirty="0"/>
              <a:t>Serverless SQL pool</a:t>
            </a:r>
          </a:p>
          <a:p>
            <a:pPr lvl="1"/>
            <a:r>
              <a:rPr lang="en-US" dirty="0"/>
              <a:t>Query using T-SQL – supports a subset of the normal syntax</a:t>
            </a:r>
          </a:p>
          <a:p>
            <a:pPr lvl="1"/>
            <a:r>
              <a:rPr lang="en-US" dirty="0"/>
              <a:t>Access data lake data in an ad hoc fashion</a:t>
            </a:r>
          </a:p>
          <a:p>
            <a:pPr lvl="1"/>
            <a:r>
              <a:rPr lang="en-US" dirty="0"/>
              <a:t>Great for “spelunking”</a:t>
            </a:r>
          </a:p>
        </p:txBody>
      </p:sp>
    </p:spTree>
    <p:extLst>
      <p:ext uri="{BB962C8B-B14F-4D97-AF65-F5344CB8AC3E}">
        <p14:creationId xmlns:p14="http://schemas.microsoft.com/office/powerpoint/2010/main" val="18983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1383-FF8E-CA8A-A441-895CD9C0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663-06C7-6CF8-1EE9-2B006D8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pool</a:t>
            </a:r>
          </a:p>
          <a:p>
            <a:pPr lvl="1"/>
            <a:r>
              <a:rPr lang="en-US" dirty="0"/>
              <a:t>Primary languages:  Scala, Python, Java</a:t>
            </a:r>
          </a:p>
          <a:p>
            <a:pPr lvl="1"/>
            <a:r>
              <a:rPr lang="en-US" dirty="0"/>
              <a:t>Secondary languages:  SQL, F#, C#</a:t>
            </a:r>
          </a:p>
          <a:p>
            <a:pPr lvl="1"/>
            <a:r>
              <a:rPr lang="en-US" dirty="0"/>
              <a:t>“Should be” language:  R</a:t>
            </a:r>
          </a:p>
          <a:p>
            <a:pPr lvl="1"/>
            <a:r>
              <a:rPr lang="en-US" dirty="0"/>
              <a:t>Great for complex data transformation</a:t>
            </a:r>
          </a:p>
          <a:p>
            <a:pPr lvl="1"/>
            <a:r>
              <a:rPr lang="en-US" dirty="0"/>
              <a:t>Emphasizes procedural logic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Kusto Query Language (KQL)</a:t>
            </a:r>
          </a:p>
          <a:p>
            <a:pPr lvl="1"/>
            <a:r>
              <a:rPr lang="en-US" dirty="0"/>
              <a:t>Great for log and event analysis</a:t>
            </a:r>
          </a:p>
        </p:txBody>
      </p:sp>
    </p:spTree>
    <p:extLst>
      <p:ext uri="{BB962C8B-B14F-4D97-AF65-F5344CB8AC3E}">
        <p14:creationId xmlns:p14="http://schemas.microsoft.com/office/powerpoint/2010/main" val="98300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E32-2A13-115F-BEB7-AD9AB809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CFCF-CBC7-F7A0-6088-160B543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Azure Data Factory code base</a:t>
            </a:r>
          </a:p>
          <a:p>
            <a:r>
              <a:rPr lang="en-US" dirty="0"/>
              <a:t>Works best for ELT, sometimes for ETL</a:t>
            </a:r>
          </a:p>
        </p:txBody>
      </p:sp>
    </p:spTree>
    <p:extLst>
      <p:ext uri="{BB962C8B-B14F-4D97-AF65-F5344CB8AC3E}">
        <p14:creationId xmlns:p14="http://schemas.microsoft.com/office/powerpoint/2010/main" val="44848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Split into 60 distributions but can logically be considered together</a:t>
            </a:r>
          </a:p>
          <a:p>
            <a:pPr lvl="1"/>
            <a:r>
              <a:rPr lang="en-US" dirty="0"/>
              <a:t>Closest thing to a “normal” database for SQL Server users, though plenty of differences</a:t>
            </a:r>
          </a:p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Data files stored in Azure Data Lake Storage Gen2</a:t>
            </a:r>
          </a:p>
          <a:p>
            <a:pPr lvl="1"/>
            <a:r>
              <a:rPr lang="en-US" dirty="0"/>
              <a:t>Typically follows a particular hierarchical breakdown:</a:t>
            </a:r>
            <a:br>
              <a:rPr lang="en-US" dirty="0"/>
            </a:br>
            <a:r>
              <a:rPr lang="en-US" dirty="0"/>
              <a:t>Measure \ Year \ Month \ Day \ {Hour \ … }</a:t>
            </a:r>
          </a:p>
          <a:p>
            <a:pPr lvl="1"/>
            <a:r>
              <a:rPr lang="en-US" dirty="0"/>
              <a:t>Data typically stored in quasi-structured formats:  CSV/delimited file, JSON, ORC, Parquet</a:t>
            </a:r>
          </a:p>
        </p:txBody>
      </p:sp>
    </p:spTree>
    <p:extLst>
      <p:ext uri="{BB962C8B-B14F-4D97-AF65-F5344CB8AC3E}">
        <p14:creationId xmlns:p14="http://schemas.microsoft.com/office/powerpoint/2010/main" val="252462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Lake Database</a:t>
            </a:r>
          </a:p>
          <a:p>
            <a:pPr lvl="1"/>
            <a:r>
              <a:rPr lang="en-US" dirty="0"/>
              <a:t>Data stored in a data lake</a:t>
            </a:r>
          </a:p>
          <a:p>
            <a:pPr lvl="1"/>
            <a:r>
              <a:rPr lang="en-US" dirty="0"/>
              <a:t>Metadata holds information on lake files and folders</a:t>
            </a:r>
          </a:p>
          <a:p>
            <a:pPr lvl="1"/>
            <a:r>
              <a:rPr lang="en-US" dirty="0"/>
              <a:t>Allows interoperation between Spark and serverless SQL pools</a:t>
            </a:r>
          </a:p>
          <a:p>
            <a:pPr lvl="1"/>
            <a:r>
              <a:rPr lang="en-US" dirty="0"/>
              <a:t>Spark views only available in Spark pools, not serverless SQL pool</a:t>
            </a:r>
          </a:p>
          <a:p>
            <a:pPr lvl="1"/>
            <a:r>
              <a:rPr lang="en-US" dirty="0"/>
              <a:t>Serverless SQL pool can read Spark external tables in Parquet, CSV, or Delta format—Delta format in public preview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Unique storage engine opaque to end users</a:t>
            </a:r>
          </a:p>
          <a:p>
            <a:pPr lvl="1"/>
            <a:r>
              <a:rPr lang="en-US" dirty="0"/>
              <a:t>Data not stored in data lake and not available to other pools</a:t>
            </a:r>
          </a:p>
        </p:txBody>
      </p:sp>
    </p:spTree>
    <p:extLst>
      <p:ext uri="{BB962C8B-B14F-4D97-AF65-F5344CB8AC3E}">
        <p14:creationId xmlns:p14="http://schemas.microsoft.com/office/powerpoint/2010/main" val="269839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  <a:p>
            <a:pPr lvl="1"/>
            <a:r>
              <a:rPr lang="en-US" dirty="0"/>
              <a:t>Quick and easy method for writing code</a:t>
            </a:r>
          </a:p>
          <a:p>
            <a:pPr lvl="1"/>
            <a:r>
              <a:rPr lang="en-US" dirty="0"/>
              <a:t>Can include code, documentation (via Markdown), images, and results in same file</a:t>
            </a:r>
          </a:p>
          <a:p>
            <a:pPr lvl="1"/>
            <a:r>
              <a:rPr lang="en-US" dirty="0"/>
              <a:t>Low-friction way to perform analysis and get things done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Design and develop code-based solutions in IDEs</a:t>
            </a:r>
          </a:p>
          <a:p>
            <a:pPr lvl="1"/>
            <a:r>
              <a:rPr lang="en-US" dirty="0"/>
              <a:t>Execute using commands like </a:t>
            </a:r>
            <a:r>
              <a:rPr lang="en-US" b="1" dirty="0"/>
              <a:t>spark-submit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746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Synapse Development</vt:lpstr>
      <vt:lpstr>Basics of Synapse Development</vt:lpstr>
      <vt:lpstr>Platforms</vt:lpstr>
      <vt:lpstr>SQL pools</vt:lpstr>
      <vt:lpstr>Other Pools</vt:lpstr>
      <vt:lpstr>Synapse Pipelines</vt:lpstr>
      <vt:lpstr>Where Is My Data?</vt:lpstr>
      <vt:lpstr>Where Is My Data?</vt:lpstr>
      <vt:lpstr>So You Need to Develop Something</vt:lpstr>
      <vt:lpstr>So You Need to Develop Something</vt:lpstr>
      <vt:lpstr>So You Need to Develop Something</vt:lpstr>
      <vt:lpstr>Options for Deploying Code</vt:lpstr>
      <vt:lpstr>Options</vt:lpstr>
      <vt:lpstr>Development in Python</vt:lpstr>
      <vt:lpstr>Start with a Spark pool</vt:lpstr>
      <vt:lpstr>Connect to Source Control</vt:lpstr>
      <vt:lpstr>DEMO:  Notebook</vt:lpstr>
      <vt:lpstr>DEMO:  Pipelines with Python</vt:lpstr>
      <vt:lpstr>Secrets Management</vt:lpstr>
      <vt:lpstr>Key Vault</vt:lpstr>
      <vt:lpstr>Connect to Key Vault</vt:lpstr>
      <vt:lpstr>TokenLibrary</vt:lpstr>
      <vt:lpstr>Lab</vt:lpstr>
      <vt:lpstr>Lab Part 1</vt:lpstr>
      <vt:lpstr>Lab Part 2</vt:lpstr>
      <vt:lpstr>Lab Part 3</vt:lpstr>
      <vt:lpstr>Post-Lab Wrapup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 Development</dc:title>
  <dc:creator>Kevin Feasel</dc:creator>
  <cp:lastModifiedBy>Kevin Feasel</cp:lastModifiedBy>
  <cp:revision>9</cp:revision>
  <dcterms:created xsi:type="dcterms:W3CDTF">2022-10-10T23:58:08Z</dcterms:created>
  <dcterms:modified xsi:type="dcterms:W3CDTF">2022-10-11T01:35:34Z</dcterms:modified>
</cp:coreProperties>
</file>