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257" r:id="rId3"/>
    <p:sldId id="262" r:id="rId4"/>
    <p:sldId id="263" r:id="rId5"/>
    <p:sldId id="264" r:id="rId6"/>
    <p:sldId id="270" r:id="rId7"/>
    <p:sldId id="265" r:id="rId8"/>
    <p:sldId id="266" r:id="rId9"/>
    <p:sldId id="267" r:id="rId10"/>
    <p:sldId id="11938" r:id="rId11"/>
    <p:sldId id="269" r:id="rId12"/>
    <p:sldId id="258" r:id="rId13"/>
    <p:sldId id="271" r:id="rId14"/>
    <p:sldId id="317" r:id="rId15"/>
    <p:sldId id="284" r:id="rId16"/>
    <p:sldId id="318" r:id="rId17"/>
    <p:sldId id="319" r:id="rId18"/>
    <p:sldId id="321" r:id="rId19"/>
    <p:sldId id="322" r:id="rId20"/>
    <p:sldId id="323" r:id="rId21"/>
    <p:sldId id="294" r:id="rId22"/>
    <p:sldId id="320" r:id="rId23"/>
    <p:sldId id="289" r:id="rId24"/>
    <p:sldId id="11939" r:id="rId25"/>
    <p:sldId id="11940" r:id="rId26"/>
    <p:sldId id="11941" r:id="rId27"/>
    <p:sldId id="11942" r:id="rId28"/>
    <p:sldId id="11943" r:id="rId29"/>
    <p:sldId id="290" r:id="rId30"/>
    <p:sldId id="292" r:id="rId31"/>
    <p:sldId id="11944" r:id="rId32"/>
    <p:sldId id="11945" r:id="rId33"/>
    <p:sldId id="11946" r:id="rId34"/>
    <p:sldId id="293" r:id="rId35"/>
    <p:sldId id="282" r:id="rId36"/>
    <p:sldId id="280" r:id="rId37"/>
    <p:sldId id="281" r:id="rId38"/>
    <p:sldId id="283" r:id="rId39"/>
    <p:sldId id="337" r:id="rId40"/>
    <p:sldId id="295" r:id="rId41"/>
    <p:sldId id="325" r:id="rId42"/>
    <p:sldId id="326" r:id="rId43"/>
    <p:sldId id="327" r:id="rId44"/>
    <p:sldId id="314" r:id="rId45"/>
    <p:sldId id="313" r:id="rId46"/>
    <p:sldId id="324" r:id="rId47"/>
    <p:sldId id="328" r:id="rId48"/>
    <p:sldId id="329" r:id="rId49"/>
    <p:sldId id="315" r:id="rId50"/>
    <p:sldId id="330" r:id="rId51"/>
    <p:sldId id="331" r:id="rId52"/>
    <p:sldId id="316" r:id="rId53"/>
    <p:sldId id="273" r:id="rId54"/>
    <p:sldId id="305" r:id="rId55"/>
    <p:sldId id="306" r:id="rId56"/>
    <p:sldId id="307" r:id="rId57"/>
    <p:sldId id="11937" r:id="rId58"/>
    <p:sldId id="308" r:id="rId59"/>
    <p:sldId id="333" r:id="rId60"/>
    <p:sldId id="309" r:id="rId61"/>
    <p:sldId id="334" r:id="rId62"/>
    <p:sldId id="310" r:id="rId63"/>
    <p:sldId id="335" r:id="rId64"/>
    <p:sldId id="311" r:id="rId65"/>
    <p:sldId id="260" r:id="rId66"/>
    <p:sldId id="277" r:id="rId67"/>
    <p:sldId id="279" r:id="rId68"/>
    <p:sldId id="278" r:id="rId69"/>
    <p:sldId id="275" r:id="rId70"/>
    <p:sldId id="304" r:id="rId71"/>
    <p:sldId id="297" r:id="rId72"/>
    <p:sldId id="11934" r:id="rId73"/>
    <p:sldId id="332" r:id="rId74"/>
    <p:sldId id="11933" r:id="rId75"/>
    <p:sldId id="298" r:id="rId76"/>
    <p:sldId id="301" r:id="rId77"/>
    <p:sldId id="11936" r:id="rId78"/>
    <p:sldId id="300" r:id="rId79"/>
    <p:sldId id="11935" r:id="rId80"/>
    <p:sldId id="276" r:id="rId81"/>
    <p:sldId id="261" r:id="rId82"/>
    <p:sldId id="274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87CA4-4457-4F5E-BAFC-B765C0B6617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C2B98-4FF4-4D87-95C4-441EBBAD6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65352-95B5-4433-84FB-24BF035F4B4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FFB1-CE54-2B2D-B43E-BE2123E65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D6155-8FAC-E68B-CFCD-71C2B423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B1FDD-9A69-4A01-871A-223BC4D8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D0391-D821-2D1E-0562-A31EC8CA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2D0DF-B51B-15D0-C520-90FFE94F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3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DA87-B08C-CA97-9133-883E8895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F7686-A5FC-BAE3-0942-67B6B2955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6B27E-432C-EB0E-4F8C-47C4250D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9A11D-3C7B-47FD-09D4-3A435366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B8585-100F-5AE1-04AB-F908F6F2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2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79549-A301-DCCE-8EF8-AC8C78C2A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9F697-C8EF-3DFD-D413-35CA339DD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EFB7B-3BDB-112A-930A-DCE14AD7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A5E13-B880-8C49-280C-68E44244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127A3-5C15-71A4-E0A9-C1D239B3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56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209612" y="0"/>
            <a:ext cx="5982390" cy="68580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B2D435-6763-4273-8B58-EEB875617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7" y="222583"/>
            <a:ext cx="5555966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 sz="3400"/>
            </a:lvl1pPr>
          </a:lstStyle>
          <a:p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1CE2F71-BF91-4E7B-BDE5-A747EFEFF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424" y="1129915"/>
            <a:ext cx="5555965" cy="2573509"/>
          </a:xfrm>
        </p:spPr>
        <p:txBody>
          <a:bodyPr wrap="square" lIns="0" tIns="0" rIns="0" bIns="0">
            <a:noAutofit/>
          </a:bodyPr>
          <a:lstStyle>
            <a:lvl1pPr marL="0" marR="0" indent="0" algn="l" defTabSz="91401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b="0" i="0">
                <a:solidFill>
                  <a:srgbClr val="000000"/>
                </a:solidFill>
                <a:latin typeface="+mn-lt"/>
              </a:defRPr>
            </a:lvl1pPr>
            <a:lvl2pPr marL="224011" marR="0" indent="0" algn="l" defTabSz="91401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48021" indent="0">
              <a:buNone/>
              <a:defRPr/>
            </a:lvl3pPr>
            <a:lvl4pPr marL="672032" indent="0">
              <a:buNone/>
              <a:defRPr/>
            </a:lvl4pPr>
            <a:lvl5pPr marL="896042" indent="0">
              <a:buNone/>
              <a:defRPr/>
            </a:lvl5pPr>
          </a:lstStyle>
          <a:p>
            <a:pPr lvl="0"/>
            <a:r>
              <a:rPr lang="pt-BR"/>
              <a:t>Subhead Segoe UI 24pt</a:t>
            </a:r>
          </a:p>
          <a:p>
            <a:pPr lvl="0"/>
            <a:r>
              <a:rPr lang="pt-BR"/>
              <a:t>Subhead Segoe UI 24pt</a:t>
            </a:r>
          </a:p>
          <a:p>
            <a:pPr lvl="0"/>
            <a:r>
              <a:rPr lang="pt-BR"/>
              <a:t>Subhead Segoe UI 24pt</a:t>
            </a:r>
          </a:p>
        </p:txBody>
      </p:sp>
    </p:spTree>
    <p:extLst>
      <p:ext uri="{BB962C8B-B14F-4D97-AF65-F5344CB8AC3E}">
        <p14:creationId xmlns:p14="http://schemas.microsoft.com/office/powerpoint/2010/main" val="38004511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28F7-7193-9D09-2E26-F339C4D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84650-6EF3-AE0D-06AD-6DFEB7AC9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E721-2733-A670-3614-3D571694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9C3D4-22D4-8EC7-B507-2307A460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F32AA-B75C-D705-C73C-7927376D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7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CA25-9779-4E37-A470-10056DF7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3AA53-C88C-B497-55D8-E96324265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9516A-DD74-359B-89E9-EE57F495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0093-C291-C166-6906-4EB44B5B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06B6-8F15-B304-0C98-DC24E4BF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9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7C70-F35A-DB9A-D219-A5766D15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C24D5-871A-DD3A-8711-71C18EB13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BCBFB-9A72-E770-7438-F687DFC4B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276FB-2808-905D-343A-0174D70D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4A6C1-DD0A-6152-6A13-81C4520A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B6F6F-9754-4DBF-0555-9964BC4E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2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966C-BF88-F7C1-5CEA-EE8C40FC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EC7FC-8ED8-127E-06AE-4BEF902F9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9B711-9F43-04F0-9A87-909689363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DCB8B-4976-CD92-FDF7-0EBBEF02A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E5CEB-204A-D5E6-6D66-4BEC9144A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F476A-616B-8BEF-A9FA-D9C22216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DD7A8-D7F8-796D-366D-66D5ACED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CABD5-98CA-8CD8-DB8C-ECC61B0F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D638-DD88-B1B6-E42B-446A2ED82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33E14-926F-8330-BCDB-5A8CD039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E7992-BF5E-E747-950E-9D2D1359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9CC48-706B-FC74-C67C-4397342E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2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A41BF-71BB-3330-C39B-6AE43110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AC58D-3D27-AB3E-B26F-11908788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C17F4-FA93-1F83-443A-49841C46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8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15A3A-A791-E2F2-A938-339B71A2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4CD8-604A-01A1-0B5F-61DE0941B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FAF18-E709-2F9C-8B01-2DF671EE1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40F61-F53C-570A-EC7A-ECAB5476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D0E69-AF67-DA46-C0E4-C7ADA54F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C4DB5-798A-A978-BA5F-D33ADD6B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7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4C42-2326-2739-FB8E-6517E4FE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CA393-C764-7AFA-5A87-04657F06F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DA294-CDF4-EBEC-8C56-9384CBA0A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5A3D4-878D-B617-1653-8599CEDF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A44C6-DF10-17B7-1E11-768D907A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BE6B9-877E-1AC1-05A3-7E4358C8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0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D847D-149A-FF19-746A-8F597AF6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067BB-1244-4805-F46E-1577D459D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69E14-B2AC-825F-404E-C8FDDFC2A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73E0-AC1A-2670-C5F3-286DD17C5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838A-4423-298E-907E-BBC0597A2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7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B146-9C24-722A-3B77-01ECDF5A8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Synapse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C11F0-75B4-4F4E-E2A5-DD16D97C36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You Need to Develop Something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660CF-D06F-F140-D448-8BD6D51BE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Notebooks?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create and maintain documentation:  in line with the code</a:t>
            </a:r>
          </a:p>
          <a:p>
            <a:r>
              <a:rPr lang="en-US" dirty="0"/>
              <a:t>Supports multiple languages in the same notebook</a:t>
            </a:r>
          </a:p>
          <a:p>
            <a:r>
              <a:rPr lang="en-US" dirty="0"/>
              <a:t>Great for pedagogical purposes</a:t>
            </a:r>
          </a:p>
          <a:p>
            <a:r>
              <a:rPr lang="en-US" dirty="0"/>
              <a:t>Good interface in Synapse Studio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97B22-E042-23AB-EAAA-936E06637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Why Code?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A5E9C-7F90-1A23-786E-7AB6C5AA2D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Do not need a separate notebook runner to execute</a:t>
            </a:r>
          </a:p>
          <a:p>
            <a:r>
              <a:rPr lang="en-US" dirty="0"/>
              <a:t>Easier to read code in other tools</a:t>
            </a:r>
          </a:p>
          <a:p>
            <a:r>
              <a:rPr lang="en-US" dirty="0"/>
              <a:t>Easier to compare in source control</a:t>
            </a:r>
          </a:p>
          <a:p>
            <a:r>
              <a:rPr lang="en-US" dirty="0"/>
              <a:t>Better for automating activities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6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You Need to Develop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Both?</a:t>
            </a:r>
          </a:p>
          <a:p>
            <a:pPr lvl="1"/>
            <a:r>
              <a:rPr lang="en-US" dirty="0"/>
              <a:t>Notebooks can import and use custom-developed functions</a:t>
            </a:r>
          </a:p>
          <a:p>
            <a:pPr lvl="1"/>
            <a:r>
              <a:rPr lang="en-US" dirty="0"/>
              <a:t>Code can be based on notebooks</a:t>
            </a:r>
          </a:p>
          <a:p>
            <a:pPr lvl="1"/>
            <a:r>
              <a:rPr lang="en-US" dirty="0"/>
              <a:t>Synapse Pipelines can run both notebooks and code</a:t>
            </a:r>
          </a:p>
        </p:txBody>
      </p:sp>
    </p:spTree>
    <p:extLst>
      <p:ext uri="{BB962C8B-B14F-4D97-AF65-F5344CB8AC3E}">
        <p14:creationId xmlns:p14="http://schemas.microsoft.com/office/powerpoint/2010/main" val="20082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3D4E-E66F-1457-9EF7-726C6DBC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Deploying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E6164-0C9A-0583-F3D3-EFACFF5CD2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6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around notebooks (.</a:t>
            </a:r>
            <a:r>
              <a:rPr lang="en-US" dirty="0" err="1"/>
              <a:t>ipynb</a:t>
            </a:r>
            <a:r>
              <a:rPr lang="en-US" dirty="0"/>
              <a:t> format)</a:t>
            </a:r>
          </a:p>
          <a:p>
            <a:r>
              <a:rPr lang="en-US" dirty="0"/>
              <a:t>Run Synapse pipelines</a:t>
            </a:r>
          </a:p>
          <a:p>
            <a:r>
              <a:rPr lang="en-US" dirty="0"/>
              <a:t>Deploy pipelines via Azure DevOps or GitHub YAML pipelines</a:t>
            </a:r>
          </a:p>
          <a:p>
            <a:r>
              <a:rPr lang="en-US" dirty="0"/>
              <a:t>Deploy code from source control using ADO or GitHub</a:t>
            </a:r>
          </a:p>
        </p:txBody>
      </p:sp>
    </p:spTree>
    <p:extLst>
      <p:ext uri="{BB962C8B-B14F-4D97-AF65-F5344CB8AC3E}">
        <p14:creationId xmlns:p14="http://schemas.microsoft.com/office/powerpoint/2010/main" val="3517861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in Synapse Studio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CB87B6-BD86-2582-2311-6D7E6B3C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Git repository to create and save notebooks and other Azure resources</a:t>
            </a:r>
          </a:p>
          <a:p>
            <a:r>
              <a:rPr lang="en-US" dirty="0"/>
              <a:t>Integrate with your </a:t>
            </a:r>
            <a:r>
              <a:rPr lang="en-US" b="1" dirty="0"/>
              <a:t>development</a:t>
            </a:r>
            <a:r>
              <a:rPr lang="en-US" dirty="0"/>
              <a:t> environment</a:t>
            </a:r>
          </a:p>
          <a:p>
            <a:r>
              <a:rPr lang="en-US" dirty="0"/>
              <a:t>Resource publication (saving scripts and notebooks) will save to repo</a:t>
            </a:r>
          </a:p>
          <a:p>
            <a:r>
              <a:rPr lang="en-US" dirty="0"/>
              <a:t>Resource deletion will commit immediately—do not need to publish and cannot undo from Studio</a:t>
            </a:r>
          </a:p>
          <a:p>
            <a:r>
              <a:rPr lang="en-US" dirty="0"/>
              <a:t>Can </a:t>
            </a:r>
            <a:r>
              <a:rPr lang="en-US" b="1" dirty="0"/>
              <a:t>NOT</a:t>
            </a:r>
            <a:r>
              <a:rPr lang="en-US" dirty="0"/>
              <a:t> customize your commit message on check-in</a:t>
            </a:r>
          </a:p>
        </p:txBody>
      </p:sp>
    </p:spTree>
    <p:extLst>
      <p:ext uri="{BB962C8B-B14F-4D97-AF65-F5344CB8AC3E}">
        <p14:creationId xmlns:p14="http://schemas.microsoft.com/office/powerpoint/2010/main" val="1584155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in Synapse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718CC-72F1-3390-3049-A49645BA2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23" y="1491599"/>
            <a:ext cx="7813754" cy="536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0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in Synapse Studio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C26182F-27CE-FA1F-FD6B-C5F215D306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5019" y="1825625"/>
            <a:ext cx="4315961" cy="435133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7E81D47-898B-B7DB-0208-F0A5CB7D83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657605"/>
            <a:ext cx="5181600" cy="2687377"/>
          </a:xfrm>
        </p:spPr>
      </p:pic>
    </p:spTree>
    <p:extLst>
      <p:ext uri="{BB962C8B-B14F-4D97-AF65-F5344CB8AC3E}">
        <p14:creationId xmlns:p14="http://schemas.microsoft.com/office/powerpoint/2010/main" val="87164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in Synapse 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97D42-1690-CA2A-36D7-514A13153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455" y="1562044"/>
            <a:ext cx="6811090" cy="529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38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in Synapse Studio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5B7038-C3F1-21C9-554D-C55323C1BE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1020" y="1451965"/>
            <a:ext cx="4315961" cy="535992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0ADBA65-7C66-57F9-5006-30F4B94D35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74722"/>
            <a:ext cx="5181600" cy="4253144"/>
          </a:xfrm>
        </p:spPr>
      </p:pic>
    </p:spTree>
    <p:extLst>
      <p:ext uri="{BB962C8B-B14F-4D97-AF65-F5344CB8AC3E}">
        <p14:creationId xmlns:p14="http://schemas.microsoft.com/office/powerpoint/2010/main" val="30305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in Synapse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BF037-E04D-2F33-AF1B-3D8E9981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469" y="1456185"/>
            <a:ext cx="8049062" cy="540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1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ACDEB-3723-72CF-EC0B-71AFF81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Synapse 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1E369-8768-4698-D60E-2681D6104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56BF-8B3D-161E-3786-D48DEF3A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8E085-9ACB-9A06-AF02-10E864D450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create branches and perform pull requests from within Synapse Studio</a:t>
            </a:r>
          </a:p>
          <a:p>
            <a:r>
              <a:rPr lang="en-US" dirty="0"/>
              <a:t>Feature branches not required but recommended for multi-developer teams—don’t publish directly to the collaboration branch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8DA66C-D0CA-4152-EBD7-8BD2635F12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44005"/>
            <a:ext cx="5181600" cy="3714577"/>
          </a:xfrm>
        </p:spPr>
      </p:pic>
    </p:spTree>
    <p:extLst>
      <p:ext uri="{BB962C8B-B14F-4D97-AF65-F5344CB8AC3E}">
        <p14:creationId xmlns:p14="http://schemas.microsoft.com/office/powerpoint/2010/main" val="413979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and Synapse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integration is for saving scripts in dev</a:t>
            </a:r>
          </a:p>
          <a:p>
            <a:r>
              <a:rPr lang="en-US" dirty="0"/>
              <a:t>Still need a process for pushing resources to test/prod environments</a:t>
            </a:r>
          </a:p>
          <a:p>
            <a:r>
              <a:rPr lang="en-US" dirty="0"/>
              <a:t>Intended to deploy pools and workspaces as well as artifacts hosted in source control</a:t>
            </a:r>
          </a:p>
          <a:p>
            <a:pPr lvl="1"/>
            <a:r>
              <a:rPr lang="en-US" dirty="0"/>
              <a:t>Does NOT perform a “schema comparison” between Synapse workspaces</a:t>
            </a:r>
          </a:p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Azure DevOps release pipeline</a:t>
            </a:r>
          </a:p>
          <a:p>
            <a:pPr lvl="1"/>
            <a:r>
              <a:rPr lang="en-US" dirty="0"/>
              <a:t>GitHub Action</a:t>
            </a:r>
          </a:p>
        </p:txBody>
      </p:sp>
    </p:spTree>
    <p:extLst>
      <p:ext uri="{BB962C8B-B14F-4D97-AF65-F5344CB8AC3E}">
        <p14:creationId xmlns:p14="http://schemas.microsoft.com/office/powerpoint/2010/main" val="2079931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and Synapse – Base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necessary service principals or managed identities must be pre-configured</a:t>
            </a:r>
          </a:p>
          <a:p>
            <a:r>
              <a:rPr lang="en-US" dirty="0"/>
              <a:t>Source control must be configured for the dev workspace</a:t>
            </a:r>
          </a:p>
          <a:p>
            <a:r>
              <a:rPr lang="en-US" dirty="0"/>
              <a:t>Test/prod workspace must be created</a:t>
            </a:r>
          </a:p>
          <a:p>
            <a:pPr lvl="1"/>
            <a:r>
              <a:rPr lang="en-US" dirty="0"/>
              <a:t>Don’t configure source control</a:t>
            </a:r>
          </a:p>
          <a:p>
            <a:pPr lvl="1"/>
            <a:r>
              <a:rPr lang="en-US" dirty="0"/>
              <a:t>Ensure that deployment service account has Owner on new workspace</a:t>
            </a:r>
          </a:p>
          <a:p>
            <a:r>
              <a:rPr lang="en-US" dirty="0"/>
              <a:t>Manually create any self-hosted integration runtimes</a:t>
            </a:r>
          </a:p>
          <a:p>
            <a:r>
              <a:rPr lang="en-US" dirty="0"/>
              <a:t>Dedicated SQL pools should </a:t>
            </a:r>
            <a:r>
              <a:rPr lang="en-US" b="1" dirty="0"/>
              <a:t>NOT</a:t>
            </a:r>
            <a:r>
              <a:rPr lang="en-US" dirty="0"/>
              <a:t> be paused when performing a deployment</a:t>
            </a:r>
          </a:p>
        </p:txBody>
      </p:sp>
    </p:spTree>
    <p:extLst>
      <p:ext uri="{BB962C8B-B14F-4D97-AF65-F5344CB8AC3E}">
        <p14:creationId xmlns:p14="http://schemas.microsoft.com/office/powerpoint/2010/main" val="730868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Action – Prep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Need information for secrets</a:t>
            </a:r>
          </a:p>
          <a:p>
            <a:r>
              <a:rPr lang="en-US" dirty="0"/>
              <a:t>WORKSPACE</a:t>
            </a:r>
          </a:p>
          <a:p>
            <a:r>
              <a:rPr lang="en-US" dirty="0"/>
              <a:t>RESOURCE_GROUP</a:t>
            </a:r>
          </a:p>
          <a:p>
            <a:r>
              <a:rPr lang="en-US" dirty="0"/>
              <a:t>SUB_ID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210D2A-96E1-EC18-5FAE-1A49B46EE9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37124" y="3811745"/>
            <a:ext cx="7517751" cy="3046255"/>
          </a:xfrm>
        </p:spPr>
      </p:pic>
    </p:spTree>
    <p:extLst>
      <p:ext uri="{BB962C8B-B14F-4D97-AF65-F5344CB8AC3E}">
        <p14:creationId xmlns:p14="http://schemas.microsoft.com/office/powerpoint/2010/main" val="1087142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Action – Prep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App Registration in Azure Active 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8545F-F462-64EA-5B43-EBF0D33A7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543" y="2385921"/>
            <a:ext cx="7860914" cy="445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45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Action – Prep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Need more information for secrets</a:t>
            </a:r>
          </a:p>
          <a:p>
            <a:r>
              <a:rPr lang="en-US" dirty="0"/>
              <a:t>CLIENT_ID</a:t>
            </a:r>
          </a:p>
          <a:p>
            <a:r>
              <a:rPr lang="en-US" dirty="0"/>
              <a:t>TENANT_ID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F0E81E-C77F-3A0B-94DD-4A7DD419D9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90463" y="1825625"/>
            <a:ext cx="6889261" cy="3615329"/>
          </a:xfrm>
        </p:spPr>
      </p:pic>
    </p:spTree>
    <p:extLst>
      <p:ext uri="{BB962C8B-B14F-4D97-AF65-F5344CB8AC3E}">
        <p14:creationId xmlns:p14="http://schemas.microsoft.com/office/powerpoint/2010/main" val="1027694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Action – Prep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new client secret</a:t>
            </a:r>
          </a:p>
          <a:p>
            <a:r>
              <a:rPr lang="en-US" dirty="0"/>
              <a:t>Make sure to save this—you only see it once!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BD589E-9061-EB4C-60CA-6D25CA5379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54932" y="3429000"/>
            <a:ext cx="8682135" cy="3405147"/>
          </a:xfrm>
        </p:spPr>
      </p:pic>
    </p:spTree>
    <p:extLst>
      <p:ext uri="{BB962C8B-B14F-4D97-AF65-F5344CB8AC3E}">
        <p14:creationId xmlns:p14="http://schemas.microsoft.com/office/powerpoint/2010/main" val="1955462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Action – Secrets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815AAC-6774-B085-B203-179D73FF6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102" y="1335212"/>
            <a:ext cx="7557796" cy="552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06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Action – YAML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9B6A6-0EA6-1BB5-19A4-C91EE5B3E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Actions are YAML files in .</a:t>
            </a:r>
            <a:r>
              <a:rPr lang="en-US" dirty="0" err="1"/>
              <a:t>github</a:t>
            </a:r>
            <a:r>
              <a:rPr lang="en-US" dirty="0"/>
              <a:t>/workflows</a:t>
            </a:r>
          </a:p>
          <a:p>
            <a:r>
              <a:rPr lang="en-US" dirty="0"/>
              <a:t>Define when and where:  on push (or PR), to specific branch(es)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66DA0-74BB-7198-8579-16B7401B8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95" y="2905752"/>
            <a:ext cx="9923809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88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 GitHub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Synapse deployment is a job step and requires the secrets we created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3D2DA-40C2-C555-1508-8928EFA56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709" y="2351314"/>
            <a:ext cx="7822581" cy="45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9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2E54C2-C28D-6375-FA9E-7FE7B213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BEDF47-BCB5-A363-2EC1-3AD35A18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SQL pool</a:t>
            </a:r>
          </a:p>
          <a:p>
            <a:r>
              <a:rPr lang="en-US" dirty="0"/>
              <a:t>Serverless SQL pool</a:t>
            </a:r>
          </a:p>
          <a:p>
            <a:r>
              <a:rPr lang="en-US" dirty="0"/>
              <a:t>Spark pool</a:t>
            </a:r>
          </a:p>
          <a:p>
            <a:r>
              <a:rPr lang="en-US" dirty="0"/>
              <a:t>Data Explorer pool</a:t>
            </a:r>
          </a:p>
          <a:p>
            <a:r>
              <a:rPr lang="en-US" dirty="0"/>
              <a:t>Synapse Pipelines</a:t>
            </a:r>
          </a:p>
        </p:txBody>
      </p:sp>
    </p:spTree>
    <p:extLst>
      <p:ext uri="{BB962C8B-B14F-4D97-AF65-F5344CB8AC3E}">
        <p14:creationId xmlns:p14="http://schemas.microsoft.com/office/powerpoint/2010/main" val="1033414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Workspace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workflows via the Actions menu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F4890-7CBE-6F81-6CDD-80B471FF9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3749"/>
            <a:ext cx="12192000" cy="246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41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Workspace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workflow run has its own information, including job steps and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29285-4EA7-C342-6990-277C097B5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34" y="2830789"/>
            <a:ext cx="10561931" cy="402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55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Workspace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job step includes detailed logs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B995E-4A86-4DDC-04F3-183085C39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5019"/>
            <a:ext cx="12192000" cy="374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3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Workspace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Failed steps are clearly marked though you may need to search logs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D0C322-19E5-5890-C1D5-2480EF012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70" y="2355242"/>
            <a:ext cx="10319659" cy="450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921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Workspace integration with Git is for your </a:t>
            </a:r>
            <a:r>
              <a:rPr lang="en-US" b="1" dirty="0"/>
              <a:t>development </a:t>
            </a:r>
            <a:r>
              <a:rPr lang="en-US" dirty="0"/>
              <a:t>environment</a:t>
            </a:r>
          </a:p>
          <a:p>
            <a:r>
              <a:rPr lang="en-US" dirty="0"/>
              <a:t>Deploy changes to test/production workspaces via CI/CD</a:t>
            </a:r>
          </a:p>
          <a:p>
            <a:r>
              <a:rPr lang="en-US" dirty="0"/>
              <a:t>Using a Managed </a:t>
            </a:r>
            <a:r>
              <a:rPr lang="en-US" dirty="0" err="1"/>
              <a:t>VNet</a:t>
            </a:r>
            <a:r>
              <a:rPr lang="en-US" dirty="0"/>
              <a:t>?  Be sure to have a self-hosted ADO/GitHub agent do the deployment!</a:t>
            </a:r>
          </a:p>
        </p:txBody>
      </p:sp>
    </p:spTree>
    <p:extLst>
      <p:ext uri="{BB962C8B-B14F-4D97-AF65-F5344CB8AC3E}">
        <p14:creationId xmlns:p14="http://schemas.microsoft.com/office/powerpoint/2010/main" val="678811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D59B-CBE5-A96A-7F97-4BE51556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11DA3-02B3-CB09-4E97-279B10349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21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69CB4C-70F5-7216-9903-934406FE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a Spark pool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1E33C-7738-9B76-A8FF-407D36A54F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Node sizes</a:t>
            </a:r>
          </a:p>
          <a:p>
            <a:r>
              <a:rPr lang="en-US" dirty="0"/>
              <a:t>Node families</a:t>
            </a:r>
          </a:p>
          <a:p>
            <a:r>
              <a:rPr lang="en-US" dirty="0"/>
              <a:t>Node scaling</a:t>
            </a:r>
          </a:p>
          <a:p>
            <a:r>
              <a:rPr lang="en-US" dirty="0"/>
              <a:t>Isolated compute</a:t>
            </a:r>
          </a:p>
          <a:p>
            <a:r>
              <a:rPr lang="en-US" dirty="0"/>
              <a:t>Pausing and shutdown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A100EC-F206-00A5-6B22-879FFFF3EA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0747" y="1563780"/>
            <a:ext cx="5747082" cy="5017048"/>
          </a:xfrm>
        </p:spPr>
      </p:pic>
    </p:spTree>
    <p:extLst>
      <p:ext uri="{BB962C8B-B14F-4D97-AF65-F5344CB8AC3E}">
        <p14:creationId xmlns:p14="http://schemas.microsoft.com/office/powerpoint/2010/main" val="3590117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33E6-F27F-29B1-BF18-92417D1E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F21D4-CA78-96AB-270C-76CB3FD6BD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Code must be in Git:  GitHub or Azure DevOps</a:t>
            </a:r>
          </a:p>
          <a:p>
            <a:r>
              <a:rPr lang="en-US" dirty="0"/>
              <a:t>Store code assets</a:t>
            </a:r>
          </a:p>
          <a:p>
            <a:pPr lvl="1"/>
            <a:r>
              <a:rPr lang="en-US" dirty="0"/>
              <a:t>SQL scripts</a:t>
            </a:r>
          </a:p>
          <a:p>
            <a:pPr lvl="1"/>
            <a:r>
              <a:rPr lang="en-US" dirty="0"/>
              <a:t>KQL scripts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 flows (Synapse Pipelines)</a:t>
            </a:r>
          </a:p>
          <a:p>
            <a:pPr lvl="1"/>
            <a:r>
              <a:rPr lang="en-US" dirty="0"/>
              <a:t>Spark job definitions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D4ADE5-023C-20D7-420D-34111C9926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27176"/>
            <a:ext cx="5864580" cy="2103290"/>
          </a:xfrm>
        </p:spPr>
      </p:pic>
    </p:spTree>
    <p:extLst>
      <p:ext uri="{BB962C8B-B14F-4D97-AF65-F5344CB8AC3E}">
        <p14:creationId xmlns:p14="http://schemas.microsoft.com/office/powerpoint/2010/main" val="32420562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Data Studio / SQL Server Management Services</a:t>
            </a:r>
          </a:p>
          <a:p>
            <a:r>
              <a:rPr lang="en-US" dirty="0"/>
              <a:t>VS Code and SQL Server (</a:t>
            </a:r>
            <a:r>
              <a:rPr lang="en-US" dirty="0" err="1"/>
              <a:t>mssql</a:t>
            </a:r>
            <a:r>
              <a:rPr lang="en-US" dirty="0"/>
              <a:t>) extension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A7CE7-6204-7A65-6F66-6FA37AE4F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4773"/>
            <a:ext cx="12192000" cy="390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865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Query a dedicated SQL pool</a:t>
            </a:r>
          </a:p>
          <a:p>
            <a:pPr lvl="1"/>
            <a:r>
              <a:rPr lang="en-US" dirty="0"/>
              <a:t>Dedicated SQL endpoint</a:t>
            </a:r>
          </a:p>
          <a:p>
            <a:pPr lvl="1"/>
            <a:r>
              <a:rPr lang="en-US" dirty="0"/>
              <a:t>Port 1433</a:t>
            </a:r>
          </a:p>
          <a:p>
            <a:r>
              <a:rPr lang="en-US" dirty="0"/>
              <a:t>Query the serverless SQL pool</a:t>
            </a:r>
          </a:p>
          <a:p>
            <a:pPr lvl="1"/>
            <a:r>
              <a:rPr lang="en-US" dirty="0"/>
              <a:t>Serverless SQL endpoint</a:t>
            </a:r>
          </a:p>
          <a:p>
            <a:pPr lvl="1"/>
            <a:r>
              <a:rPr lang="en-US" dirty="0"/>
              <a:t>Port 1433</a:t>
            </a:r>
          </a:p>
          <a:p>
            <a:r>
              <a:rPr lang="en-US" dirty="0"/>
              <a:t>Query Spark data</a:t>
            </a:r>
          </a:p>
          <a:p>
            <a:pPr lvl="1"/>
            <a:r>
              <a:rPr lang="en-US" dirty="0"/>
              <a:t>Save Spark tables to a Lake Database and query via serverless SQL pool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3F7B77-0EDD-E875-D2E3-4BA2C008CA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1526" y="2101317"/>
            <a:ext cx="5860474" cy="2655365"/>
          </a:xfrm>
        </p:spPr>
      </p:pic>
    </p:spTree>
    <p:extLst>
      <p:ext uri="{BB962C8B-B14F-4D97-AF65-F5344CB8AC3E}">
        <p14:creationId xmlns:p14="http://schemas.microsoft.com/office/powerpoint/2010/main" val="197342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3C19-FF0E-51F6-2968-3098BCB1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1DB81-7109-FFAB-F00F-CF29D6642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SQL pool</a:t>
            </a:r>
          </a:p>
          <a:p>
            <a:pPr lvl="1"/>
            <a:r>
              <a:rPr lang="en-US" dirty="0"/>
              <a:t>Query using T-SQL – supports the ‘normal’ syntax plus more</a:t>
            </a:r>
          </a:p>
          <a:p>
            <a:pPr lvl="1"/>
            <a:r>
              <a:rPr lang="en-US" dirty="0"/>
              <a:t>Provides Kimball-style data warehousing</a:t>
            </a:r>
          </a:p>
          <a:p>
            <a:pPr lvl="1"/>
            <a:r>
              <a:rPr lang="en-US" dirty="0"/>
              <a:t>Great for solving “known” business problems</a:t>
            </a:r>
          </a:p>
          <a:p>
            <a:pPr lvl="1"/>
            <a:r>
              <a:rPr lang="en-US" dirty="0"/>
              <a:t>Minimum data expectations:  1 TB of data, 1 billion rows in largest fact table</a:t>
            </a:r>
          </a:p>
          <a:p>
            <a:r>
              <a:rPr lang="en-US" dirty="0"/>
              <a:t>Serverless SQL pool</a:t>
            </a:r>
          </a:p>
          <a:p>
            <a:pPr lvl="1"/>
            <a:r>
              <a:rPr lang="en-US" dirty="0"/>
              <a:t>Query using T-SQL – supports a subset of the normal syntax</a:t>
            </a:r>
          </a:p>
          <a:p>
            <a:pPr lvl="1"/>
            <a:r>
              <a:rPr lang="en-US" dirty="0"/>
              <a:t>Access data lake data in an ad hoc fashion</a:t>
            </a:r>
          </a:p>
          <a:p>
            <a:pPr lvl="1"/>
            <a:r>
              <a:rPr lang="en-US" dirty="0"/>
              <a:t>Great for “spelunking”</a:t>
            </a:r>
          </a:p>
        </p:txBody>
      </p:sp>
    </p:spTree>
    <p:extLst>
      <p:ext uri="{BB962C8B-B14F-4D97-AF65-F5344CB8AC3E}">
        <p14:creationId xmlns:p14="http://schemas.microsoft.com/office/powerpoint/2010/main" val="1898303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Python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Notebook UI similar to </a:t>
            </a:r>
            <a:r>
              <a:rPr lang="en-US" dirty="0" err="1"/>
              <a:t>Jupyter</a:t>
            </a:r>
            <a:endParaRPr lang="en-US" dirty="0"/>
          </a:p>
          <a:p>
            <a:r>
              <a:rPr lang="en-US" dirty="0"/>
              <a:t>Choose a default language:  Python, Scala, C#, SQL, R</a:t>
            </a:r>
          </a:p>
          <a:p>
            <a:r>
              <a:rPr lang="en-US" dirty="0"/>
              <a:t>Can switch languages between cells with %%[lang] magic</a:t>
            </a:r>
          </a:p>
          <a:p>
            <a:pPr lvl="1"/>
            <a:r>
              <a:rPr lang="en-US" dirty="0"/>
              <a:t>%%</a:t>
            </a:r>
            <a:r>
              <a:rPr lang="en-US" dirty="0" err="1"/>
              <a:t>sparksql</a:t>
            </a:r>
            <a:endParaRPr lang="en-US" dirty="0"/>
          </a:p>
          <a:p>
            <a:pPr lvl="1"/>
            <a:r>
              <a:rPr lang="en-US" dirty="0"/>
              <a:t>%%</a:t>
            </a:r>
            <a:r>
              <a:rPr lang="en-US" dirty="0" err="1"/>
              <a:t>pyspark</a:t>
            </a:r>
            <a:endParaRPr lang="en-US" dirty="0"/>
          </a:p>
          <a:p>
            <a:r>
              <a:rPr lang="en-US" dirty="0"/>
              <a:t>Must attach to a Spark cluster to run tasks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774124-4F8E-FF96-913C-174F356E7D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50359" y="1690688"/>
            <a:ext cx="6103096" cy="5013740"/>
          </a:xfrm>
        </p:spPr>
      </p:pic>
    </p:spTree>
    <p:extLst>
      <p:ext uri="{BB962C8B-B14F-4D97-AF65-F5344CB8AC3E}">
        <p14:creationId xmlns:p14="http://schemas.microsoft.com/office/powerpoint/2010/main" val="34046881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Annoying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2B259-301D-1C8D-1617-422B690A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24" y="2695666"/>
            <a:ext cx="10980952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73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Running Jobs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123BC8-E266-7F76-B8B4-3B6C34BC3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5709"/>
            <a:ext cx="12192000" cy="308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608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Nuke It from Orbit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EE586-A923-56EE-0B57-6405244B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33" y="1714714"/>
            <a:ext cx="11333333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057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Pip in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Generally NOT a good idea</a:t>
            </a:r>
          </a:p>
          <a:p>
            <a:r>
              <a:rPr lang="en-US" dirty="0"/>
              <a:t>Package won’t exist on cluster re-creation</a:t>
            </a:r>
          </a:p>
          <a:p>
            <a:r>
              <a:rPr lang="en-US" dirty="0"/>
              <a:t>Remember:  Spark clusters are cattle, not pets!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25095E6-4007-0EA6-48FF-10341A785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7706" y="1825625"/>
            <a:ext cx="5111583" cy="4845182"/>
          </a:xfrm>
        </p:spPr>
      </p:pic>
    </p:spTree>
    <p:extLst>
      <p:ext uri="{BB962C8B-B14F-4D97-AF65-F5344CB8AC3E}">
        <p14:creationId xmlns:p14="http://schemas.microsoft.com/office/powerpoint/2010/main" val="150483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 Management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9F34FD-FE72-D9C3-96DF-76DF8ADE4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726" y="1690688"/>
            <a:ext cx="10114547" cy="5057274"/>
          </a:xfrm>
        </p:spPr>
      </p:pic>
    </p:spTree>
    <p:extLst>
      <p:ext uri="{BB962C8B-B14F-4D97-AF65-F5344CB8AC3E}">
        <p14:creationId xmlns:p14="http://schemas.microsoft.com/office/powerpoint/2010/main" val="1211609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Requirements.txt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C09174-EE9A-19B8-4AFA-72A99FF9BF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28989"/>
            <a:ext cx="5181600" cy="254461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63D9518-27A8-4E53-A871-6651472FED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95666" y="2587008"/>
            <a:ext cx="3666667" cy="2828571"/>
          </a:xfrm>
        </p:spPr>
      </p:pic>
    </p:spTree>
    <p:extLst>
      <p:ext uri="{BB962C8B-B14F-4D97-AF65-F5344CB8AC3E}">
        <p14:creationId xmlns:p14="http://schemas.microsoft.com/office/powerpoint/2010/main" val="3451337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Requirements.txt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define separate package requirements per Spark pool</a:t>
            </a:r>
          </a:p>
          <a:p>
            <a:r>
              <a:rPr lang="en-US" dirty="0"/>
              <a:t>Packages installed before each new instance of a Spark pool starts up</a:t>
            </a:r>
          </a:p>
          <a:p>
            <a:r>
              <a:rPr lang="en-US" dirty="0"/>
              <a:t>Can increase the startup time of Spark clusters</a:t>
            </a:r>
          </a:p>
          <a:p>
            <a:pPr lvl="1"/>
            <a:r>
              <a:rPr lang="en-US" dirty="0"/>
              <a:t>Libraries do get cached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08AC04-0274-91C5-EF09-499B253A01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4542" y="1421194"/>
            <a:ext cx="4339258" cy="5399498"/>
          </a:xfrm>
        </p:spPr>
      </p:pic>
    </p:spTree>
    <p:extLst>
      <p:ext uri="{BB962C8B-B14F-4D97-AF65-F5344CB8AC3E}">
        <p14:creationId xmlns:p14="http://schemas.microsoft.com/office/powerpoint/2010/main" val="2400927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Requirements.txt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69380E-9313-D50C-74C9-40A7140CC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4300"/>
            <a:ext cx="10515600" cy="3753987"/>
          </a:xfrm>
        </p:spPr>
      </p:pic>
    </p:spTree>
    <p:extLst>
      <p:ext uri="{BB962C8B-B14F-4D97-AF65-F5344CB8AC3E}">
        <p14:creationId xmlns:p14="http://schemas.microsoft.com/office/powerpoint/2010/main" val="39536978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Workspace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Step 1:  obtain a Wheel (.</a:t>
            </a:r>
            <a:r>
              <a:rPr lang="en-US" dirty="0" err="1"/>
              <a:t>whl</a:t>
            </a:r>
            <a:r>
              <a:rPr lang="en-US" dirty="0"/>
              <a:t>) package</a:t>
            </a:r>
          </a:p>
          <a:p>
            <a:r>
              <a:rPr lang="en-US" dirty="0"/>
              <a:t>Step 2:  Upload the workspace package to Synapse</a:t>
            </a:r>
          </a:p>
          <a:p>
            <a:r>
              <a:rPr lang="en-US" dirty="0"/>
              <a:t>Step 3:  profit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8D12B5-778A-A5E2-458F-E018C7EEC3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18443" y="1690687"/>
            <a:ext cx="6200594" cy="5036683"/>
          </a:xfrm>
        </p:spPr>
      </p:pic>
    </p:spTree>
    <p:extLst>
      <p:ext uri="{BB962C8B-B14F-4D97-AF65-F5344CB8AC3E}">
        <p14:creationId xmlns:p14="http://schemas.microsoft.com/office/powerpoint/2010/main" val="239157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1383-FF8E-CA8A-A441-895CD9C0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0663-06C7-6CF8-1EE9-2B006D80E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pool</a:t>
            </a:r>
          </a:p>
          <a:p>
            <a:pPr lvl="1"/>
            <a:r>
              <a:rPr lang="en-US" dirty="0"/>
              <a:t>Primary languages:  Scala, Python, Java</a:t>
            </a:r>
          </a:p>
          <a:p>
            <a:pPr lvl="1"/>
            <a:r>
              <a:rPr lang="en-US" dirty="0"/>
              <a:t>Secondary languages:  SQL, F#, C#, R (in preview)</a:t>
            </a:r>
          </a:p>
          <a:p>
            <a:pPr lvl="1"/>
            <a:r>
              <a:rPr lang="en-US" dirty="0"/>
              <a:t>Great for complex data transformation</a:t>
            </a:r>
          </a:p>
          <a:p>
            <a:pPr lvl="1"/>
            <a:r>
              <a:rPr lang="en-US" dirty="0"/>
              <a:t>Emphasizes procedural logic</a:t>
            </a:r>
          </a:p>
          <a:p>
            <a:r>
              <a:rPr lang="en-US" dirty="0"/>
              <a:t>Data Explorer pool</a:t>
            </a:r>
          </a:p>
          <a:p>
            <a:pPr lvl="1"/>
            <a:r>
              <a:rPr lang="en-US" dirty="0"/>
              <a:t>Kusto Query Language (KQL)</a:t>
            </a:r>
          </a:p>
          <a:p>
            <a:pPr lvl="1"/>
            <a:r>
              <a:rPr lang="en-US" dirty="0"/>
              <a:t>Great for log and event analysis</a:t>
            </a:r>
          </a:p>
        </p:txBody>
      </p:sp>
    </p:spTree>
    <p:extLst>
      <p:ext uri="{BB962C8B-B14F-4D97-AF65-F5344CB8AC3E}">
        <p14:creationId xmlns:p14="http://schemas.microsoft.com/office/powerpoint/2010/main" val="9830093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Workspace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E4AC49-4C52-FEB8-087D-D4109858CB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1" y="1534926"/>
            <a:ext cx="3965510" cy="5323074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CDF9631-8404-6915-D063-90C8350172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062770"/>
            <a:ext cx="5770984" cy="3320420"/>
          </a:xfrm>
        </p:spPr>
      </p:pic>
    </p:spTree>
    <p:extLst>
      <p:ext uri="{BB962C8B-B14F-4D97-AF65-F5344CB8AC3E}">
        <p14:creationId xmlns:p14="http://schemas.microsoft.com/office/powerpoint/2010/main" val="9638838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Workspace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8BB6B-1743-03C3-5D5A-A121CF25FA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0449" y="1825625"/>
            <a:ext cx="5037102" cy="435133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4286C87-D4F0-76ED-C99E-3DD6758E48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825625"/>
            <a:ext cx="5826967" cy="3709803"/>
          </a:xfrm>
        </p:spPr>
      </p:pic>
    </p:spTree>
    <p:extLst>
      <p:ext uri="{BB962C8B-B14F-4D97-AF65-F5344CB8AC3E}">
        <p14:creationId xmlns:p14="http://schemas.microsoft.com/office/powerpoint/2010/main" val="30570737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when DEP is Enabled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consequence of Data Exfiltration Protection:  no public IP address for Spark clusters</a:t>
            </a:r>
          </a:p>
          <a:p>
            <a:r>
              <a:rPr lang="en-US" dirty="0"/>
              <a:t>Can </a:t>
            </a:r>
            <a:r>
              <a:rPr lang="en-US" b="1" dirty="0"/>
              <a:t>NOT</a:t>
            </a:r>
            <a:r>
              <a:rPr lang="en-US" dirty="0"/>
              <a:t> access public internet resources for pip or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Should install packages or wheel files as Workspace packages</a:t>
            </a:r>
          </a:p>
        </p:txBody>
      </p:sp>
    </p:spTree>
    <p:extLst>
      <p:ext uri="{BB962C8B-B14F-4D97-AF65-F5344CB8AC3E}">
        <p14:creationId xmlns:p14="http://schemas.microsoft.com/office/powerpoint/2010/main" val="19730338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Spark pool</a:t>
            </a:r>
          </a:p>
          <a:p>
            <a:r>
              <a:rPr lang="en-US" dirty="0"/>
              <a:t>Import notebooks from source control</a:t>
            </a:r>
          </a:p>
          <a:p>
            <a:r>
              <a:rPr lang="en-US" dirty="0"/>
              <a:t>Build out a notebook</a:t>
            </a:r>
          </a:p>
          <a:p>
            <a:r>
              <a:rPr lang="en-US" dirty="0"/>
              <a:t>Manage packages</a:t>
            </a:r>
          </a:p>
          <a:p>
            <a:r>
              <a:rPr lang="en-US" dirty="0"/>
              <a:t>Try out basics of Python</a:t>
            </a:r>
          </a:p>
        </p:txBody>
      </p:sp>
    </p:spTree>
    <p:extLst>
      <p:ext uri="{BB962C8B-B14F-4D97-AF65-F5344CB8AC3E}">
        <p14:creationId xmlns:p14="http://schemas.microsoft.com/office/powerpoint/2010/main" val="17721981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D59B-CBE5-A96A-7F97-4BE51556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11DA3-02B3-CB09-4E97-279B10349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101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stored in Azure Data Lake Storage Gen2</a:t>
            </a:r>
          </a:p>
          <a:p>
            <a:r>
              <a:rPr lang="en-US" dirty="0"/>
              <a:t>May use storage account associated with Synapse or bring in another storage account as a linked service</a:t>
            </a:r>
          </a:p>
          <a:p>
            <a:r>
              <a:rPr lang="en-US" dirty="0"/>
              <a:t>Data on-prem or in another cloud service (e.g., S3)?  Need to import into a storage account</a:t>
            </a:r>
          </a:p>
          <a:p>
            <a:endParaRPr lang="en-US" dirty="0"/>
          </a:p>
        </p:txBody>
      </p:sp>
      <p:pic>
        <p:nvPicPr>
          <p:cNvPr id="5" name="Picture 2" descr="A diagram that shows the different data lake use cases.">
            <a:extLst>
              <a:ext uri="{FF2B5EF4-FFF2-40B4-BE49-F238E27FC236}">
                <a16:creationId xmlns:a16="http://schemas.microsoft.com/office/drawing/2014/main" id="{737F8154-4397-716B-E294-21E662F7F72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097573"/>
            <a:ext cx="5980705" cy="364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7273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separate storage accounts per environment:  dev, test, prod</a:t>
            </a:r>
          </a:p>
          <a:p>
            <a:r>
              <a:rPr lang="en-US" dirty="0"/>
              <a:t>Use a common folder structure based on level of refinement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2D31DF-49F2-7125-460F-AD484AFCC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404000"/>
              </p:ext>
            </p:extLst>
          </p:nvPr>
        </p:nvGraphicFramePr>
        <p:xfrm>
          <a:off x="1298863" y="3140748"/>
          <a:ext cx="9594273" cy="263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027">
                  <a:extLst>
                    <a:ext uri="{9D8B030D-6E8A-4147-A177-3AD203B41FA5}">
                      <a16:colId xmlns:a16="http://schemas.microsoft.com/office/drawing/2014/main" val="3910928204"/>
                    </a:ext>
                  </a:extLst>
                </a:gridCol>
                <a:gridCol w="2182091">
                  <a:extLst>
                    <a:ext uri="{9D8B030D-6E8A-4147-A177-3AD203B41FA5}">
                      <a16:colId xmlns:a16="http://schemas.microsoft.com/office/drawing/2014/main" val="1863174474"/>
                    </a:ext>
                  </a:extLst>
                </a:gridCol>
                <a:gridCol w="5081155">
                  <a:extLst>
                    <a:ext uri="{9D8B030D-6E8A-4147-A177-3AD203B41FA5}">
                      <a16:colId xmlns:a16="http://schemas.microsoft.com/office/drawing/2014/main" val="2471230033"/>
                    </a:ext>
                  </a:extLst>
                </a:gridCol>
              </a:tblGrid>
              <a:tr h="451837">
                <a:tc>
                  <a:txBody>
                    <a:bodyPr/>
                    <a:lstStyle/>
                    <a:p>
                      <a:r>
                        <a:rPr lang="en-US" dirty="0"/>
                        <a:t>“Databricks Name”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“Common Name”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166798"/>
                  </a:ext>
                </a:extLst>
              </a:tr>
              <a:tr h="532607">
                <a:tc>
                  <a:txBody>
                    <a:bodyPr/>
                    <a:lstStyle/>
                    <a:p>
                      <a:r>
                        <a:rPr lang="en-US" dirty="0"/>
                        <a:t>Bronze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 data imported from external data 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204270"/>
                  </a:ext>
                </a:extLst>
              </a:tr>
              <a:tr h="739860">
                <a:tc>
                  <a:txBody>
                    <a:bodyPr/>
                    <a:lstStyle/>
                    <a:p>
                      <a:r>
                        <a:rPr lang="en-US" dirty="0"/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after cleanup, transformations, extensions, and restructures.  “Known good” data ready for queries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408340"/>
                  </a:ext>
                </a:extLst>
              </a:tr>
              <a:tr h="451837"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with additional measures and pre-computed aggregates.  “Report-ready” data intended for importation into tools like Power 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82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7366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coming from source systems or events</a:t>
            </a:r>
          </a:p>
          <a:p>
            <a:r>
              <a:rPr lang="en-US" dirty="0"/>
              <a:t>Store this incoming information long-term</a:t>
            </a:r>
          </a:p>
          <a:p>
            <a:r>
              <a:rPr lang="en-US" dirty="0"/>
              <a:t>Source systems tend not to save history, so we want to do so</a:t>
            </a:r>
          </a:p>
          <a:p>
            <a:r>
              <a:rPr lang="en-US" dirty="0"/>
              <a:t>Able to rebuild later layers in event of bug in code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B3D92-2DA8-EA45-9F9F-570BBD646FCC}"/>
              </a:ext>
            </a:extLst>
          </p:cNvPr>
          <p:cNvSpPr/>
          <p:nvPr/>
        </p:nvSpPr>
        <p:spPr>
          <a:xfrm>
            <a:off x="1726163" y="4358237"/>
            <a:ext cx="1222310" cy="23326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0472FC-82A1-F3D3-93EB-5F47E61F4440}"/>
              </a:ext>
            </a:extLst>
          </p:cNvPr>
          <p:cNvSpPr/>
          <p:nvPr/>
        </p:nvSpPr>
        <p:spPr>
          <a:xfrm>
            <a:off x="3480318" y="4871421"/>
            <a:ext cx="1586204" cy="6997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52A029-51CB-729B-BADA-26661CB9230D}"/>
              </a:ext>
            </a:extLst>
          </p:cNvPr>
          <p:cNvSpPr/>
          <p:nvPr/>
        </p:nvSpPr>
        <p:spPr>
          <a:xfrm>
            <a:off x="5750767" y="4871421"/>
            <a:ext cx="1586204" cy="699796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B2099-93F3-2EE9-11A7-960659925898}"/>
              </a:ext>
            </a:extLst>
          </p:cNvPr>
          <p:cNvSpPr/>
          <p:nvPr/>
        </p:nvSpPr>
        <p:spPr>
          <a:xfrm>
            <a:off x="8021216" y="4871421"/>
            <a:ext cx="1586204" cy="699796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Curated Layer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44FD839-0286-0B8F-4C4D-9AE36E4AA40B}"/>
              </a:ext>
            </a:extLst>
          </p:cNvPr>
          <p:cNvSpPr/>
          <p:nvPr/>
        </p:nvSpPr>
        <p:spPr>
          <a:xfrm>
            <a:off x="3004456" y="5123347"/>
            <a:ext cx="419878" cy="20527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C1BB5D9-2BEA-CE61-2D26-7847CEC70F8A}"/>
              </a:ext>
            </a:extLst>
          </p:cNvPr>
          <p:cNvSpPr/>
          <p:nvPr/>
        </p:nvSpPr>
        <p:spPr>
          <a:xfrm>
            <a:off x="5198705" y="5123347"/>
            <a:ext cx="419878" cy="205274"/>
          </a:xfrm>
          <a:prstGeom prst="rightArrow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AD8DDC4-265F-C060-E9C3-9BE588BCB424}"/>
              </a:ext>
            </a:extLst>
          </p:cNvPr>
          <p:cNvSpPr/>
          <p:nvPr/>
        </p:nvSpPr>
        <p:spPr>
          <a:xfrm>
            <a:off x="7469154" y="5118682"/>
            <a:ext cx="419878" cy="205274"/>
          </a:xfrm>
          <a:prstGeom prst="rightArrow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9908A4-49AC-1059-5E03-25964B72E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372" y="6158204"/>
            <a:ext cx="699796" cy="699796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B9FCDD3E-B555-4B65-324E-1B1D44C12E46}"/>
              </a:ext>
            </a:extLst>
          </p:cNvPr>
          <p:cNvSpPr/>
          <p:nvPr/>
        </p:nvSpPr>
        <p:spPr>
          <a:xfrm>
            <a:off x="8763972" y="5692515"/>
            <a:ext cx="242596" cy="363894"/>
          </a:xfrm>
          <a:prstGeom prst="downArrow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9EFB37B-1B6C-4AA5-E05D-3637CADF8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2319" y="6154900"/>
            <a:ext cx="703100" cy="703100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438A63BE-3B42-DFD7-00EA-91B9457A94AF}"/>
              </a:ext>
            </a:extLst>
          </p:cNvPr>
          <p:cNvSpPr/>
          <p:nvPr/>
        </p:nvSpPr>
        <p:spPr>
          <a:xfrm>
            <a:off x="6422571" y="5692515"/>
            <a:ext cx="242596" cy="363894"/>
          </a:xfrm>
          <a:prstGeom prst="downArrow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D45BA4A1-B29A-A046-7300-B824DC1A6D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2321" y="5118682"/>
            <a:ext cx="755780" cy="75578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ACC6137-C443-767F-D4E2-185A04474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51652" y="5980015"/>
            <a:ext cx="654892" cy="6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006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 Techniques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F606F-2188-92D7-FBBD-501E01976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Batch 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data from sources and save as CSV or Parquet files</a:t>
            </a:r>
          </a:p>
          <a:p>
            <a:r>
              <a:rPr lang="en-US" dirty="0"/>
              <a:t>One option:  use </a:t>
            </a:r>
            <a:r>
              <a:rPr lang="en-US" dirty="0" err="1"/>
              <a:t>AzCopy</a:t>
            </a:r>
            <a:r>
              <a:rPr lang="en-US" dirty="0"/>
              <a:t> to upload data to Data Lake Storage</a:t>
            </a:r>
          </a:p>
          <a:p>
            <a:pPr lvl="1"/>
            <a:r>
              <a:rPr lang="en-US" dirty="0"/>
              <a:t>Especially easy moving files from S3 or Google Cloud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879D84-5F40-2295-2BE0-0994C6E14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Alternative load options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2DE0A6-9771-6E26-5249-BE34BC2725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Self-hosted integration runtime on-premises</a:t>
            </a:r>
          </a:p>
          <a:p>
            <a:r>
              <a:rPr lang="en-US" dirty="0"/>
              <a:t>Extract and copy data from Synapse Pipeline</a:t>
            </a:r>
          </a:p>
          <a:p>
            <a:r>
              <a:rPr lang="en-US" dirty="0"/>
              <a:t>Stream in data and handle via Stream Analytics or Spark Streaming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207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for the Data Lake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6F014-E146-D4AA-DC55-805EC7923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batch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Delimited text</a:t>
            </a:r>
          </a:p>
          <a:p>
            <a:r>
              <a:rPr lang="en-US" dirty="0"/>
              <a:t>Avro</a:t>
            </a:r>
          </a:p>
          <a:p>
            <a:r>
              <a:rPr lang="en-US" b="1" dirty="0"/>
              <a:t>Parquet</a:t>
            </a:r>
          </a:p>
          <a:p>
            <a:r>
              <a:rPr lang="en-US" dirty="0"/>
              <a:t>ORC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XML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EB51B-C3D5-5DEC-0483-B23E5A157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Input stream 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4B306-BC62-97EF-D780-F81047EE579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Event Hub</a:t>
            </a:r>
          </a:p>
          <a:p>
            <a:r>
              <a:rPr lang="en-US" dirty="0"/>
              <a:t>IoT Hub</a:t>
            </a:r>
          </a:p>
        </p:txBody>
      </p:sp>
    </p:spTree>
    <p:extLst>
      <p:ext uri="{BB962C8B-B14F-4D97-AF65-F5344CB8AC3E}">
        <p14:creationId xmlns:p14="http://schemas.microsoft.com/office/powerpoint/2010/main" val="10556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EE32-2A13-115F-BEB7-AD9AB809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5CFCF-CBC7-F7A0-6088-160B54357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Azure Data Factory code base</a:t>
            </a:r>
          </a:p>
          <a:p>
            <a:r>
              <a:rPr lang="en-US" dirty="0"/>
              <a:t>Works best for ELT, sometimes for ETL</a:t>
            </a:r>
          </a:p>
        </p:txBody>
      </p:sp>
    </p:spTree>
    <p:extLst>
      <p:ext uri="{BB962C8B-B14F-4D97-AF65-F5344CB8AC3E}">
        <p14:creationId xmlns:p14="http://schemas.microsoft.com/office/powerpoint/2010/main" val="4484880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handled through Spark pools – Python, Scala, maybe F#/C#</a:t>
            </a:r>
          </a:p>
          <a:p>
            <a:r>
              <a:rPr lang="en-US" dirty="0"/>
              <a:t>Common file issues:</a:t>
            </a:r>
          </a:p>
          <a:p>
            <a:pPr lvl="1"/>
            <a:r>
              <a:rPr lang="en-US" dirty="0"/>
              <a:t>Improperly formatted delimited files</a:t>
            </a:r>
          </a:p>
          <a:p>
            <a:pPr lvl="1"/>
            <a:r>
              <a:rPr lang="en-US" dirty="0"/>
              <a:t>Restructuring free-form text</a:t>
            </a:r>
          </a:p>
          <a:p>
            <a:pPr lvl="1"/>
            <a:r>
              <a:rPr lang="en-US" dirty="0"/>
              <a:t>Nested data</a:t>
            </a:r>
          </a:p>
          <a:p>
            <a:pPr lvl="1"/>
            <a:r>
              <a:rPr lang="en-US" dirty="0"/>
              <a:t>XML data inside file</a:t>
            </a:r>
          </a:p>
          <a:p>
            <a:pPr lvl="1"/>
            <a:r>
              <a:rPr lang="en-US" dirty="0"/>
              <a:t>Missing / NULL entries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563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forget data issues!</a:t>
            </a:r>
          </a:p>
          <a:p>
            <a:pPr lvl="1"/>
            <a:r>
              <a:rPr lang="en-US" dirty="0"/>
              <a:t>Impossible values (e.g., age &gt; 200, salary &lt; 0)</a:t>
            </a:r>
          </a:p>
          <a:p>
            <a:pPr lvl="1"/>
            <a:r>
              <a:rPr lang="en-US" dirty="0"/>
              <a:t>Mismatched values (e.g., X in system 1, Y in system 2)</a:t>
            </a:r>
          </a:p>
          <a:p>
            <a:pPr lvl="1"/>
            <a:r>
              <a:rPr lang="en-US" dirty="0"/>
              <a:t>Inaccurate data (e.g., need legal name but sent nickname)</a:t>
            </a:r>
          </a:p>
          <a:p>
            <a:pPr lvl="1"/>
            <a:r>
              <a:rPr lang="en-US" dirty="0"/>
              <a:t>Duplicate data</a:t>
            </a:r>
          </a:p>
          <a:p>
            <a:pPr lvl="1"/>
            <a:r>
              <a:rPr lang="en-US" dirty="0"/>
              <a:t>Misspellings</a:t>
            </a:r>
          </a:p>
          <a:p>
            <a:pPr lvl="1"/>
            <a:r>
              <a:rPr lang="en-US" dirty="0"/>
              <a:t>Old data mixed with current (e.g., FLA and MIA Marlins)</a:t>
            </a:r>
          </a:p>
          <a:p>
            <a:pPr lvl="1"/>
            <a:r>
              <a:rPr lang="en-US" dirty="0"/>
              <a:t>Impute or calculate missing values</a:t>
            </a:r>
          </a:p>
          <a:p>
            <a:r>
              <a:rPr lang="en-US" dirty="0"/>
              <a:t>Reminder:  fix data issues as early as possible, where you have the most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377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“Refined” data:  useful for querying and analysis in tools like, e.g., serverless SQL pool</a:t>
            </a:r>
          </a:p>
          <a:p>
            <a:r>
              <a:rPr lang="en-US" dirty="0"/>
              <a:t>Known good data—or at least as good as possible!</a:t>
            </a:r>
          </a:p>
          <a:p>
            <a:r>
              <a:rPr lang="en-US" dirty="0"/>
              <a:t>Ideally, one file contains sufficient information for a query—we aren’t normalizing data here!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643A22-678A-4718-BFD8-5E0666051DD2}"/>
              </a:ext>
            </a:extLst>
          </p:cNvPr>
          <p:cNvSpPr/>
          <p:nvPr/>
        </p:nvSpPr>
        <p:spPr>
          <a:xfrm>
            <a:off x="1726163" y="4358237"/>
            <a:ext cx="1222310" cy="23326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4D3ED-7983-3B1F-0E5C-A8D55DAD5580}"/>
              </a:ext>
            </a:extLst>
          </p:cNvPr>
          <p:cNvSpPr/>
          <p:nvPr/>
        </p:nvSpPr>
        <p:spPr>
          <a:xfrm>
            <a:off x="3480318" y="4871421"/>
            <a:ext cx="1586204" cy="6997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587EB6-BDF3-3174-195E-E6F9CF7DE941}"/>
              </a:ext>
            </a:extLst>
          </p:cNvPr>
          <p:cNvSpPr/>
          <p:nvPr/>
        </p:nvSpPr>
        <p:spPr>
          <a:xfrm>
            <a:off x="5750767" y="4871421"/>
            <a:ext cx="1586204" cy="6997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D9FC7-BECD-F9FB-E964-5AE39B9558F9}"/>
              </a:ext>
            </a:extLst>
          </p:cNvPr>
          <p:cNvSpPr/>
          <p:nvPr/>
        </p:nvSpPr>
        <p:spPr>
          <a:xfrm>
            <a:off x="8021216" y="4871421"/>
            <a:ext cx="1586204" cy="699796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Curated Layer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2237D20-F27D-F061-9571-7A74670BA53A}"/>
              </a:ext>
            </a:extLst>
          </p:cNvPr>
          <p:cNvSpPr/>
          <p:nvPr/>
        </p:nvSpPr>
        <p:spPr>
          <a:xfrm>
            <a:off x="3004456" y="5123347"/>
            <a:ext cx="419878" cy="20527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D41209-E974-F301-C969-BB7B08987E3E}"/>
              </a:ext>
            </a:extLst>
          </p:cNvPr>
          <p:cNvSpPr/>
          <p:nvPr/>
        </p:nvSpPr>
        <p:spPr>
          <a:xfrm>
            <a:off x="5198705" y="5123347"/>
            <a:ext cx="419878" cy="20527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A776F23-525D-D686-0ED7-A9E5E7649F9B}"/>
              </a:ext>
            </a:extLst>
          </p:cNvPr>
          <p:cNvSpPr/>
          <p:nvPr/>
        </p:nvSpPr>
        <p:spPr>
          <a:xfrm>
            <a:off x="7469154" y="5118682"/>
            <a:ext cx="419878" cy="205274"/>
          </a:xfrm>
          <a:prstGeom prst="rightArrow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877364-B8A8-16CD-68BB-E7418ED01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372" y="6158204"/>
            <a:ext cx="699796" cy="699796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EDA2BFBD-B12D-42C9-EA92-319795AA40F9}"/>
              </a:ext>
            </a:extLst>
          </p:cNvPr>
          <p:cNvSpPr/>
          <p:nvPr/>
        </p:nvSpPr>
        <p:spPr>
          <a:xfrm>
            <a:off x="8763972" y="5692515"/>
            <a:ext cx="242596" cy="363894"/>
          </a:xfrm>
          <a:prstGeom prst="downArrow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02CA267-215E-D5D2-1BDE-9CFE826AF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2319" y="6154900"/>
            <a:ext cx="703100" cy="703100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9741F0D3-282E-A4FD-E4C5-C81B5F99B55E}"/>
              </a:ext>
            </a:extLst>
          </p:cNvPr>
          <p:cNvSpPr/>
          <p:nvPr/>
        </p:nvSpPr>
        <p:spPr>
          <a:xfrm>
            <a:off x="6422571" y="5692515"/>
            <a:ext cx="242596" cy="36389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A8DCEF9-DCB6-CDA4-772C-F96E463A67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2321" y="5118682"/>
            <a:ext cx="755780" cy="75578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EC52FE6-4309-AFC8-81A9-4C7A7E9505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51652" y="5980015"/>
            <a:ext cx="654892" cy="6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612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“Curated” data:  ready for reporting tools</a:t>
            </a:r>
          </a:p>
          <a:p>
            <a:r>
              <a:rPr lang="en-US" dirty="0"/>
              <a:t>Additional measures created:  new aggregates or calculations</a:t>
            </a:r>
          </a:p>
          <a:p>
            <a:r>
              <a:rPr lang="en-US" dirty="0"/>
              <a:t>Aggregates pre-calculated to make loading faster</a:t>
            </a:r>
          </a:p>
          <a:p>
            <a:r>
              <a:rPr lang="en-US" dirty="0"/>
              <a:t>Data shaped in a way which makes it easy for tools like Power BI to load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A4E13-0CA5-9C0B-4923-8F8B073FB6E6}"/>
              </a:ext>
            </a:extLst>
          </p:cNvPr>
          <p:cNvSpPr/>
          <p:nvPr/>
        </p:nvSpPr>
        <p:spPr>
          <a:xfrm>
            <a:off x="1726163" y="4358237"/>
            <a:ext cx="1222310" cy="23326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4314DA-5644-8AB5-CAF8-9C2017AF2CA4}"/>
              </a:ext>
            </a:extLst>
          </p:cNvPr>
          <p:cNvSpPr/>
          <p:nvPr/>
        </p:nvSpPr>
        <p:spPr>
          <a:xfrm>
            <a:off x="3480318" y="4871421"/>
            <a:ext cx="1586204" cy="6997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07FB2D-4687-6290-29D5-0AA190BDA78D}"/>
              </a:ext>
            </a:extLst>
          </p:cNvPr>
          <p:cNvSpPr/>
          <p:nvPr/>
        </p:nvSpPr>
        <p:spPr>
          <a:xfrm>
            <a:off x="5750767" y="4871421"/>
            <a:ext cx="1586204" cy="6997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9EAF42-4D3A-3484-78E7-84721792597D}"/>
              </a:ext>
            </a:extLst>
          </p:cNvPr>
          <p:cNvSpPr/>
          <p:nvPr/>
        </p:nvSpPr>
        <p:spPr>
          <a:xfrm>
            <a:off x="8021216" y="4871421"/>
            <a:ext cx="1586204" cy="6997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Curated Layer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1239EFB-BB57-5CDB-1B10-7876C77B94C8}"/>
              </a:ext>
            </a:extLst>
          </p:cNvPr>
          <p:cNvSpPr/>
          <p:nvPr/>
        </p:nvSpPr>
        <p:spPr>
          <a:xfrm>
            <a:off x="3004456" y="5123347"/>
            <a:ext cx="419878" cy="20527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F51657A-BB76-F3B9-4A3C-1AE67AA4A2C1}"/>
              </a:ext>
            </a:extLst>
          </p:cNvPr>
          <p:cNvSpPr/>
          <p:nvPr/>
        </p:nvSpPr>
        <p:spPr>
          <a:xfrm>
            <a:off x="5198705" y="5123347"/>
            <a:ext cx="419878" cy="20527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BF8F398-69A1-5C0B-6E7B-12DBA91471DB}"/>
              </a:ext>
            </a:extLst>
          </p:cNvPr>
          <p:cNvSpPr/>
          <p:nvPr/>
        </p:nvSpPr>
        <p:spPr>
          <a:xfrm>
            <a:off x="7469154" y="5118682"/>
            <a:ext cx="419878" cy="20527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59C21B-8B98-DE6A-F164-56DE32AD9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372" y="6158204"/>
            <a:ext cx="699796" cy="699796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D4772205-E897-1543-5A88-261F33BA10D8}"/>
              </a:ext>
            </a:extLst>
          </p:cNvPr>
          <p:cNvSpPr/>
          <p:nvPr/>
        </p:nvSpPr>
        <p:spPr>
          <a:xfrm>
            <a:off x="8763972" y="5692515"/>
            <a:ext cx="242596" cy="36389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19BA3CD-B268-87CD-34E1-B3440DE35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2319" y="6154900"/>
            <a:ext cx="703100" cy="703100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5E849702-1612-7FB3-7FFF-3CF6C90744C7}"/>
              </a:ext>
            </a:extLst>
          </p:cNvPr>
          <p:cNvSpPr/>
          <p:nvPr/>
        </p:nvSpPr>
        <p:spPr>
          <a:xfrm>
            <a:off x="6422571" y="5692515"/>
            <a:ext cx="242596" cy="36389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00963C6-D96B-A2B0-CABA-EBAEFDA037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2321" y="5118682"/>
            <a:ext cx="755780" cy="75578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C3302D6-4B94-09AA-C4DC-9AE9D13D01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51652" y="5980015"/>
            <a:ext cx="654892" cy="6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170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Data Accessible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Storage Blob Data Contributor</a:t>
            </a:r>
          </a:p>
          <a:p>
            <a:pPr lvl="1"/>
            <a:r>
              <a:rPr lang="en-US" dirty="0"/>
              <a:t>Can lock down Raw data to data engineers—end users don’t need to see this</a:t>
            </a:r>
          </a:p>
          <a:p>
            <a:pPr lvl="1"/>
            <a:r>
              <a:rPr lang="en-US" dirty="0"/>
              <a:t>Refined should be accessible to analysts</a:t>
            </a:r>
          </a:p>
          <a:p>
            <a:pPr lvl="1"/>
            <a:r>
              <a:rPr lang="en-US" dirty="0"/>
              <a:t>Curated should be accessible to end users and reporting tools</a:t>
            </a:r>
          </a:p>
          <a:p>
            <a:r>
              <a:rPr lang="en-US" dirty="0"/>
              <a:t>Consistency</a:t>
            </a:r>
          </a:p>
          <a:p>
            <a:pPr lvl="1"/>
            <a:r>
              <a:rPr lang="en-US" dirty="0"/>
              <a:t>Scheme consistency:  as common a folder structure as is reasonable</a:t>
            </a:r>
          </a:p>
          <a:p>
            <a:pPr lvl="1"/>
            <a:r>
              <a:rPr lang="en-US" dirty="0"/>
              <a:t>Format consistency:  Parquet for stored files</a:t>
            </a:r>
          </a:p>
          <a:p>
            <a:r>
              <a:rPr lang="en-US" dirty="0"/>
              <a:t>Few stops—ensure users don’t need to join multiple folders together to get basic work done</a:t>
            </a:r>
          </a:p>
        </p:txBody>
      </p:sp>
    </p:spTree>
    <p:extLst>
      <p:ext uri="{BB962C8B-B14F-4D97-AF65-F5344CB8AC3E}">
        <p14:creationId xmlns:p14="http://schemas.microsoft.com/office/powerpoint/2010/main" val="34537201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CA8F-1BA1-8E30-EC44-4ECC2E6C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E36E8-5BB2-8735-36ED-2830E523A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293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service for secrets management</a:t>
            </a:r>
          </a:p>
          <a:p>
            <a:r>
              <a:rPr lang="en-US" dirty="0"/>
              <a:t>Securely store and manage keys, certs, other secrets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4FCA7-58E3-B076-AD8D-2ABDD7E2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53" y="3040730"/>
            <a:ext cx="9058894" cy="381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532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Key Vault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linked service in Synapse</a:t>
            </a:r>
          </a:p>
          <a:p>
            <a:r>
              <a:rPr lang="en-US" dirty="0"/>
              <a:t>Connect using a managed identity—no service account passwords to update</a:t>
            </a:r>
          </a:p>
          <a:p>
            <a:r>
              <a:rPr lang="en-US" dirty="0"/>
              <a:t>Given certain circumstances, can ensure Key Vault traffic never leaves Azure networks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84A734-C212-50E5-E4D7-56DA5932F1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6378" y="203585"/>
            <a:ext cx="4587422" cy="6450830"/>
          </a:xfrm>
        </p:spPr>
      </p:pic>
    </p:spTree>
    <p:extLst>
      <p:ext uri="{BB962C8B-B14F-4D97-AF65-F5344CB8AC3E}">
        <p14:creationId xmlns:p14="http://schemas.microsoft.com/office/powerpoint/2010/main" val="29456410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TokenLibrary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allowing you to query Key Vault from Spark pools</a:t>
            </a:r>
          </a:p>
          <a:p>
            <a:r>
              <a:rPr lang="en-US" dirty="0"/>
              <a:t>Prevent storing sensitive details in notebooks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C73CA-0DD7-9F92-ADB4-A213033DA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8184"/>
            <a:ext cx="12192000" cy="286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86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 from the data lake</a:t>
            </a:r>
          </a:p>
          <a:p>
            <a:r>
              <a:rPr lang="en-US" dirty="0"/>
              <a:t>Process data with Python and Spark SQL</a:t>
            </a:r>
          </a:p>
          <a:p>
            <a:r>
              <a:rPr lang="en-US" dirty="0"/>
              <a:t>Perform basic machine learning with Python</a:t>
            </a:r>
          </a:p>
          <a:p>
            <a:r>
              <a:rPr lang="en-US" dirty="0"/>
              <a:t>Write results to the data lake</a:t>
            </a:r>
          </a:p>
        </p:txBody>
      </p:sp>
    </p:spTree>
    <p:extLst>
      <p:ext uri="{BB962C8B-B14F-4D97-AF65-F5344CB8AC3E}">
        <p14:creationId xmlns:p14="http://schemas.microsoft.com/office/powerpoint/2010/main" val="373878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9D02-F4B1-7DDD-4DA4-4FB21F80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My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9689-4A76-C95F-DF1B-1503917B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SQL pool</a:t>
            </a:r>
          </a:p>
          <a:p>
            <a:pPr lvl="1"/>
            <a:r>
              <a:rPr lang="en-US" dirty="0"/>
              <a:t>Split into 60 distributions but can logically be considered together</a:t>
            </a:r>
          </a:p>
          <a:p>
            <a:pPr lvl="1"/>
            <a:r>
              <a:rPr lang="en-US" dirty="0"/>
              <a:t>Closest thing to a “normal” database for SQL Server users, though plenty of differences</a:t>
            </a:r>
          </a:p>
          <a:p>
            <a:r>
              <a:rPr lang="en-US" dirty="0"/>
              <a:t>Data Lake</a:t>
            </a:r>
          </a:p>
          <a:p>
            <a:pPr lvl="1"/>
            <a:r>
              <a:rPr lang="en-US" dirty="0"/>
              <a:t>Data files stored in Azure Data Lake Storage Gen2</a:t>
            </a:r>
          </a:p>
          <a:p>
            <a:pPr lvl="1"/>
            <a:r>
              <a:rPr lang="en-US" dirty="0"/>
              <a:t>Typically follows a particular hierarchical breakdown:</a:t>
            </a:r>
            <a:br>
              <a:rPr lang="en-US" dirty="0"/>
            </a:br>
            <a:r>
              <a:rPr lang="en-US" dirty="0"/>
              <a:t>Measure \ Year \ Month \ Day \ {Hour \ … }</a:t>
            </a:r>
          </a:p>
          <a:p>
            <a:pPr lvl="1"/>
            <a:r>
              <a:rPr lang="en-US" dirty="0"/>
              <a:t>Data typically stored in quasi-structured formats:  CSV/delimited file, JSON, ORC, Parquet</a:t>
            </a:r>
          </a:p>
        </p:txBody>
      </p:sp>
    </p:spTree>
    <p:extLst>
      <p:ext uri="{BB962C8B-B14F-4D97-AF65-F5344CB8AC3E}">
        <p14:creationId xmlns:p14="http://schemas.microsoft.com/office/powerpoint/2010/main" val="25246225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CA8F-1BA1-8E30-EC44-4ECC2E6C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Pipelines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E36E8-5BB2-8735-36ED-2830E523A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372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Pipelines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Azure Data Factory codebase</a:t>
            </a:r>
          </a:p>
          <a:p>
            <a:r>
              <a:rPr lang="en-US" dirty="0"/>
              <a:t>Intended for Extract-Load-Transform (ELT) jobs</a:t>
            </a:r>
          </a:p>
          <a:p>
            <a:pPr lvl="1"/>
            <a:r>
              <a:rPr lang="en-US" dirty="0"/>
              <a:t>By contrast, SQL Server Integration Services intended for ETL</a:t>
            </a:r>
          </a:p>
          <a:p>
            <a:r>
              <a:rPr lang="en-US" dirty="0"/>
              <a:t>UI-friendly mechanism to move data from source systems into data lake</a:t>
            </a:r>
          </a:p>
          <a:p>
            <a:r>
              <a:rPr lang="en-US" dirty="0"/>
              <a:t>Can execute tasks on data inside the data lake</a:t>
            </a:r>
          </a:p>
          <a:p>
            <a:pPr lvl="1"/>
            <a:r>
              <a:rPr lang="en-US" dirty="0"/>
              <a:t>Run Spark notebooks</a:t>
            </a:r>
          </a:p>
          <a:p>
            <a:pPr lvl="1"/>
            <a:r>
              <a:rPr lang="en-US" dirty="0"/>
              <a:t>Execute dedicated SQL pool stored procedures</a:t>
            </a:r>
          </a:p>
          <a:p>
            <a:pPr lvl="1"/>
            <a:r>
              <a:rPr lang="en-US" dirty="0"/>
              <a:t>Run SQL scripts</a:t>
            </a:r>
          </a:p>
        </p:txBody>
      </p:sp>
    </p:spTree>
    <p:extLst>
      <p:ext uri="{BB962C8B-B14F-4D97-AF65-F5344CB8AC3E}">
        <p14:creationId xmlns:p14="http://schemas.microsoft.com/office/powerpoint/2010/main" val="1139205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Pipeline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67F4F9-67F4-7F69-0CB6-09ABDD0B6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74" y="1426002"/>
            <a:ext cx="11608852" cy="5431998"/>
          </a:xfrm>
        </p:spPr>
      </p:pic>
    </p:spTree>
    <p:extLst>
      <p:ext uri="{BB962C8B-B14F-4D97-AF65-F5344CB8AC3E}">
        <p14:creationId xmlns:p14="http://schemas.microsoft.com/office/powerpoint/2010/main" val="20131336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Factory vs Synapse Pipelines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80A0A7-D00E-CE50-E954-B1867F3E8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80682"/>
              </p:ext>
            </p:extLst>
          </p:nvPr>
        </p:nvGraphicFramePr>
        <p:xfrm>
          <a:off x="665736" y="1490139"/>
          <a:ext cx="10860528" cy="51559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15132">
                  <a:extLst>
                    <a:ext uri="{9D8B030D-6E8A-4147-A177-3AD203B41FA5}">
                      <a16:colId xmlns:a16="http://schemas.microsoft.com/office/drawing/2014/main" val="3129731738"/>
                    </a:ext>
                  </a:extLst>
                </a:gridCol>
                <a:gridCol w="2715132">
                  <a:extLst>
                    <a:ext uri="{9D8B030D-6E8A-4147-A177-3AD203B41FA5}">
                      <a16:colId xmlns:a16="http://schemas.microsoft.com/office/drawing/2014/main" val="2275166182"/>
                    </a:ext>
                  </a:extLst>
                </a:gridCol>
                <a:gridCol w="2715132">
                  <a:extLst>
                    <a:ext uri="{9D8B030D-6E8A-4147-A177-3AD203B41FA5}">
                      <a16:colId xmlns:a16="http://schemas.microsoft.com/office/drawing/2014/main" val="217610014"/>
                    </a:ext>
                  </a:extLst>
                </a:gridCol>
                <a:gridCol w="2715132">
                  <a:extLst>
                    <a:ext uri="{9D8B030D-6E8A-4147-A177-3AD203B41FA5}">
                      <a16:colId xmlns:a16="http://schemas.microsoft.com/office/drawing/2014/main" val="1455673642"/>
                    </a:ext>
                  </a:extLst>
                </a:gridCol>
              </a:tblGrid>
              <a:tr h="38947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Feature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Azure Data Factory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Azure Synapse Analytics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141571748"/>
                  </a:ext>
                </a:extLst>
              </a:tr>
              <a:tr h="55925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effectLst/>
                        </a:rPr>
                        <a:t>Integration Runtime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Using SSIS and SSIS Integration Runtime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  <a:b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Public preview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2861877436"/>
                  </a:ext>
                </a:extLst>
              </a:tr>
              <a:tr h="512155"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Support for Cross-region Integration Runtime (Data Flows)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✗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3073680613"/>
                  </a:ext>
                </a:extLst>
              </a:tr>
              <a:tr h="729032"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Integration Runtime Sharing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  <a:b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Can be shared across different data factories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✗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2492230192"/>
                  </a:ext>
                </a:extLst>
              </a:tr>
              <a:tr h="38947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ysClr val="windowText" lastClr="000000"/>
                          </a:solidFill>
                          <a:effectLst/>
                        </a:rPr>
                        <a:t>Pipelines Activities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SSIS Package Activity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  <a:b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Public preview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721204915"/>
                  </a:ext>
                </a:extLst>
              </a:tr>
              <a:tr h="559252">
                <a:tc>
                  <a:txBody>
                    <a:bodyPr/>
                    <a:lstStyle/>
                    <a:p>
                      <a:pPr algn="l" fontAlgn="t"/>
                      <a:endParaRPr lang="en-US" sz="12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Support for Power Query Activity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✗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249555187"/>
                  </a:ext>
                </a:extLst>
              </a:tr>
              <a:tr h="89881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ysClr val="windowText" lastClr="000000"/>
                          </a:solidFill>
                          <a:effectLst/>
                        </a:rPr>
                        <a:t>Template Gallery and Knowledge center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Solution Templates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  <a:b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Azure Data Factory Template Gallery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  <a:b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Synapse Workspace Knowledge center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2458600681"/>
                  </a:ext>
                </a:extLst>
              </a:tr>
              <a:tr h="38947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ysClr val="windowText" lastClr="000000"/>
                          </a:solidFill>
                          <a:effectLst/>
                        </a:rPr>
                        <a:t>GIT Repository Integration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GIT Integration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3073327322"/>
                  </a:ext>
                </a:extLst>
              </a:tr>
              <a:tr h="729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ysClr val="windowText" lastClr="000000"/>
                          </a:solidFill>
                          <a:effectLst/>
                        </a:rPr>
                        <a:t>Monitoring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Monitoring of Spark Jobs for Data Flow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✗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  <a:b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Leverage the Synapse Spark pools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2525216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8218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F6FD00F-8DF5-4C3A-8CED-9D82ED0A32D4}"/>
              </a:ext>
            </a:extLst>
          </p:cNvPr>
          <p:cNvSpPr/>
          <p:nvPr/>
        </p:nvSpPr>
        <p:spPr bwMode="auto">
          <a:xfrm>
            <a:off x="220718" y="1064074"/>
            <a:ext cx="11815827" cy="56566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410326-FB5F-4427-80FF-32F0142A3F97}"/>
              </a:ext>
            </a:extLst>
          </p:cNvPr>
          <p:cNvSpPr/>
          <p:nvPr/>
        </p:nvSpPr>
        <p:spPr bwMode="auto">
          <a:xfrm>
            <a:off x="9652733" y="5400857"/>
            <a:ext cx="1833589" cy="781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7ACDA2B-AD5F-4036-902D-46B290779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65288" y="3781449"/>
            <a:ext cx="3205210" cy="3205210"/>
          </a:xfrm>
          <a:prstGeom prst="rect">
            <a:avLst/>
          </a:prstGeom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C1A5A2-E19D-4E22-9B47-9BF642327AB8}"/>
              </a:ext>
            </a:extLst>
          </p:cNvPr>
          <p:cNvSpPr txBox="1"/>
          <p:nvPr/>
        </p:nvSpPr>
        <p:spPr>
          <a:xfrm>
            <a:off x="6726111" y="5750151"/>
            <a:ext cx="10315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502040204020203" pitchFamily="34" charset="0"/>
                <a:cs typeface="Segoe UI Semibold" panose="020B0502040204020203" pitchFamily="34" charset="0"/>
              </a:rPr>
              <a:t>Azure Services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11C991-3330-49F5-8851-1D0407E48B37}"/>
              </a:ext>
            </a:extLst>
          </p:cNvPr>
          <p:cNvCxnSpPr>
            <a:cxnSpLocks/>
          </p:cNvCxnSpPr>
          <p:nvPr/>
        </p:nvCxnSpPr>
        <p:spPr>
          <a:xfrm flipH="1">
            <a:off x="9732779" y="5753494"/>
            <a:ext cx="35633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5F707D-757B-4D31-A4FC-5032F67A1F80}"/>
              </a:ext>
            </a:extLst>
          </p:cNvPr>
          <p:cNvCxnSpPr>
            <a:cxnSpLocks/>
          </p:cNvCxnSpPr>
          <p:nvPr/>
        </p:nvCxnSpPr>
        <p:spPr>
          <a:xfrm flipH="1">
            <a:off x="9736466" y="5978846"/>
            <a:ext cx="35946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455D9C-9F5B-4A8C-AF41-880732305553}"/>
              </a:ext>
            </a:extLst>
          </p:cNvPr>
          <p:cNvSpPr txBox="1"/>
          <p:nvPr/>
        </p:nvSpPr>
        <p:spPr>
          <a:xfrm>
            <a:off x="10193156" y="5685589"/>
            <a:ext cx="11380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Command and Control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C6BE7C-B581-4889-940E-EBC4318E4DEE}"/>
              </a:ext>
            </a:extLst>
          </p:cNvPr>
          <p:cNvSpPr txBox="1"/>
          <p:nvPr/>
        </p:nvSpPr>
        <p:spPr>
          <a:xfrm>
            <a:off x="9719522" y="5462051"/>
            <a:ext cx="68622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spc="15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LEGEND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E044C-4FCF-4E4F-89ED-C6150E40131E}"/>
              </a:ext>
            </a:extLst>
          </p:cNvPr>
          <p:cNvSpPr txBox="1"/>
          <p:nvPr/>
        </p:nvSpPr>
        <p:spPr>
          <a:xfrm>
            <a:off x="10204306" y="5910941"/>
            <a:ext cx="39968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Data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062AFC0-A445-4894-B104-82F06AE4FECC}"/>
              </a:ext>
            </a:extLst>
          </p:cNvPr>
          <p:cNvGrpSpPr/>
          <p:nvPr/>
        </p:nvGrpSpPr>
        <p:grpSpPr>
          <a:xfrm>
            <a:off x="547948" y="1683350"/>
            <a:ext cx="1505644" cy="1586372"/>
            <a:chOff x="584982" y="1441954"/>
            <a:chExt cx="1505644" cy="158637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0206B75-3599-4343-851B-7BE23FDF5F1D}"/>
                </a:ext>
              </a:extLst>
            </p:cNvPr>
            <p:cNvSpPr/>
            <p:nvPr/>
          </p:nvSpPr>
          <p:spPr bwMode="auto">
            <a:xfrm>
              <a:off x="584982" y="1441954"/>
              <a:ext cx="1237292" cy="1586372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905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41" tIns="11885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Trigger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08C92B-AF5E-4FA2-8AA3-84F64AEDA6AD}"/>
                </a:ext>
              </a:extLst>
            </p:cNvPr>
            <p:cNvSpPr txBox="1"/>
            <p:nvPr/>
          </p:nvSpPr>
          <p:spPr>
            <a:xfrm>
              <a:off x="711722" y="1965577"/>
              <a:ext cx="1187128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On demand</a:t>
              </a:r>
            </a:p>
            <a:p>
              <a:pPr algn="l"/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Schedule</a:t>
              </a:r>
            </a:p>
            <a:p>
              <a:pPr algn="l"/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Data Window</a:t>
              </a:r>
            </a:p>
            <a:p>
              <a:pPr algn="l"/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Event</a:t>
              </a:r>
            </a:p>
            <a:p>
              <a:pPr algn="l"/>
              <a:endPara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E9BD7B6-65AC-45FB-B9EC-EDA5907C8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356" y="2425088"/>
              <a:ext cx="298270" cy="749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5BC01FD-4A8B-4F70-A37B-86907F34C33C}"/>
              </a:ext>
            </a:extLst>
          </p:cNvPr>
          <p:cNvGrpSpPr/>
          <p:nvPr/>
        </p:nvGrpSpPr>
        <p:grpSpPr>
          <a:xfrm>
            <a:off x="2216268" y="1673714"/>
            <a:ext cx="5679466" cy="1677749"/>
            <a:chOff x="2308120" y="1441953"/>
            <a:chExt cx="5679466" cy="167774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1F0E04F-16E1-4600-A90E-3F559330784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533569" y="2207132"/>
              <a:ext cx="0" cy="45089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 w="lg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8671885-B45D-460A-B662-BE5F4654C964}"/>
                </a:ext>
              </a:extLst>
            </p:cNvPr>
            <p:cNvSpPr/>
            <p:nvPr/>
          </p:nvSpPr>
          <p:spPr bwMode="auto">
            <a:xfrm>
              <a:off x="2546996" y="1441953"/>
              <a:ext cx="5440590" cy="1677749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905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41" tIns="11885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Pipeline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3C35DF8-1056-484C-86E0-2BBCAE4A34F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560251" y="2207132"/>
              <a:ext cx="0" cy="450898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E0BE442-D68B-4FC5-86BB-FC3C529AA930}"/>
                </a:ext>
              </a:extLst>
            </p:cNvPr>
            <p:cNvSpPr/>
            <p:nvPr/>
          </p:nvSpPr>
          <p:spPr bwMode="auto">
            <a:xfrm>
              <a:off x="2689329" y="2255174"/>
              <a:ext cx="882269" cy="354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  <a:endPara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0607F78-CA64-4394-963B-4CA7504ACFE2}"/>
                </a:ext>
              </a:extLst>
            </p:cNvPr>
            <p:cNvSpPr/>
            <p:nvPr/>
          </p:nvSpPr>
          <p:spPr bwMode="auto">
            <a:xfrm>
              <a:off x="5432678" y="1616103"/>
              <a:ext cx="2371663" cy="848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73141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foreach (…)</a:t>
              </a:r>
              <a:endParaRPr lang="en-US" sz="1000" b="1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F1AED7B-2E75-4331-AEB2-B32AD57C4E4C}"/>
                </a:ext>
              </a:extLst>
            </p:cNvPr>
            <p:cNvSpPr/>
            <p:nvPr/>
          </p:nvSpPr>
          <p:spPr bwMode="auto">
            <a:xfrm>
              <a:off x="3890568" y="2255174"/>
              <a:ext cx="882269" cy="354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  <a:endPara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E34397D-BE4D-4055-93A3-EB506BAEB0E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445933" y="1906566"/>
              <a:ext cx="0" cy="450898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2F0D157-C377-422D-B612-BC79414D69E9}"/>
                </a:ext>
              </a:extLst>
            </p:cNvPr>
            <p:cNvSpPr/>
            <p:nvPr/>
          </p:nvSpPr>
          <p:spPr bwMode="auto">
            <a:xfrm>
              <a:off x="5575012" y="1954608"/>
              <a:ext cx="882269" cy="354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  <a:endPara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C64C58-E5DF-4F8F-9E12-8AE6E7C1141C}"/>
                </a:ext>
              </a:extLst>
            </p:cNvPr>
            <p:cNvSpPr/>
            <p:nvPr/>
          </p:nvSpPr>
          <p:spPr bwMode="auto">
            <a:xfrm>
              <a:off x="6776251" y="1954608"/>
              <a:ext cx="882269" cy="354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  <a:endPara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CFCD8DD-49E0-478C-8EF1-586560CD7C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839" y="2188738"/>
              <a:ext cx="544865" cy="236350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789C3BC-ECD2-4C0E-B6E4-10F465501A0C}"/>
                </a:ext>
              </a:extLst>
            </p:cNvPr>
            <p:cNvSpPr/>
            <p:nvPr/>
          </p:nvSpPr>
          <p:spPr bwMode="auto">
            <a:xfrm>
              <a:off x="5575012" y="2614081"/>
              <a:ext cx="882269" cy="354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  <a:endPara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F0EEFD3-7735-4E80-8597-B7AFC6CC2511}"/>
                </a:ext>
              </a:extLst>
            </p:cNvPr>
            <p:cNvCxnSpPr>
              <a:cxnSpLocks/>
            </p:cNvCxnSpPr>
            <p:nvPr/>
          </p:nvCxnSpPr>
          <p:spPr>
            <a:xfrm>
              <a:off x="4772838" y="2435140"/>
              <a:ext cx="724722" cy="35312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621E37C-1CD3-4D8A-B752-78988041D4FF}"/>
              </a:ext>
            </a:extLst>
          </p:cNvPr>
          <p:cNvGrpSpPr/>
          <p:nvPr/>
        </p:nvGrpSpPr>
        <p:grpSpPr>
          <a:xfrm>
            <a:off x="2559533" y="2863562"/>
            <a:ext cx="3819871" cy="3594241"/>
            <a:chOff x="2850671" y="2715560"/>
            <a:chExt cx="3819871" cy="355307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448D9C-AD7A-4BEB-BD2F-0A0D1D2E67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8807" y="4909072"/>
              <a:ext cx="2051735" cy="84107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376A586-F556-4ACC-8AB2-08FAC9B26F76}"/>
                </a:ext>
              </a:extLst>
            </p:cNvPr>
            <p:cNvSpPr/>
            <p:nvPr/>
          </p:nvSpPr>
          <p:spPr bwMode="auto">
            <a:xfrm>
              <a:off x="3003190" y="4645672"/>
              <a:ext cx="1580648" cy="54539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73141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Self-hosted</a:t>
              </a:r>
            </a:p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Integration Runtime</a:t>
              </a:r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9DBD294B-A5B9-4720-851B-A2D0A49DA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03189" y="5576124"/>
              <a:ext cx="457135" cy="45713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8451025-D870-41D3-8F5D-A2BAA58F97F3}"/>
                </a:ext>
              </a:extLst>
            </p:cNvPr>
            <p:cNvSpPr txBox="1"/>
            <p:nvPr/>
          </p:nvSpPr>
          <p:spPr>
            <a:xfrm>
              <a:off x="3564792" y="5750150"/>
              <a:ext cx="103153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On-prem</a:t>
              </a:r>
            </a:p>
            <a:p>
              <a:pPr algn="l"/>
              <a:r>
                <a:rPr lang="en-US" sz="1000" b="1" dirty="0">
                  <a:solidFill>
                    <a:schemeClr val="bg1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Apps &amp; Data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9A3C26E-AAB8-4811-A939-AA49212675B2}"/>
                </a:ext>
              </a:extLst>
            </p:cNvPr>
            <p:cNvSpPr/>
            <p:nvPr/>
          </p:nvSpPr>
          <p:spPr bwMode="auto">
            <a:xfrm>
              <a:off x="2850672" y="4259646"/>
              <a:ext cx="1885682" cy="2008990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41" tIns="11885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1000" b="1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BBB8ED3-3CEB-40F1-8C00-1D7FCE353DCA}"/>
                </a:ext>
              </a:extLst>
            </p:cNvPr>
            <p:cNvSpPr/>
            <p:nvPr/>
          </p:nvSpPr>
          <p:spPr bwMode="auto">
            <a:xfrm>
              <a:off x="2850671" y="4253693"/>
              <a:ext cx="1885682" cy="151693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305847A-3669-4B5A-8B2E-7890D139532F}"/>
                </a:ext>
              </a:extLst>
            </p:cNvPr>
            <p:cNvCxnSpPr>
              <a:cxnSpLocks/>
            </p:cNvCxnSpPr>
            <p:nvPr/>
          </p:nvCxnSpPr>
          <p:spPr>
            <a:xfrm>
              <a:off x="3415360" y="2715560"/>
              <a:ext cx="0" cy="186377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6FAF8EC-605E-4923-95EE-0D21EFF246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8477" y="2715560"/>
              <a:ext cx="873788" cy="186377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3549B3-0E20-4778-88CA-DE16E2627975}"/>
              </a:ext>
            </a:extLst>
          </p:cNvPr>
          <p:cNvGrpSpPr/>
          <p:nvPr/>
        </p:nvGrpSpPr>
        <p:grpSpPr>
          <a:xfrm>
            <a:off x="6284936" y="2703353"/>
            <a:ext cx="1763316" cy="2569813"/>
            <a:chOff x="6365247" y="2621258"/>
            <a:chExt cx="1763316" cy="256981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64510E-D8C5-4B30-A6A6-45A9F932AC32}"/>
                </a:ext>
              </a:extLst>
            </p:cNvPr>
            <p:cNvSpPr/>
            <p:nvPr/>
          </p:nvSpPr>
          <p:spPr bwMode="auto">
            <a:xfrm>
              <a:off x="6547915" y="4645672"/>
              <a:ext cx="1580648" cy="54539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73141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Azure</a:t>
              </a:r>
            </a:p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Integration Runtime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B124B06-461E-4B67-95CB-87EBB61939E0}"/>
                </a:ext>
              </a:extLst>
            </p:cNvPr>
            <p:cNvCxnSpPr>
              <a:cxnSpLocks/>
            </p:cNvCxnSpPr>
            <p:nvPr/>
          </p:nvCxnSpPr>
          <p:spPr>
            <a:xfrm>
              <a:off x="6998188" y="2621258"/>
              <a:ext cx="21787" cy="19580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9E53638-3BB9-4B81-B547-790069E2B2E5}"/>
                </a:ext>
              </a:extLst>
            </p:cNvPr>
            <p:cNvCxnSpPr>
              <a:cxnSpLocks/>
            </p:cNvCxnSpPr>
            <p:nvPr/>
          </p:nvCxnSpPr>
          <p:spPr>
            <a:xfrm>
              <a:off x="6365247" y="3028326"/>
              <a:ext cx="395710" cy="155100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5AFA2B0-B103-4F4C-ADC7-36DEB20209CB}"/>
              </a:ext>
            </a:extLst>
          </p:cNvPr>
          <p:cNvGrpSpPr/>
          <p:nvPr/>
        </p:nvGrpSpPr>
        <p:grpSpPr>
          <a:xfrm>
            <a:off x="451383" y="5183518"/>
            <a:ext cx="7706276" cy="1095350"/>
            <a:chOff x="584982" y="5183518"/>
            <a:chExt cx="7706276" cy="109535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8D8DA3-F988-4330-8F92-B5D441E321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4272" y="5183518"/>
              <a:ext cx="0" cy="45089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C147367-C5AD-420C-8C23-9E47F63F3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5809" y="5183518"/>
              <a:ext cx="0" cy="45089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3401857-309F-4461-A2FF-EAB5B711B942}"/>
                </a:ext>
              </a:extLst>
            </p:cNvPr>
            <p:cNvSpPr/>
            <p:nvPr/>
          </p:nvSpPr>
          <p:spPr bwMode="auto">
            <a:xfrm>
              <a:off x="584982" y="5400857"/>
              <a:ext cx="7706276" cy="87801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41" tIns="11885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Linked</a:t>
              </a:r>
            </a:p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Service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914FFA5-AF48-40E9-A800-64BD9E3F390D}"/>
              </a:ext>
            </a:extLst>
          </p:cNvPr>
          <p:cNvGrpSpPr/>
          <p:nvPr/>
        </p:nvGrpSpPr>
        <p:grpSpPr>
          <a:xfrm>
            <a:off x="7533208" y="1111337"/>
            <a:ext cx="4164812" cy="2455119"/>
            <a:chOff x="7933453" y="669914"/>
            <a:chExt cx="4164812" cy="245511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4E42ED1-2D64-4EC6-9EDA-EE4EABFFE30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10108185" y="893537"/>
              <a:ext cx="572410" cy="803548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EE6EC34-BD37-4B80-A6B4-8E2F586465D8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10108185" y="1697085"/>
              <a:ext cx="579433" cy="598850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84584A8-0BE8-4825-8E02-11CD10C5CDE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10108185" y="1619488"/>
              <a:ext cx="572410" cy="77597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FE5CF17-B2C2-414A-AFA3-E9DC5B406C17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7933453" y="1697085"/>
              <a:ext cx="602016" cy="612337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DC19C46-FC98-42BD-8D5D-BA42D0AFD789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>
              <a:off x="7965821" y="2299198"/>
              <a:ext cx="569650" cy="56831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1394C5C-3398-48D5-B25A-6B4D5E978FA3}"/>
                </a:ext>
              </a:extLst>
            </p:cNvPr>
            <p:cNvGrpSpPr/>
            <p:nvPr/>
          </p:nvGrpSpPr>
          <p:grpSpPr>
            <a:xfrm>
              <a:off x="8535470" y="1439563"/>
              <a:ext cx="1572715" cy="515045"/>
              <a:chOff x="8223680" y="4069863"/>
              <a:chExt cx="1752274" cy="51511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5832C13-10FF-4BC9-9C44-48DEE80E4BB7}"/>
                  </a:ext>
                </a:extLst>
              </p:cNvPr>
              <p:cNvSpPr/>
              <p:nvPr/>
            </p:nvSpPr>
            <p:spPr bwMode="auto">
              <a:xfrm>
                <a:off x="8223680" y="4069863"/>
                <a:ext cx="1752274" cy="5151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27" tIns="73141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0D4E749-1CB1-4C18-A43B-61EA1A7646EB}"/>
                  </a:ext>
                </a:extLst>
              </p:cNvPr>
              <p:cNvGrpSpPr/>
              <p:nvPr/>
            </p:nvGrpSpPr>
            <p:grpSpPr>
              <a:xfrm>
                <a:off x="8395993" y="4176016"/>
                <a:ext cx="1400625" cy="302811"/>
                <a:chOff x="5827333" y="4633691"/>
                <a:chExt cx="6400800" cy="1383834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1114A99-D1B6-4771-A3E9-D9D9173FCB3B}"/>
                    </a:ext>
                  </a:extLst>
                </p:cNvPr>
                <p:cNvSpPr/>
                <p:nvPr/>
              </p:nvSpPr>
              <p:spPr bwMode="auto">
                <a:xfrm>
                  <a:off x="58273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DEB0B76E-E639-426E-B45D-2DEF354033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9556" y="53317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458EBC3-33B5-45D0-B657-E65D46A818F8}"/>
                    </a:ext>
                  </a:extLst>
                </p:cNvPr>
                <p:cNvSpPr/>
                <p:nvPr/>
              </p:nvSpPr>
              <p:spPr bwMode="auto">
                <a:xfrm>
                  <a:off x="76561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3EDDDD8-71C5-4FDD-8B04-589BCE8D1D96}"/>
                    </a:ext>
                  </a:extLst>
                </p:cNvPr>
                <p:cNvSpPr/>
                <p:nvPr/>
              </p:nvSpPr>
              <p:spPr bwMode="auto">
                <a:xfrm>
                  <a:off x="9484933" y="4633691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8B59657-C7FA-4185-9379-3B4FB85271C9}"/>
                    </a:ext>
                  </a:extLst>
                </p:cNvPr>
                <p:cNvCxnSpPr>
                  <a:cxnSpLocks/>
                  <a:stCxn id="21" idx="3"/>
                </p:cNvCxnSpPr>
                <p:nvPr/>
              </p:nvCxnSpPr>
              <p:spPr>
                <a:xfrm flipV="1">
                  <a:off x="8570533" y="4928261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048DCB23-DDF8-408A-B638-803DDFB423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533" y="5331725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2EAE9ED-7CFC-4C53-804C-DD3BFD2325A7}"/>
                    </a:ext>
                  </a:extLst>
                </p:cNvPr>
                <p:cNvSpPr/>
                <p:nvPr/>
              </p:nvSpPr>
              <p:spPr bwMode="auto">
                <a:xfrm>
                  <a:off x="94849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4A3270A1-5348-4536-A014-6642B05E41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77156" y="57889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6751339-6B31-48C3-94C2-00511B1DA0D1}"/>
                    </a:ext>
                  </a:extLst>
                </p:cNvPr>
                <p:cNvSpPr/>
                <p:nvPr/>
              </p:nvSpPr>
              <p:spPr bwMode="auto">
                <a:xfrm>
                  <a:off x="113137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87AAC19-72C3-415B-8FE5-C302CD944175}"/>
                </a:ext>
              </a:extLst>
            </p:cNvPr>
            <p:cNvGrpSpPr/>
            <p:nvPr/>
          </p:nvGrpSpPr>
          <p:grpSpPr>
            <a:xfrm>
              <a:off x="8535470" y="2609988"/>
              <a:ext cx="1572715" cy="515045"/>
              <a:chOff x="8223680" y="4069863"/>
              <a:chExt cx="1752274" cy="51511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0819EC7-1A70-4501-9DAB-29FF3C710732}"/>
                  </a:ext>
                </a:extLst>
              </p:cNvPr>
              <p:cNvSpPr/>
              <p:nvPr/>
            </p:nvSpPr>
            <p:spPr bwMode="auto">
              <a:xfrm>
                <a:off x="8223680" y="4069863"/>
                <a:ext cx="1752274" cy="5151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27" tIns="73141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153BEE4-6180-4954-96A6-C0F66749D371}"/>
                  </a:ext>
                </a:extLst>
              </p:cNvPr>
              <p:cNvGrpSpPr/>
              <p:nvPr/>
            </p:nvGrpSpPr>
            <p:grpSpPr>
              <a:xfrm>
                <a:off x="8395993" y="4176016"/>
                <a:ext cx="1400625" cy="302811"/>
                <a:chOff x="5827333" y="4633691"/>
                <a:chExt cx="6400800" cy="138383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61D65F28-8D0F-4E6F-A066-EBF5AEB2515B}"/>
                    </a:ext>
                  </a:extLst>
                </p:cNvPr>
                <p:cNvSpPr/>
                <p:nvPr/>
              </p:nvSpPr>
              <p:spPr bwMode="auto">
                <a:xfrm>
                  <a:off x="58273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971DC88C-64C4-4EE1-B0BD-45C75FD4F7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9556" y="53317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ED68C923-A483-45F9-8DD5-60315A73AD98}"/>
                    </a:ext>
                  </a:extLst>
                </p:cNvPr>
                <p:cNvSpPr/>
                <p:nvPr/>
              </p:nvSpPr>
              <p:spPr bwMode="auto">
                <a:xfrm>
                  <a:off x="76561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DB0BE69-436B-4F8D-B3BD-FC83A1A806D4}"/>
                    </a:ext>
                  </a:extLst>
                </p:cNvPr>
                <p:cNvSpPr/>
                <p:nvPr/>
              </p:nvSpPr>
              <p:spPr bwMode="auto">
                <a:xfrm>
                  <a:off x="9484933" y="4633691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A692F08F-7898-4AF3-A539-7D9C4C6D3346}"/>
                    </a:ext>
                  </a:extLst>
                </p:cNvPr>
                <p:cNvCxnSpPr>
                  <a:cxnSpLocks/>
                  <a:stCxn id="66" idx="3"/>
                </p:cNvCxnSpPr>
                <p:nvPr/>
              </p:nvCxnSpPr>
              <p:spPr>
                <a:xfrm flipV="1">
                  <a:off x="8570533" y="4928261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53691F8E-63B3-4678-A43C-A776A6EEC7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533" y="5331725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E64D92A-4B08-42DA-AFC2-F5C52D1D58B0}"/>
                    </a:ext>
                  </a:extLst>
                </p:cNvPr>
                <p:cNvSpPr/>
                <p:nvPr/>
              </p:nvSpPr>
              <p:spPr bwMode="auto">
                <a:xfrm>
                  <a:off x="94849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5FF38013-F51C-4EB6-B6B3-CCDAA84E7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77156" y="57889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2030BF1D-C031-4FBA-B99D-6F445C7B84E5}"/>
                    </a:ext>
                  </a:extLst>
                </p:cNvPr>
                <p:cNvSpPr/>
                <p:nvPr/>
              </p:nvSpPr>
              <p:spPr bwMode="auto">
                <a:xfrm>
                  <a:off x="113137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B9DDE7C-2941-4287-8685-1F99709755A0}"/>
                </a:ext>
              </a:extLst>
            </p:cNvPr>
            <p:cNvGrpSpPr/>
            <p:nvPr/>
          </p:nvGrpSpPr>
          <p:grpSpPr>
            <a:xfrm>
              <a:off x="10673632" y="1374353"/>
              <a:ext cx="1424633" cy="452642"/>
              <a:chOff x="8223680" y="4069863"/>
              <a:chExt cx="1752274" cy="515118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8FACD1F-47F9-42F2-8F8F-5DD820DAC5C1}"/>
                  </a:ext>
                </a:extLst>
              </p:cNvPr>
              <p:cNvSpPr/>
              <p:nvPr/>
            </p:nvSpPr>
            <p:spPr bwMode="auto">
              <a:xfrm>
                <a:off x="8223680" y="4069863"/>
                <a:ext cx="1752274" cy="5151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27" tIns="73141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6E7DC39C-4553-4423-B6EC-B53126F6DCAC}"/>
                  </a:ext>
                </a:extLst>
              </p:cNvPr>
              <p:cNvGrpSpPr/>
              <p:nvPr/>
            </p:nvGrpSpPr>
            <p:grpSpPr>
              <a:xfrm>
                <a:off x="8395993" y="4176016"/>
                <a:ext cx="1400625" cy="302811"/>
                <a:chOff x="5827333" y="4633691"/>
                <a:chExt cx="6400800" cy="1383834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466A8D94-54DE-4860-A557-8ED57E912BEA}"/>
                    </a:ext>
                  </a:extLst>
                </p:cNvPr>
                <p:cNvSpPr/>
                <p:nvPr/>
              </p:nvSpPr>
              <p:spPr bwMode="auto">
                <a:xfrm>
                  <a:off x="58273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4002ECE8-FDE4-471C-82D4-3F4B8B1FCF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9556" y="53317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558EF83F-583F-41AF-9C34-DDD9876A86B2}"/>
                    </a:ext>
                  </a:extLst>
                </p:cNvPr>
                <p:cNvSpPr/>
                <p:nvPr/>
              </p:nvSpPr>
              <p:spPr bwMode="auto">
                <a:xfrm>
                  <a:off x="76561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E6E0D7E-3A25-4791-A412-20D1AE30222A}"/>
                    </a:ext>
                  </a:extLst>
                </p:cNvPr>
                <p:cNvSpPr/>
                <p:nvPr/>
              </p:nvSpPr>
              <p:spPr bwMode="auto">
                <a:xfrm>
                  <a:off x="9484933" y="4633691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26EDDA6F-BF12-4C1F-AF45-F997C1D9F04E}"/>
                    </a:ext>
                  </a:extLst>
                </p:cNvPr>
                <p:cNvCxnSpPr>
                  <a:cxnSpLocks/>
                  <a:stCxn id="78" idx="3"/>
                </p:cNvCxnSpPr>
                <p:nvPr/>
              </p:nvCxnSpPr>
              <p:spPr>
                <a:xfrm flipV="1">
                  <a:off x="8570533" y="4928261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12B5EFF3-0FDB-401E-88B2-31DCF3014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533" y="5331725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EFE051C0-F3AA-47FC-879C-78650294CCCD}"/>
                    </a:ext>
                  </a:extLst>
                </p:cNvPr>
                <p:cNvSpPr/>
                <p:nvPr/>
              </p:nvSpPr>
              <p:spPr bwMode="auto">
                <a:xfrm>
                  <a:off x="94849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63509710-DBB8-40A2-9912-96397246C4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77156" y="57889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726EB3F-91FB-4933-AB32-2BEB6FDF4CB0}"/>
                    </a:ext>
                  </a:extLst>
                </p:cNvPr>
                <p:cNvSpPr/>
                <p:nvPr/>
              </p:nvSpPr>
              <p:spPr bwMode="auto">
                <a:xfrm>
                  <a:off x="113137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6672E50-CBF2-4463-88AF-8BF0CFA6B2E9}"/>
                </a:ext>
              </a:extLst>
            </p:cNvPr>
            <p:cNvGrpSpPr/>
            <p:nvPr/>
          </p:nvGrpSpPr>
          <p:grpSpPr>
            <a:xfrm>
              <a:off x="10673632" y="669914"/>
              <a:ext cx="1424633" cy="452642"/>
              <a:chOff x="8223680" y="4069863"/>
              <a:chExt cx="1752274" cy="515118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CA0F1F8-CA1A-40B0-9C72-228CEB3161A2}"/>
                  </a:ext>
                </a:extLst>
              </p:cNvPr>
              <p:cNvSpPr/>
              <p:nvPr/>
            </p:nvSpPr>
            <p:spPr bwMode="auto">
              <a:xfrm>
                <a:off x="8223680" y="4069863"/>
                <a:ext cx="1752274" cy="5151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27" tIns="73141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09EA3D3-D647-49EC-8992-5E865A113621}"/>
                  </a:ext>
                </a:extLst>
              </p:cNvPr>
              <p:cNvGrpSpPr/>
              <p:nvPr/>
            </p:nvGrpSpPr>
            <p:grpSpPr>
              <a:xfrm>
                <a:off x="8395993" y="4176016"/>
                <a:ext cx="1400625" cy="302811"/>
                <a:chOff x="5827333" y="4633691"/>
                <a:chExt cx="6400800" cy="1383834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32F49A29-373F-463F-A42A-118D9892A31D}"/>
                    </a:ext>
                  </a:extLst>
                </p:cNvPr>
                <p:cNvSpPr/>
                <p:nvPr/>
              </p:nvSpPr>
              <p:spPr bwMode="auto">
                <a:xfrm>
                  <a:off x="58273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C96B81CE-8062-4A9D-8A71-989F4AB416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9556" y="53317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05F93E48-58D7-4D93-8326-FE971CCB0D1F}"/>
                    </a:ext>
                  </a:extLst>
                </p:cNvPr>
                <p:cNvSpPr/>
                <p:nvPr/>
              </p:nvSpPr>
              <p:spPr bwMode="auto">
                <a:xfrm>
                  <a:off x="76561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DC81353D-6CF6-470A-AA4E-070755C9BE3E}"/>
                    </a:ext>
                  </a:extLst>
                </p:cNvPr>
                <p:cNvSpPr/>
                <p:nvPr/>
              </p:nvSpPr>
              <p:spPr bwMode="auto">
                <a:xfrm>
                  <a:off x="9484933" y="4633691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CEAD84DB-7B33-496B-9050-0E703FE08B99}"/>
                    </a:ext>
                  </a:extLst>
                </p:cNvPr>
                <p:cNvCxnSpPr>
                  <a:cxnSpLocks/>
                  <a:stCxn id="90" idx="3"/>
                </p:cNvCxnSpPr>
                <p:nvPr/>
              </p:nvCxnSpPr>
              <p:spPr>
                <a:xfrm flipV="1">
                  <a:off x="8570533" y="4928261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1DF6B68F-6F58-4D4C-A4EF-00111489CD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533" y="5331725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56B7007C-8848-490A-A8CA-207E1FB02321}"/>
                    </a:ext>
                  </a:extLst>
                </p:cNvPr>
                <p:cNvSpPr/>
                <p:nvPr/>
              </p:nvSpPr>
              <p:spPr bwMode="auto">
                <a:xfrm>
                  <a:off x="94849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7ECD7192-64E4-4735-955F-5706543093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77156" y="57889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BBC43B45-93DB-4388-9EE4-87506763E626}"/>
                    </a:ext>
                  </a:extLst>
                </p:cNvPr>
                <p:cNvSpPr/>
                <p:nvPr/>
              </p:nvSpPr>
              <p:spPr bwMode="auto">
                <a:xfrm>
                  <a:off x="113137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B4E36B5-04CF-42F6-8D23-ED65FF68CF64}"/>
                </a:ext>
              </a:extLst>
            </p:cNvPr>
            <p:cNvGrpSpPr/>
            <p:nvPr/>
          </p:nvGrpSpPr>
          <p:grpSpPr>
            <a:xfrm>
              <a:off x="10673632" y="2092134"/>
              <a:ext cx="1424633" cy="452642"/>
              <a:chOff x="8223680" y="4069863"/>
              <a:chExt cx="1752274" cy="515118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1DFFFD8C-8159-44A8-B4D8-5A45A84B0CD4}"/>
                  </a:ext>
                </a:extLst>
              </p:cNvPr>
              <p:cNvSpPr/>
              <p:nvPr/>
            </p:nvSpPr>
            <p:spPr bwMode="auto">
              <a:xfrm>
                <a:off x="8223680" y="4069863"/>
                <a:ext cx="1752274" cy="5151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27" tIns="73141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5D08B8CF-301D-4DF5-B2C4-9264C38E2839}"/>
                  </a:ext>
                </a:extLst>
              </p:cNvPr>
              <p:cNvGrpSpPr/>
              <p:nvPr/>
            </p:nvGrpSpPr>
            <p:grpSpPr>
              <a:xfrm>
                <a:off x="8395993" y="4176016"/>
                <a:ext cx="1400625" cy="302811"/>
                <a:chOff x="5827333" y="4633691"/>
                <a:chExt cx="6400800" cy="1383834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CE96FF4-56DD-4A93-8F8B-49B5377D2C08}"/>
                    </a:ext>
                  </a:extLst>
                </p:cNvPr>
                <p:cNvSpPr/>
                <p:nvPr/>
              </p:nvSpPr>
              <p:spPr bwMode="auto">
                <a:xfrm>
                  <a:off x="58273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BA4AF043-FC93-47C7-8ED0-AB61FE23E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9556" y="53317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8754782A-F87A-4729-ADDB-343B65690A4A}"/>
                    </a:ext>
                  </a:extLst>
                </p:cNvPr>
                <p:cNvSpPr/>
                <p:nvPr/>
              </p:nvSpPr>
              <p:spPr bwMode="auto">
                <a:xfrm>
                  <a:off x="76561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E4E88022-59B6-4849-B682-8DEC19B83703}"/>
                    </a:ext>
                  </a:extLst>
                </p:cNvPr>
                <p:cNvSpPr/>
                <p:nvPr/>
              </p:nvSpPr>
              <p:spPr bwMode="auto">
                <a:xfrm>
                  <a:off x="9484933" y="4633691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DD86C163-6CD6-4FD1-BAB1-4264D9143724}"/>
                    </a:ext>
                  </a:extLst>
                </p:cNvPr>
                <p:cNvCxnSpPr>
                  <a:cxnSpLocks/>
                  <a:stCxn id="102" idx="3"/>
                </p:cNvCxnSpPr>
                <p:nvPr/>
              </p:nvCxnSpPr>
              <p:spPr>
                <a:xfrm flipV="1">
                  <a:off x="8570533" y="4928261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33ADD8E4-8B3C-45C0-BF0B-92D201191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533" y="5331725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23EBC617-7D26-426A-8401-CACADD53A5B1}"/>
                    </a:ext>
                  </a:extLst>
                </p:cNvPr>
                <p:cNvSpPr/>
                <p:nvPr/>
              </p:nvSpPr>
              <p:spPr bwMode="auto">
                <a:xfrm>
                  <a:off x="94849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EF3B1399-0EF4-4A1C-8482-78E34283BB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77156" y="57889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625F978C-E7E0-4B95-917D-7E06D361503E}"/>
                    </a:ext>
                  </a:extLst>
                </p:cNvPr>
                <p:cNvSpPr/>
                <p:nvPr/>
              </p:nvSpPr>
              <p:spPr bwMode="auto">
                <a:xfrm>
                  <a:off x="113137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E3591E-662F-4020-945D-04642917D88E}"/>
              </a:ext>
            </a:extLst>
          </p:cNvPr>
          <p:cNvSpPr txBox="1"/>
          <p:nvPr/>
        </p:nvSpPr>
        <p:spPr>
          <a:xfrm>
            <a:off x="432246" y="6389151"/>
            <a:ext cx="77062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Synapse Pipelines shares codebase with Azure Data Factory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2A9DC63-F30B-7BF2-4DFD-8E0E68E9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Orchestration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2778557291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Synapse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Hand-write JSON or drag components from the Synapse Studio UI</a:t>
            </a:r>
          </a:p>
          <a:p>
            <a:r>
              <a:rPr lang="en-US" dirty="0"/>
              <a:t>If coming at this from SSIS, think of this as Component view, not Data Flow view</a:t>
            </a:r>
          </a:p>
          <a:p>
            <a:r>
              <a:rPr lang="en-US" dirty="0"/>
              <a:t>Some structured programming operations available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6EE6F7-C8E2-1DD0-52C3-A162158BB5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6298" y="1825625"/>
            <a:ext cx="2307414" cy="283989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BE9991-B714-264A-545C-D72651B34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210" y="0"/>
            <a:ext cx="2267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05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Triggers execute pipelines</a:t>
            </a:r>
          </a:p>
          <a:p>
            <a:r>
              <a:rPr lang="en-US" dirty="0"/>
              <a:t>May run manually via </a:t>
            </a:r>
            <a:r>
              <a:rPr lang="en-US" b="1" dirty="0"/>
              <a:t>Trigger now</a:t>
            </a:r>
            <a:r>
              <a:rPr lang="en-US" dirty="0"/>
              <a:t> or on some operation</a:t>
            </a:r>
          </a:p>
          <a:p>
            <a:pPr lvl="1"/>
            <a:r>
              <a:rPr lang="en-US" dirty="0"/>
              <a:t>Schedule</a:t>
            </a:r>
          </a:p>
          <a:p>
            <a:pPr lvl="1"/>
            <a:r>
              <a:rPr lang="en-US" dirty="0"/>
              <a:t>Tumbling window</a:t>
            </a:r>
          </a:p>
          <a:p>
            <a:pPr lvl="1"/>
            <a:r>
              <a:rPr lang="en-US" dirty="0"/>
              <a:t>Event – storage or custom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173E7-3AF9-143F-E283-2E98B5EFF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4191"/>
            <a:ext cx="12085714" cy="2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104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trigger results in the Monitor tab </a:t>
            </a:r>
            <a:r>
              <a:rPr lang="en-US" dirty="0">
                <a:sym typeface="Wingdings" panose="05000000000000000000" pitchFamily="2" charset="2"/>
              </a:rPr>
              <a:t> Pipeline runs</a:t>
            </a:r>
          </a:p>
          <a:p>
            <a:r>
              <a:rPr lang="en-US" dirty="0">
                <a:sym typeface="Wingdings" panose="05000000000000000000" pitchFamily="2" charset="2"/>
              </a:rPr>
              <a:t>Drill down into pipeline details to learn more about a given run, including why it failed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DD915-C24A-BC99-643A-2DE155E8E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" y="3545846"/>
            <a:ext cx="12192000" cy="315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642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Data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Classic Synapse pipeline:  ELT</a:t>
            </a:r>
          </a:p>
          <a:p>
            <a:pPr lvl="1"/>
            <a:r>
              <a:rPr lang="en-US" dirty="0"/>
              <a:t>Copy data from some system</a:t>
            </a:r>
          </a:p>
          <a:p>
            <a:pPr lvl="1"/>
            <a:r>
              <a:rPr lang="en-US" dirty="0"/>
              <a:t>Execute some external task/script/job on the data</a:t>
            </a:r>
          </a:p>
          <a:p>
            <a:r>
              <a:rPr lang="en-US" dirty="0"/>
              <a:t>Mapping data flows allow for data transformation:  ETL</a:t>
            </a:r>
          </a:p>
          <a:p>
            <a:r>
              <a:rPr lang="en-US" dirty="0"/>
              <a:t>Execute Data Flow by incorporating it in a Synapse Pipeline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C28F33-90EC-F1F0-276E-1CE38DE9C36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597288"/>
            <a:ext cx="5975801" cy="280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3698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Development and 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Pipelines saved in JSON format in /pipeline/</a:t>
            </a:r>
          </a:p>
          <a:p>
            <a:r>
              <a:rPr lang="en-US" dirty="0"/>
              <a:t>Dataflows saved in JSON format in /dataflow/</a:t>
            </a:r>
          </a:p>
          <a:p>
            <a:r>
              <a:rPr lang="en-US" dirty="0"/>
              <a:t>Possible to hand-write and hand-edit JSON—don’t need UI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3B337E-06F2-3134-E894-374EEF0313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86770" y="1825625"/>
            <a:ext cx="2800230" cy="4976313"/>
          </a:xfrm>
        </p:spPr>
      </p:pic>
    </p:spTree>
    <p:extLst>
      <p:ext uri="{BB962C8B-B14F-4D97-AF65-F5344CB8AC3E}">
        <p14:creationId xmlns:p14="http://schemas.microsoft.com/office/powerpoint/2010/main" val="334878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9D02-F4B1-7DDD-4DA4-4FB21F80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My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9689-4A76-C95F-DF1B-1503917B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Lake Database</a:t>
            </a:r>
          </a:p>
          <a:p>
            <a:pPr lvl="1"/>
            <a:r>
              <a:rPr lang="en-US" dirty="0"/>
              <a:t>Data stored in a data lake</a:t>
            </a:r>
          </a:p>
          <a:p>
            <a:pPr lvl="1"/>
            <a:r>
              <a:rPr lang="en-US" dirty="0"/>
              <a:t>Metadata holds information on lake files and folders</a:t>
            </a:r>
          </a:p>
          <a:p>
            <a:pPr lvl="1"/>
            <a:r>
              <a:rPr lang="en-US" dirty="0"/>
              <a:t>Allows interoperation between Spark and serverless SQL pools</a:t>
            </a:r>
          </a:p>
          <a:p>
            <a:pPr lvl="1"/>
            <a:r>
              <a:rPr lang="en-US" dirty="0"/>
              <a:t>Spark views only available in Spark pools, not serverless SQL pool</a:t>
            </a:r>
          </a:p>
          <a:p>
            <a:pPr lvl="1"/>
            <a:r>
              <a:rPr lang="en-US" dirty="0"/>
              <a:t>Serverless SQL pool can read Spark external tables in Parquet, CSV, or Delta format—Delta format in public preview</a:t>
            </a:r>
          </a:p>
          <a:p>
            <a:r>
              <a:rPr lang="en-US" dirty="0"/>
              <a:t>Data Explorer pool</a:t>
            </a:r>
          </a:p>
          <a:p>
            <a:pPr lvl="1"/>
            <a:r>
              <a:rPr lang="en-US" dirty="0"/>
              <a:t>Unique storage engine opaque to end users</a:t>
            </a:r>
          </a:p>
          <a:p>
            <a:pPr lvl="1"/>
            <a:r>
              <a:rPr lang="en-US" dirty="0"/>
              <a:t>Data not stored in data lake and not available to other pools</a:t>
            </a:r>
          </a:p>
        </p:txBody>
      </p:sp>
    </p:spTree>
    <p:extLst>
      <p:ext uri="{BB962C8B-B14F-4D97-AF65-F5344CB8AC3E}">
        <p14:creationId xmlns:p14="http://schemas.microsoft.com/office/powerpoint/2010/main" val="26983943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notebook into Synapse pipeline</a:t>
            </a:r>
          </a:p>
          <a:p>
            <a:r>
              <a:rPr lang="en-US" dirty="0"/>
              <a:t>Execute notebook</a:t>
            </a:r>
          </a:p>
          <a:p>
            <a:r>
              <a:rPr lang="en-US" dirty="0"/>
              <a:t>Trigger on new data</a:t>
            </a:r>
          </a:p>
        </p:txBody>
      </p:sp>
    </p:spTree>
    <p:extLst>
      <p:ext uri="{BB962C8B-B14F-4D97-AF65-F5344CB8AC3E}">
        <p14:creationId xmlns:p14="http://schemas.microsoft.com/office/powerpoint/2010/main" val="11271140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4DF7-6ECF-F443-4A77-36AB5447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Post-Lab </a:t>
            </a:r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A2AEF-37FE-4FFE-DC27-790EA1342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735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Spark pool</a:t>
            </a:r>
          </a:p>
          <a:p>
            <a:r>
              <a:rPr lang="en-US" dirty="0"/>
              <a:t>Importing notebooks into a Synapse workspace</a:t>
            </a:r>
          </a:p>
          <a:p>
            <a:r>
              <a:rPr lang="en-US" dirty="0"/>
              <a:t>Running a Spark notebook</a:t>
            </a:r>
          </a:p>
          <a:p>
            <a:r>
              <a:rPr lang="en-US" dirty="0"/>
              <a:t>Building a simple ML model with </a:t>
            </a:r>
            <a:r>
              <a:rPr lang="en-US" dirty="0" err="1"/>
              <a:t>PySpark</a:t>
            </a:r>
            <a:endParaRPr lang="en-US" dirty="0"/>
          </a:p>
          <a:p>
            <a:r>
              <a:rPr lang="en-US" dirty="0"/>
              <a:t>Writing prediction results to the data lake</a:t>
            </a:r>
          </a:p>
          <a:p>
            <a:r>
              <a:rPr lang="en-US" dirty="0"/>
              <a:t>Building a Synapse pipeline to execute a notebook</a:t>
            </a:r>
          </a:p>
        </p:txBody>
      </p:sp>
    </p:spTree>
    <p:extLst>
      <p:ext uri="{BB962C8B-B14F-4D97-AF65-F5344CB8AC3E}">
        <p14:creationId xmlns:p14="http://schemas.microsoft.com/office/powerpoint/2010/main" val="209088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You Need to Develop Something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50992-8262-B9DB-2E5F-69F3E3EB8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Quick and easy method for writing code</a:t>
            </a:r>
          </a:p>
          <a:p>
            <a:r>
              <a:rPr lang="en-US" dirty="0"/>
              <a:t>Can include code, documentation (via Markdown), images, and results in same file</a:t>
            </a:r>
          </a:p>
          <a:p>
            <a:r>
              <a:rPr lang="en-US" dirty="0"/>
              <a:t>Low-friction way to perform analysis and get things done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93849-C20D-7A84-912B-B2C4FF667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CE412-CEC8-5A69-5E21-6CEFFEA179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Design and develop code-based solutions in IDEs</a:t>
            </a:r>
          </a:p>
          <a:p>
            <a:r>
              <a:rPr lang="en-US" dirty="0"/>
              <a:t>Execute using commands like </a:t>
            </a:r>
            <a:r>
              <a:rPr lang="en-US" b="1" dirty="0"/>
              <a:t>spark-submit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2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25738</TotalTime>
  <Words>2443</Words>
  <Application>Microsoft Office PowerPoint</Application>
  <PresentationFormat>Widescreen</PresentationFormat>
  <Paragraphs>434</Paragraphs>
  <Slides>82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9" baseType="lpstr">
      <vt:lpstr>Arial</vt:lpstr>
      <vt:lpstr>Calibri</vt:lpstr>
      <vt:lpstr>Calibri Light</vt:lpstr>
      <vt:lpstr>Segoe UI</vt:lpstr>
      <vt:lpstr>Segoe UI Semibold</vt:lpstr>
      <vt:lpstr>Wingdings</vt:lpstr>
      <vt:lpstr>Office Theme</vt:lpstr>
      <vt:lpstr>Synapse Development</vt:lpstr>
      <vt:lpstr>Basics of Synapse Development</vt:lpstr>
      <vt:lpstr>Platforms</vt:lpstr>
      <vt:lpstr>SQL pools</vt:lpstr>
      <vt:lpstr>Other Pools</vt:lpstr>
      <vt:lpstr>Synapse Pipelines</vt:lpstr>
      <vt:lpstr>Where Is My Data?</vt:lpstr>
      <vt:lpstr>Where Is My Data?</vt:lpstr>
      <vt:lpstr>So You Need to Develop Something</vt:lpstr>
      <vt:lpstr>So You Need to Develop Something</vt:lpstr>
      <vt:lpstr>So You Need to Develop Something</vt:lpstr>
      <vt:lpstr>Options for Deploying Code</vt:lpstr>
      <vt:lpstr>Options</vt:lpstr>
      <vt:lpstr>Source Control in Synapse Studio</vt:lpstr>
      <vt:lpstr>Source Control in Synapse Studio</vt:lpstr>
      <vt:lpstr>Source Control in Synapse Studio</vt:lpstr>
      <vt:lpstr>Source Control in Synapse Studio</vt:lpstr>
      <vt:lpstr>Source Control in Synapse Studio</vt:lpstr>
      <vt:lpstr>Source Control in Synapse Studio</vt:lpstr>
      <vt:lpstr>Feature Branching</vt:lpstr>
      <vt:lpstr>CI/CD and Synapse</vt:lpstr>
      <vt:lpstr>CI/CD and Synapse – Base Requirements</vt:lpstr>
      <vt:lpstr>Creating a GitHub Action – Prep Work</vt:lpstr>
      <vt:lpstr>Creating a GitHub Action – Prep Work</vt:lpstr>
      <vt:lpstr>Creating a GitHub Action – Prep Work</vt:lpstr>
      <vt:lpstr>Creating a GitHub Action – Prep Work</vt:lpstr>
      <vt:lpstr>Creating a GitHub Action – Secrets</vt:lpstr>
      <vt:lpstr>Creating a GitHub Action – YAML</vt:lpstr>
      <vt:lpstr>Configuring a GitHub Action</vt:lpstr>
      <vt:lpstr>Synapse Workspace Deployment</vt:lpstr>
      <vt:lpstr>Synapse Workspace Deployment</vt:lpstr>
      <vt:lpstr>Synapse Workspace Deployment</vt:lpstr>
      <vt:lpstr>Synapse Workspace Deployment</vt:lpstr>
      <vt:lpstr>Things to Keep in Mind</vt:lpstr>
      <vt:lpstr>Development in Python</vt:lpstr>
      <vt:lpstr>Start with a Spark pool</vt:lpstr>
      <vt:lpstr>Connect to Source Control</vt:lpstr>
      <vt:lpstr>Data Access</vt:lpstr>
      <vt:lpstr>Data Access</vt:lpstr>
      <vt:lpstr>Developing a Python Notebook</vt:lpstr>
      <vt:lpstr>The Most Annoying Error</vt:lpstr>
      <vt:lpstr>Find Running Jobs</vt:lpstr>
      <vt:lpstr>Nuke It from Orbit</vt:lpstr>
      <vt:lpstr>Installing Packages – Pip in Notebook</vt:lpstr>
      <vt:lpstr>Python Package Management</vt:lpstr>
      <vt:lpstr>Installing Packages – Requirements.txt</vt:lpstr>
      <vt:lpstr>Installing Packages – Requirements.txt</vt:lpstr>
      <vt:lpstr>Installing Packages – Requirements.txt</vt:lpstr>
      <vt:lpstr>Installing Packages – Workspace Package</vt:lpstr>
      <vt:lpstr>Installing Packages – Workspace Package</vt:lpstr>
      <vt:lpstr>Installing Packages – Workspace Package</vt:lpstr>
      <vt:lpstr>Installing Packages when DEP is Enabled</vt:lpstr>
      <vt:lpstr>Lab Part 1</vt:lpstr>
      <vt:lpstr>Data Lake</vt:lpstr>
      <vt:lpstr>Data Lake Basics</vt:lpstr>
      <vt:lpstr>Data Lake Strategy</vt:lpstr>
      <vt:lpstr>Raw Data</vt:lpstr>
      <vt:lpstr>Data Loading Techniques</vt:lpstr>
      <vt:lpstr>Data Transformation for the Data Lake</vt:lpstr>
      <vt:lpstr>Data Cleansing Operations</vt:lpstr>
      <vt:lpstr>Data Cleansing Operations</vt:lpstr>
      <vt:lpstr>Refining Data</vt:lpstr>
      <vt:lpstr>Curating Data</vt:lpstr>
      <vt:lpstr>Making Data Accessible</vt:lpstr>
      <vt:lpstr>Secrets Management</vt:lpstr>
      <vt:lpstr>Key Vault</vt:lpstr>
      <vt:lpstr>Connect to Key Vault</vt:lpstr>
      <vt:lpstr>TokenLibrary</vt:lpstr>
      <vt:lpstr>Lab Part 2</vt:lpstr>
      <vt:lpstr>Synapse Pipelines</vt:lpstr>
      <vt:lpstr>Synapse Pipelines Overview</vt:lpstr>
      <vt:lpstr>Synapse Pipeline Overview</vt:lpstr>
      <vt:lpstr>Azure Data Factory vs Synapse Pipelines</vt:lpstr>
      <vt:lpstr>Orchestration Components</vt:lpstr>
      <vt:lpstr>Creating a Synapse Pipeline</vt:lpstr>
      <vt:lpstr>Running a Pipeline</vt:lpstr>
      <vt:lpstr>Monitoring a Pipeline</vt:lpstr>
      <vt:lpstr>Mapping Data Flows</vt:lpstr>
      <vt:lpstr>Pipeline Development and Source Control</vt:lpstr>
      <vt:lpstr>Lab Part 3</vt:lpstr>
      <vt:lpstr>Post-Lab Wrapup</vt:lpstr>
      <vt:lpstr>What We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Synapse Development</dc:title>
  <dc:creator>Kevin Feasel</dc:creator>
  <cp:lastModifiedBy>Kevin Feasel</cp:lastModifiedBy>
  <cp:revision>79</cp:revision>
  <dcterms:created xsi:type="dcterms:W3CDTF">2022-10-10T23:58:08Z</dcterms:created>
  <dcterms:modified xsi:type="dcterms:W3CDTF">2022-11-11T14:53:36Z</dcterms:modified>
</cp:coreProperties>
</file>