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wnloads\Telegram%20Desktop\05-&#1050;&#1088;&#1080;&#1090;&#1077;&#1088;&#1080;&#1080;-&#1086;&#1094;&#1077;&#1085;&#1082;&#1080;+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Лист1!$A$1:$B$1</c:f>
              <c:numCache>
                <c:formatCode>General</c:formatCode>
                <c:ptCount val="2"/>
                <c:pt idx="0">
                  <c:v>1424</c:v>
                </c:pt>
                <c:pt idx="1">
                  <c:v>1331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0-412B-8E74-829657A602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349714384"/>
        <c:axId val="1349716304"/>
      </c:barChart>
      <c:catAx>
        <c:axId val="13497143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1349716304"/>
        <c:crosses val="autoZero"/>
        <c:auto val="1"/>
        <c:lblAlgn val="ctr"/>
        <c:lblOffset val="100"/>
        <c:noMultiLvlLbl val="0"/>
      </c:catAx>
      <c:valAx>
        <c:axId val="134971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97143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712B-5999-4CCD-8745-7B3FA330818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CD65-0012-4678-A78B-29EB34D98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068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712B-5999-4CCD-8745-7B3FA330818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CD65-0012-4678-A78B-29EB34D98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92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712B-5999-4CCD-8745-7B3FA330818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CD65-0012-4678-A78B-29EB34D98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96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712B-5999-4CCD-8745-7B3FA330818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CD65-0012-4678-A78B-29EB34D98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15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712B-5999-4CCD-8745-7B3FA330818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CD65-0012-4678-A78B-29EB34D98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67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712B-5999-4CCD-8745-7B3FA330818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CD65-0012-4678-A78B-29EB34D98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82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712B-5999-4CCD-8745-7B3FA330818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CD65-0012-4678-A78B-29EB34D986C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712B-5999-4CCD-8745-7B3FA330818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CD65-0012-4678-A78B-29EB34D98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31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712B-5999-4CCD-8745-7B3FA330818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CD65-0012-4678-A78B-29EB34D98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1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712B-5999-4CCD-8745-7B3FA330818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CD65-0012-4678-A78B-29EB34D98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4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734712B-5999-4CCD-8745-7B3FA330818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CD65-0012-4678-A78B-29EB34D98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79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734712B-5999-4CCD-8745-7B3FA330818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C52CD65-0012-4678-A78B-29EB34D98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5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47D2-B65A-25BE-3CD2-EA715D0E3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336" y="2468880"/>
            <a:ext cx="8339328" cy="1645920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sz="4400" dirty="0"/>
              <a:t>Презентация к модулю г</a:t>
            </a:r>
            <a:br>
              <a:rPr lang="ru-RU" sz="4400" dirty="0"/>
            </a:br>
            <a:r>
              <a:rPr lang="ru-RU" sz="4400" dirty="0"/>
              <a:t>«</a:t>
            </a:r>
            <a:r>
              <a:rPr lang="ru-RU" sz="4400" dirty="0">
                <a:solidFill>
                  <a:schemeClr val="bg2">
                    <a:lumMod val="75000"/>
                  </a:schemeClr>
                </a:solidFill>
              </a:rPr>
              <a:t>Распознавание</a:t>
            </a:r>
            <a:r>
              <a:rPr lang="ru-RU" sz="4400" dirty="0"/>
              <a:t> лиц»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631291-CB53-F8AF-2B58-9DF585299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029200"/>
            <a:ext cx="6801612" cy="1239894"/>
          </a:xfrm>
        </p:spPr>
        <p:txBody>
          <a:bodyPr>
            <a:normAutofit/>
          </a:bodyPr>
          <a:lstStyle/>
          <a:p>
            <a:r>
              <a:rPr lang="ru-RU" sz="2800" u="sng" dirty="0">
                <a:solidFill>
                  <a:schemeClr val="bg2">
                    <a:lumMod val="75000"/>
                  </a:schemeClr>
                </a:solidFill>
              </a:rPr>
              <a:t>Работу выполнила: Титова София</a:t>
            </a:r>
          </a:p>
          <a:p>
            <a:r>
              <a:rPr lang="ru-RU" sz="2800" dirty="0">
                <a:solidFill>
                  <a:schemeClr val="bg2">
                    <a:lumMod val="75000"/>
                  </a:schemeClr>
                </a:solidFill>
              </a:rPr>
              <a:t>Долгопрудный 2025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B2D120C-24A5-4F35-0C89-582E2F0AD54C}"/>
              </a:ext>
            </a:extLst>
          </p:cNvPr>
          <p:cNvSpPr txBox="1">
            <a:spLocks/>
          </p:cNvSpPr>
          <p:nvPr/>
        </p:nvSpPr>
        <p:spPr>
          <a:xfrm>
            <a:off x="2695194" y="588906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chemeClr val="bg2">
                    <a:lumMod val="75000"/>
                  </a:schemeClr>
                </a:solidFill>
              </a:rPr>
              <a:t>ГБПОУ МО «Физтех-колледж»</a:t>
            </a:r>
          </a:p>
        </p:txBody>
      </p:sp>
    </p:spTree>
    <p:extLst>
      <p:ext uri="{BB962C8B-B14F-4D97-AF65-F5344CB8AC3E}">
        <p14:creationId xmlns:p14="http://schemas.microsoft.com/office/powerpoint/2010/main" val="412375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200E9-CAF4-B083-D5C7-CB947A90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7" y="1041773"/>
            <a:ext cx="10448925" cy="867037"/>
          </a:xfrm>
        </p:spPr>
        <p:txBody>
          <a:bodyPr>
            <a:noAutofit/>
          </a:bodyPr>
          <a:lstStyle/>
          <a:p>
            <a:r>
              <a:rPr lang="ru-RU" sz="3600" dirty="0"/>
              <a:t>Архитектуры и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314AC-D56A-B5CD-FEF8-C8C07E52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927" y="2742438"/>
            <a:ext cx="4788789" cy="3101983"/>
          </a:xfrm>
        </p:spPr>
        <p:txBody>
          <a:bodyPr>
            <a:normAutofit/>
          </a:bodyPr>
          <a:lstStyle/>
          <a:p>
            <a:pPr marL="0" indent="0" algn="l">
              <a:buClr>
                <a:schemeClr val="tx2"/>
              </a:buClr>
              <a:buNone/>
            </a:pPr>
            <a:r>
              <a:rPr lang="en-US" sz="2400" u="sng" dirty="0" err="1">
                <a:solidFill>
                  <a:schemeClr val="tx2"/>
                </a:solidFill>
              </a:rPr>
              <a:t>DeepFace</a:t>
            </a:r>
            <a:r>
              <a:rPr lang="en-US" sz="2400" dirty="0">
                <a:solidFill>
                  <a:schemeClr val="tx2"/>
                </a:solidFill>
              </a:rPr>
              <a:t>:                         VGG-Face</a:t>
            </a:r>
          </a:p>
          <a:p>
            <a:pPr algn="l">
              <a:buClr>
                <a:schemeClr val="tx2"/>
              </a:buClr>
            </a:pPr>
            <a:r>
              <a:rPr lang="ru-RU" sz="2400" dirty="0">
                <a:solidFill>
                  <a:schemeClr val="tx2"/>
                </a:solidFill>
              </a:rPr>
              <a:t>Поддержка </a:t>
            </a:r>
            <a:r>
              <a:rPr lang="en-GB" sz="2400" dirty="0">
                <a:solidFill>
                  <a:schemeClr val="tx2"/>
                </a:solidFill>
              </a:rPr>
              <a:t>CUDA</a:t>
            </a:r>
            <a:endParaRPr lang="ru-RU" sz="2400" dirty="0">
              <a:solidFill>
                <a:schemeClr val="tx2"/>
              </a:solidFill>
            </a:endParaRPr>
          </a:p>
          <a:p>
            <a:pPr algn="l">
              <a:buClr>
                <a:schemeClr val="tx2"/>
              </a:buClr>
            </a:pPr>
            <a:r>
              <a:rPr lang="ru-RU" sz="2400" dirty="0">
                <a:solidFill>
                  <a:schemeClr val="tx2"/>
                </a:solidFill>
              </a:rPr>
              <a:t>Оптимизация</a:t>
            </a:r>
            <a:endParaRPr lang="en-GB" sz="2400" dirty="0">
              <a:solidFill>
                <a:schemeClr val="tx2"/>
              </a:solidFill>
            </a:endParaRPr>
          </a:p>
          <a:p>
            <a:pPr algn="l">
              <a:buClr>
                <a:schemeClr val="tx2"/>
              </a:buClr>
            </a:pPr>
            <a:r>
              <a:rPr lang="ru-RU" sz="2400" dirty="0">
                <a:solidFill>
                  <a:schemeClr val="tx2"/>
                </a:solidFill>
              </a:rPr>
              <a:t> Универсальность</a:t>
            </a:r>
          </a:p>
          <a:p>
            <a:pPr algn="l">
              <a:buClr>
                <a:schemeClr val="tx2"/>
              </a:buClr>
            </a:pPr>
            <a:r>
              <a:rPr lang="ru-RU" sz="2400" dirty="0" err="1">
                <a:solidFill>
                  <a:schemeClr val="tx2"/>
                </a:solidFill>
              </a:rPr>
              <a:t>Предобученность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69066D3-57C8-E328-F559-7F89B345B7C5}"/>
              </a:ext>
            </a:extLst>
          </p:cNvPr>
          <p:cNvSpPr txBox="1">
            <a:spLocks/>
          </p:cNvSpPr>
          <p:nvPr/>
        </p:nvSpPr>
        <p:spPr>
          <a:xfrm>
            <a:off x="1211961" y="2714244"/>
            <a:ext cx="434111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tx2"/>
                </a:solidFill>
              </a:rPr>
              <a:t>YOLO (You Only Look Once):</a:t>
            </a:r>
          </a:p>
          <a:p>
            <a:pPr>
              <a:buClr>
                <a:schemeClr val="tx2"/>
              </a:buClr>
            </a:pPr>
            <a:r>
              <a:rPr lang="ru-RU" sz="2400" dirty="0">
                <a:solidFill>
                  <a:schemeClr val="tx2"/>
                </a:solidFill>
              </a:rPr>
              <a:t>Скорость</a:t>
            </a:r>
          </a:p>
          <a:p>
            <a:pPr>
              <a:buClr>
                <a:schemeClr val="tx2"/>
              </a:buClr>
            </a:pPr>
            <a:r>
              <a:rPr lang="ru-RU" sz="2400" dirty="0">
                <a:solidFill>
                  <a:schemeClr val="tx2"/>
                </a:solidFill>
              </a:rPr>
              <a:t>Точность</a:t>
            </a:r>
          </a:p>
          <a:p>
            <a:pPr>
              <a:buClr>
                <a:schemeClr val="tx2"/>
              </a:buClr>
            </a:pPr>
            <a:r>
              <a:rPr lang="ru-RU" sz="2400" dirty="0">
                <a:solidFill>
                  <a:schemeClr val="tx2"/>
                </a:solidFill>
              </a:rPr>
              <a:t>Баланс</a:t>
            </a:r>
          </a:p>
          <a:p>
            <a:pPr>
              <a:buClr>
                <a:schemeClr val="tx2"/>
              </a:buClr>
            </a:pPr>
            <a:r>
              <a:rPr lang="ru-RU" sz="2400" dirty="0">
                <a:solidFill>
                  <a:schemeClr val="tx2"/>
                </a:solidFill>
              </a:rPr>
              <a:t>Оптимизация </a:t>
            </a:r>
            <a:endParaRPr lang="en-US" sz="2400" dirty="0">
              <a:solidFill>
                <a:schemeClr val="tx2"/>
              </a:solidFill>
            </a:endParaRPr>
          </a:p>
          <a:p>
            <a:endParaRPr lang="ru-RU" dirty="0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A968B2D6-A6C5-072D-A86D-7F3C575C2332}"/>
              </a:ext>
            </a:extLst>
          </p:cNvPr>
          <p:cNvSpPr/>
          <p:nvPr/>
        </p:nvSpPr>
        <p:spPr>
          <a:xfrm>
            <a:off x="8101681" y="2775775"/>
            <a:ext cx="1863279" cy="314325"/>
          </a:xfrm>
          <a:prstGeom prst="rightArrow">
            <a:avLst>
              <a:gd name="adj1" fmla="val 50000"/>
              <a:gd name="adj2" fmla="val 156061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33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5CD9DDFA-A61C-F288-046E-DE2C42039A75}"/>
              </a:ext>
            </a:extLst>
          </p:cNvPr>
          <p:cNvSpPr txBox="1">
            <a:spLocks/>
          </p:cNvSpPr>
          <p:nvPr/>
        </p:nvSpPr>
        <p:spPr bwMode="blackWhite">
          <a:xfrm>
            <a:off x="2155602" y="316845"/>
            <a:ext cx="7880795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/>
                </a:solidFill>
              </a:rPr>
              <a:t>yolo </a:t>
            </a:r>
            <a:r>
              <a:rPr lang="ru-RU" sz="3600" dirty="0">
                <a:solidFill>
                  <a:schemeClr val="bg2"/>
                </a:solidFill>
              </a:rPr>
              <a:t>и </a:t>
            </a:r>
            <a:r>
              <a:rPr lang="ru-RU" sz="3600" dirty="0" err="1">
                <a:solidFill>
                  <a:schemeClr val="bg2"/>
                </a:solidFill>
              </a:rPr>
              <a:t>Гиперпараметры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1BD98-762E-AEC9-9E70-C47786E6C158}"/>
              </a:ext>
            </a:extLst>
          </p:cNvPr>
          <p:cNvSpPr txBox="1"/>
          <p:nvPr/>
        </p:nvSpPr>
        <p:spPr>
          <a:xfrm>
            <a:off x="3671887" y="1857375"/>
            <a:ext cx="484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>
                <a:solidFill>
                  <a:schemeClr val="bg2"/>
                </a:solidFill>
              </a:rPr>
              <a:t>Модели: </a:t>
            </a:r>
            <a:r>
              <a:rPr lang="en-GB" sz="2800" u="sng" dirty="0">
                <a:solidFill>
                  <a:schemeClr val="bg2"/>
                </a:solidFill>
              </a:rPr>
              <a:t>YOLOv8 </a:t>
            </a:r>
            <a:r>
              <a:rPr lang="ru-RU" sz="2800" u="sng" dirty="0">
                <a:solidFill>
                  <a:schemeClr val="bg2"/>
                </a:solidFill>
              </a:rPr>
              <a:t> и </a:t>
            </a:r>
            <a:r>
              <a:rPr lang="en-GB" sz="2800" u="sng" dirty="0">
                <a:solidFill>
                  <a:schemeClr val="bg2"/>
                </a:solidFill>
              </a:rPr>
              <a:t>YOLOv10</a:t>
            </a:r>
            <a:endParaRPr lang="ru-RU" sz="2800" u="sng" dirty="0">
              <a:solidFill>
                <a:schemeClr val="bg2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11D8E6B-172E-0AE7-578C-02D29C2E9CC9}"/>
              </a:ext>
            </a:extLst>
          </p:cNvPr>
          <p:cNvSpPr/>
          <p:nvPr/>
        </p:nvSpPr>
        <p:spPr>
          <a:xfrm>
            <a:off x="1390649" y="4562477"/>
            <a:ext cx="1762125" cy="141922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bg2"/>
                </a:solidFill>
              </a:rPr>
              <a:t>Веса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A2D3D78-72CC-52E7-3A74-08029C489C4C}"/>
              </a:ext>
            </a:extLst>
          </p:cNvPr>
          <p:cNvSpPr/>
          <p:nvPr/>
        </p:nvSpPr>
        <p:spPr>
          <a:xfrm>
            <a:off x="5157786" y="2838450"/>
            <a:ext cx="1852613" cy="1752601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bg2"/>
                </a:solidFill>
              </a:rPr>
              <a:t>Эпохи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218523F-3B83-999E-DB4D-0564377A5FFF}"/>
              </a:ext>
            </a:extLst>
          </p:cNvPr>
          <p:cNvSpPr/>
          <p:nvPr/>
        </p:nvSpPr>
        <p:spPr>
          <a:xfrm>
            <a:off x="9282112" y="4295776"/>
            <a:ext cx="1762125" cy="1543706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>
                <a:solidFill>
                  <a:schemeClr val="bg2"/>
                </a:solidFill>
              </a:rPr>
              <a:t>Батчи</a:t>
            </a:r>
            <a:endParaRPr lang="ru-RU" sz="3200" dirty="0">
              <a:solidFill>
                <a:schemeClr val="bg2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05B5925-F2B7-D30C-D480-50F28B8770ED}"/>
              </a:ext>
            </a:extLst>
          </p:cNvPr>
          <p:cNvSpPr/>
          <p:nvPr/>
        </p:nvSpPr>
        <p:spPr>
          <a:xfrm rot="20886802">
            <a:off x="499023" y="3995574"/>
            <a:ext cx="593267" cy="600402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2"/>
                </a:solidFill>
              </a:rPr>
              <a:t>s</a:t>
            </a:r>
            <a:endParaRPr lang="ru-RU" sz="3200" dirty="0">
              <a:solidFill>
                <a:schemeClr val="bg2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B33EE46-8B5E-FB1F-FE8F-B6C2A409038B}"/>
              </a:ext>
            </a:extLst>
          </p:cNvPr>
          <p:cNvSpPr/>
          <p:nvPr/>
        </p:nvSpPr>
        <p:spPr>
          <a:xfrm rot="21068324">
            <a:off x="1690353" y="3457575"/>
            <a:ext cx="593267" cy="600402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2"/>
                </a:solidFill>
              </a:rPr>
              <a:t>n</a:t>
            </a:r>
            <a:endParaRPr lang="ru-RU" sz="3200" dirty="0">
              <a:solidFill>
                <a:schemeClr val="bg2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B7553AB-492B-BCBD-1674-39925A024881}"/>
              </a:ext>
            </a:extLst>
          </p:cNvPr>
          <p:cNvCxnSpPr>
            <a:stCxn id="14" idx="4"/>
            <a:endCxn id="11" idx="1"/>
          </p:cNvCxnSpPr>
          <p:nvPr/>
        </p:nvCxnSpPr>
        <p:spPr>
          <a:xfrm>
            <a:off x="857491" y="4589539"/>
            <a:ext cx="791215" cy="18077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D507F87-D91D-9C6E-A054-8255BA76FF43}"/>
              </a:ext>
            </a:extLst>
          </p:cNvPr>
          <p:cNvCxnSpPr>
            <a:stCxn id="15" idx="4"/>
            <a:endCxn id="11" idx="1"/>
          </p:cNvCxnSpPr>
          <p:nvPr/>
        </p:nvCxnSpPr>
        <p:spPr>
          <a:xfrm flipH="1">
            <a:off x="1648706" y="4054394"/>
            <a:ext cx="384525" cy="715924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0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634919A-F202-241F-2FC2-864D8731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1141497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</a:rPr>
              <a:t>Модуль 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80E288D-5ECE-2577-3041-200A3131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2487430"/>
            <a:ext cx="4287012" cy="2989826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Структурирование данных</a:t>
            </a:r>
          </a:p>
          <a:p>
            <a:pPr marL="285750" indent="-28575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Разметка данных</a:t>
            </a:r>
          </a:p>
          <a:p>
            <a:pPr marL="285750" indent="-28575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Анализ данных</a:t>
            </a:r>
          </a:p>
          <a:p>
            <a:pPr marL="285750" indent="-28575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Отчёт</a:t>
            </a:r>
          </a:p>
        </p:txBody>
      </p:sp>
      <p:pic>
        <p:nvPicPr>
          <p:cNvPr id="1026" name="Picture 2" descr="Пин содержит это изображение: files">
            <a:extLst>
              <a:ext uri="{FF2B5EF4-FFF2-40B4-BE49-F238E27FC236}">
                <a16:creationId xmlns:a16="http://schemas.microsoft.com/office/drawing/2014/main" id="{06C227EA-2D71-B8EC-DCF2-F150BC62B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26" y="804672"/>
            <a:ext cx="4592320" cy="459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2EA265-CD60-D56E-C169-B20E0283E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373" y1="33679" x2="40373" y2="33679"/>
                        <a14:foregroundMark x1="24224" y1="16580" x2="54658" y2="38860"/>
                        <a14:foregroundMark x1="54658" y1="38860" x2="45963" y2="63731"/>
                        <a14:foregroundMark x1="45963" y1="63731" x2="29193" y2="40933"/>
                        <a14:foregroundMark x1="29193" y1="40933" x2="23602" y2="17098"/>
                        <a14:foregroundMark x1="60870" y1="67876" x2="80745" y2="88083"/>
                        <a14:foregroundMark x1="80745" y1="88083" x2="67702" y2="62694"/>
                        <a14:foregroundMark x1="67702" y1="62694" x2="66460" y2="62176"/>
                      </a14:backgroundRemoval>
                    </a14:imgEffect>
                    <a14:imgEffect>
                      <a14:sharpenSoften amount="-2000"/>
                    </a14:imgEffect>
                    <a14:imgEffect>
                      <a14:brightnessContrast bright="-12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V="1">
            <a:off x="6935725" y="3378114"/>
            <a:ext cx="1684138" cy="20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5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1AE9F82-A7EB-0C11-D46A-A8756F9B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23" y="411433"/>
            <a:ext cx="5767777" cy="716231"/>
          </a:xfrm>
        </p:spPr>
        <p:txBody>
          <a:bodyPr>
            <a:noAutofit/>
          </a:bodyPr>
          <a:lstStyle/>
          <a:p>
            <a:r>
              <a:rPr lang="ru-RU" sz="3200" dirty="0"/>
              <a:t>ИСХОДНЫЕ ДАННЫЕ №1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D093E49-595C-1487-1FA9-028B482E63B8}"/>
              </a:ext>
            </a:extLst>
          </p:cNvPr>
          <p:cNvSpPr/>
          <p:nvPr/>
        </p:nvSpPr>
        <p:spPr>
          <a:xfrm>
            <a:off x="3566723" y="1344060"/>
            <a:ext cx="2493464" cy="6232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lfw-deepfunneled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59B4F83-B95C-B20A-1E2B-B04D620A1EC8}"/>
              </a:ext>
            </a:extLst>
          </p:cNvPr>
          <p:cNvSpPr/>
          <p:nvPr/>
        </p:nvSpPr>
        <p:spPr>
          <a:xfrm>
            <a:off x="6870753" y="2207646"/>
            <a:ext cx="2139891" cy="613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ysClr val="windowText" lastClr="000000"/>
                </a:solidFill>
              </a:rPr>
              <a:t>Aaron_Eckhart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BD41D76-B9C9-FE5C-ACD8-446412A587AB}"/>
              </a:ext>
            </a:extLst>
          </p:cNvPr>
          <p:cNvCxnSpPr>
            <a:cxnSpLocks/>
          </p:cNvCxnSpPr>
          <p:nvPr/>
        </p:nvCxnSpPr>
        <p:spPr>
          <a:xfrm flipH="1">
            <a:off x="6060186" y="1655708"/>
            <a:ext cx="435582" cy="0"/>
          </a:xfrm>
          <a:prstGeom prst="line">
            <a:avLst/>
          </a:prstGeom>
          <a:ln w="571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12D1B0A-8290-0133-6F7F-53497432C884}"/>
              </a:ext>
            </a:extLst>
          </p:cNvPr>
          <p:cNvCxnSpPr>
            <a:cxnSpLocks/>
          </p:cNvCxnSpPr>
          <p:nvPr/>
        </p:nvCxnSpPr>
        <p:spPr>
          <a:xfrm flipH="1">
            <a:off x="6465469" y="1660215"/>
            <a:ext cx="1" cy="4694392"/>
          </a:xfrm>
          <a:prstGeom prst="line">
            <a:avLst/>
          </a:prstGeom>
          <a:ln w="571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70D7C7E-E849-7771-F54A-53C7B9E242D2}"/>
              </a:ext>
            </a:extLst>
          </p:cNvPr>
          <p:cNvCxnSpPr>
            <a:cxnSpLocks/>
          </p:cNvCxnSpPr>
          <p:nvPr/>
        </p:nvCxnSpPr>
        <p:spPr>
          <a:xfrm>
            <a:off x="6465469" y="2537010"/>
            <a:ext cx="405285" cy="0"/>
          </a:xfrm>
          <a:prstGeom prst="line">
            <a:avLst/>
          </a:prstGeom>
          <a:ln w="571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41ADA1BC-C68B-50AC-9AE5-FBE54F7FA720}"/>
              </a:ext>
            </a:extLst>
          </p:cNvPr>
          <p:cNvSpPr/>
          <p:nvPr/>
        </p:nvSpPr>
        <p:spPr>
          <a:xfrm>
            <a:off x="6870753" y="3318289"/>
            <a:ext cx="2123125" cy="613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ysClr val="windowText" lastClr="000000"/>
                </a:solidFill>
              </a:rPr>
              <a:t>Aaron_Guiel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2D43DC7-6C73-79F0-5F0F-6598B334541E}"/>
              </a:ext>
            </a:extLst>
          </p:cNvPr>
          <p:cNvCxnSpPr>
            <a:cxnSpLocks/>
          </p:cNvCxnSpPr>
          <p:nvPr/>
        </p:nvCxnSpPr>
        <p:spPr>
          <a:xfrm>
            <a:off x="6465469" y="3628603"/>
            <a:ext cx="405285" cy="0"/>
          </a:xfrm>
          <a:prstGeom prst="line">
            <a:avLst/>
          </a:prstGeom>
          <a:ln w="571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7A614792-ABBB-26CB-E027-92D7C4CB2513}"/>
              </a:ext>
            </a:extLst>
          </p:cNvPr>
          <p:cNvSpPr/>
          <p:nvPr/>
        </p:nvSpPr>
        <p:spPr>
          <a:xfrm>
            <a:off x="6870753" y="4426802"/>
            <a:ext cx="2444695" cy="613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ysClr val="windowText" lastClr="000000"/>
                </a:solidFill>
              </a:rPr>
              <a:t>Aaron_Patterson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56461FA-9D4A-0058-01F5-B724E1A5E10D}"/>
              </a:ext>
            </a:extLst>
          </p:cNvPr>
          <p:cNvCxnSpPr>
            <a:cxnSpLocks/>
          </p:cNvCxnSpPr>
          <p:nvPr/>
        </p:nvCxnSpPr>
        <p:spPr>
          <a:xfrm>
            <a:off x="6465469" y="4756166"/>
            <a:ext cx="405285" cy="0"/>
          </a:xfrm>
          <a:prstGeom prst="line">
            <a:avLst/>
          </a:prstGeom>
          <a:ln w="571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022E4945-63D4-215E-E8A1-DB15A9D33F16}"/>
              </a:ext>
            </a:extLst>
          </p:cNvPr>
          <p:cNvSpPr/>
          <p:nvPr/>
        </p:nvSpPr>
        <p:spPr>
          <a:xfrm>
            <a:off x="6870753" y="5535315"/>
            <a:ext cx="2146183" cy="613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ysClr val="windowText" lastClr="000000"/>
                </a:solidFill>
              </a:rPr>
              <a:t>Aaron_Peirsol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247E87C2-ABA5-548B-0403-AA86EAF1D96C}"/>
              </a:ext>
            </a:extLst>
          </p:cNvPr>
          <p:cNvCxnSpPr>
            <a:cxnSpLocks/>
          </p:cNvCxnSpPr>
          <p:nvPr/>
        </p:nvCxnSpPr>
        <p:spPr>
          <a:xfrm>
            <a:off x="6465470" y="5836104"/>
            <a:ext cx="405285" cy="0"/>
          </a:xfrm>
          <a:prstGeom prst="line">
            <a:avLst/>
          </a:prstGeom>
          <a:ln w="571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2D69C945-39B7-6BF7-C1BB-9860AE843A9D}"/>
              </a:ext>
            </a:extLst>
          </p:cNvPr>
          <p:cNvCxnSpPr>
            <a:cxnSpLocks/>
          </p:cNvCxnSpPr>
          <p:nvPr/>
        </p:nvCxnSpPr>
        <p:spPr>
          <a:xfrm>
            <a:off x="9016937" y="2554206"/>
            <a:ext cx="405285" cy="0"/>
          </a:xfrm>
          <a:prstGeom prst="line">
            <a:avLst/>
          </a:prstGeom>
          <a:ln w="571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CA564317-C6D7-2D44-835A-95F9EBDBD324}"/>
              </a:ext>
            </a:extLst>
          </p:cNvPr>
          <p:cNvCxnSpPr>
            <a:cxnSpLocks/>
          </p:cNvCxnSpPr>
          <p:nvPr/>
        </p:nvCxnSpPr>
        <p:spPr>
          <a:xfrm>
            <a:off x="9005408" y="3625169"/>
            <a:ext cx="405285" cy="0"/>
          </a:xfrm>
          <a:prstGeom prst="line">
            <a:avLst/>
          </a:prstGeom>
          <a:ln w="571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18167041-5937-C85B-024C-7A37E7AFD1FA}"/>
              </a:ext>
            </a:extLst>
          </p:cNvPr>
          <p:cNvCxnSpPr>
            <a:cxnSpLocks/>
          </p:cNvCxnSpPr>
          <p:nvPr/>
        </p:nvCxnSpPr>
        <p:spPr>
          <a:xfrm>
            <a:off x="9315447" y="4765141"/>
            <a:ext cx="405285" cy="0"/>
          </a:xfrm>
          <a:prstGeom prst="line">
            <a:avLst/>
          </a:prstGeom>
          <a:ln w="571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AED866C8-FFB2-2BE2-96A5-1E3DBA094923}"/>
              </a:ext>
            </a:extLst>
          </p:cNvPr>
          <p:cNvCxnSpPr>
            <a:cxnSpLocks/>
          </p:cNvCxnSpPr>
          <p:nvPr/>
        </p:nvCxnSpPr>
        <p:spPr>
          <a:xfrm>
            <a:off x="9016940" y="5853300"/>
            <a:ext cx="405285" cy="0"/>
          </a:xfrm>
          <a:prstGeom prst="line">
            <a:avLst/>
          </a:prstGeom>
          <a:ln w="571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9C1D6C43-FD47-3565-1D75-77149D73ED56}"/>
              </a:ext>
            </a:extLst>
          </p:cNvPr>
          <p:cNvSpPr/>
          <p:nvPr/>
        </p:nvSpPr>
        <p:spPr>
          <a:xfrm>
            <a:off x="9422222" y="2207646"/>
            <a:ext cx="1816046" cy="613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ysClr val="windowText" lastClr="000000"/>
                </a:solidFill>
              </a:rPr>
              <a:t>Файлы </a:t>
            </a:r>
            <a:r>
              <a:rPr lang="en-GB" sz="2400" dirty="0">
                <a:solidFill>
                  <a:sysClr val="windowText" lastClr="000000"/>
                </a:solidFill>
              </a:rPr>
              <a:t>.jpg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90233776-C9EB-25CB-A711-0661596FF135}"/>
              </a:ext>
            </a:extLst>
          </p:cNvPr>
          <p:cNvSpPr/>
          <p:nvPr/>
        </p:nvSpPr>
        <p:spPr>
          <a:xfrm>
            <a:off x="9422222" y="3318289"/>
            <a:ext cx="1816046" cy="613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ysClr val="windowText" lastClr="000000"/>
                </a:solidFill>
              </a:rPr>
              <a:t>Файлы </a:t>
            </a:r>
            <a:r>
              <a:rPr lang="en-GB" sz="2400" dirty="0">
                <a:solidFill>
                  <a:sysClr val="windowText" lastClr="000000"/>
                </a:solidFill>
              </a:rPr>
              <a:t>.jpg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7E9B6595-CA1B-7FE1-8CA8-45A7201FBDB3}"/>
              </a:ext>
            </a:extLst>
          </p:cNvPr>
          <p:cNvSpPr/>
          <p:nvPr/>
        </p:nvSpPr>
        <p:spPr>
          <a:xfrm>
            <a:off x="9720730" y="4418581"/>
            <a:ext cx="1816046" cy="613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ysClr val="windowText" lastClr="000000"/>
                </a:solidFill>
              </a:rPr>
              <a:t>Файлы </a:t>
            </a:r>
            <a:r>
              <a:rPr lang="en-GB" sz="2400" dirty="0">
                <a:solidFill>
                  <a:sysClr val="windowText" lastClr="000000"/>
                </a:solidFill>
              </a:rPr>
              <a:t>.jpg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94CF94F3-EFFE-2FBC-B968-F9C7A67E11B0}"/>
              </a:ext>
            </a:extLst>
          </p:cNvPr>
          <p:cNvSpPr/>
          <p:nvPr/>
        </p:nvSpPr>
        <p:spPr>
          <a:xfrm>
            <a:off x="9422224" y="5529224"/>
            <a:ext cx="1816046" cy="613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ysClr val="windowText" lastClr="000000"/>
                </a:solidFill>
              </a:rPr>
              <a:t>Файлы </a:t>
            </a:r>
            <a:r>
              <a:rPr lang="en-GB" sz="2400" dirty="0">
                <a:solidFill>
                  <a:sysClr val="windowText" lastClr="000000"/>
                </a:solidFill>
              </a:rPr>
              <a:t>.jpg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0CE27C1-AA0A-F490-DCB8-8F2987AC433F}"/>
              </a:ext>
            </a:extLst>
          </p:cNvPr>
          <p:cNvSpPr/>
          <p:nvPr/>
        </p:nvSpPr>
        <p:spPr>
          <a:xfrm>
            <a:off x="554195" y="2400315"/>
            <a:ext cx="2227112" cy="20573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Archive.zip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F178E55E-CA5F-2A1D-6032-FB2E57E5D496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1667751" y="1655707"/>
            <a:ext cx="0" cy="744608"/>
          </a:xfrm>
          <a:prstGeom prst="line">
            <a:avLst/>
          </a:prstGeom>
          <a:ln w="571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638681EA-7756-BDED-0CA2-36D7A7728A94}"/>
              </a:ext>
            </a:extLst>
          </p:cNvPr>
          <p:cNvCxnSpPr>
            <a:cxnSpLocks/>
          </p:cNvCxnSpPr>
          <p:nvPr/>
        </p:nvCxnSpPr>
        <p:spPr>
          <a:xfrm>
            <a:off x="1661458" y="1655707"/>
            <a:ext cx="1905265" cy="0"/>
          </a:xfrm>
          <a:prstGeom prst="line">
            <a:avLst/>
          </a:prstGeom>
          <a:ln w="571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9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45C48030-4E67-6F5C-B2F2-29EB9C914CAB}"/>
              </a:ext>
            </a:extLst>
          </p:cNvPr>
          <p:cNvSpPr txBox="1">
            <a:spLocks/>
          </p:cNvSpPr>
          <p:nvPr/>
        </p:nvSpPr>
        <p:spPr bwMode="blackWhite">
          <a:xfrm>
            <a:off x="328223" y="411433"/>
            <a:ext cx="5767777" cy="71623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2">
                    <a:lumMod val="75000"/>
                  </a:schemeClr>
                </a:solidFill>
              </a:rPr>
              <a:t>ИСХОДНЫЕ ДАННЫЕ №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ru-RU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3322A93-5D1B-F54C-2D49-27ECE27F65EA}"/>
              </a:ext>
            </a:extLst>
          </p:cNvPr>
          <p:cNvCxnSpPr>
            <a:cxnSpLocks/>
          </p:cNvCxnSpPr>
          <p:nvPr/>
        </p:nvCxnSpPr>
        <p:spPr>
          <a:xfrm>
            <a:off x="6176451" y="3989714"/>
            <a:ext cx="1348130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10F62C-5880-416A-018F-402441B9A140}"/>
              </a:ext>
            </a:extLst>
          </p:cNvPr>
          <p:cNvCxnSpPr>
            <a:cxnSpLocks/>
          </p:cNvCxnSpPr>
          <p:nvPr/>
        </p:nvCxnSpPr>
        <p:spPr>
          <a:xfrm>
            <a:off x="6176451" y="5223953"/>
            <a:ext cx="1348130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5DAB5973-B1E1-DD3B-8887-C51935E85DF8}"/>
              </a:ext>
            </a:extLst>
          </p:cNvPr>
          <p:cNvSpPr/>
          <p:nvPr/>
        </p:nvSpPr>
        <p:spPr>
          <a:xfrm>
            <a:off x="4849268" y="1906035"/>
            <a:ext cx="2493464" cy="6232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Custom_Data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9124B8FC-D629-0F62-4D48-D840CFD125B8}"/>
              </a:ext>
            </a:extLst>
          </p:cNvPr>
          <p:cNvSpPr/>
          <p:nvPr/>
        </p:nvSpPr>
        <p:spPr>
          <a:xfrm>
            <a:off x="1676578" y="3014203"/>
            <a:ext cx="2427187" cy="22097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Archive2.zip</a:t>
            </a:r>
            <a:endParaRPr lang="ru-RU" sz="2400" dirty="0">
              <a:solidFill>
                <a:schemeClr val="bg2"/>
              </a:solidFill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809C6AF-5168-6E93-8E3D-F3C71B4A907E}"/>
              </a:ext>
            </a:extLst>
          </p:cNvPr>
          <p:cNvCxnSpPr>
            <a:cxnSpLocks/>
          </p:cNvCxnSpPr>
          <p:nvPr/>
        </p:nvCxnSpPr>
        <p:spPr>
          <a:xfrm flipV="1">
            <a:off x="2890171" y="2217682"/>
            <a:ext cx="0" cy="796521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DD2A852-F165-01DA-F1E6-D68A8E2D5017}"/>
              </a:ext>
            </a:extLst>
          </p:cNvPr>
          <p:cNvCxnSpPr>
            <a:cxnSpLocks/>
          </p:cNvCxnSpPr>
          <p:nvPr/>
        </p:nvCxnSpPr>
        <p:spPr>
          <a:xfrm>
            <a:off x="2944003" y="2217682"/>
            <a:ext cx="190526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2FCBE61-C16B-8428-3545-E3AE7593BB8B}"/>
              </a:ext>
            </a:extLst>
          </p:cNvPr>
          <p:cNvSpPr/>
          <p:nvPr/>
        </p:nvSpPr>
        <p:spPr>
          <a:xfrm>
            <a:off x="7438918" y="3685404"/>
            <a:ext cx="1620440" cy="6035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2">
                    <a:lumMod val="75000"/>
                  </a:schemeClr>
                </a:solidFill>
              </a:rPr>
              <a:t>Images</a:t>
            </a:r>
            <a:endParaRPr lang="ru-RU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270C3539-22A2-6CA3-647A-50E23F28E583}"/>
              </a:ext>
            </a:extLst>
          </p:cNvPr>
          <p:cNvSpPr/>
          <p:nvPr/>
        </p:nvSpPr>
        <p:spPr>
          <a:xfrm>
            <a:off x="7438918" y="4922165"/>
            <a:ext cx="1620440" cy="6035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2">
                    <a:lumMod val="75000"/>
                  </a:schemeClr>
                </a:solidFill>
              </a:rPr>
              <a:t>labels</a:t>
            </a:r>
            <a:endParaRPr lang="ru-RU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06F955E-3FCD-EACC-A17A-863AAAFCF342}"/>
              </a:ext>
            </a:extLst>
          </p:cNvPr>
          <p:cNvCxnSpPr>
            <a:cxnSpLocks/>
          </p:cNvCxnSpPr>
          <p:nvPr/>
        </p:nvCxnSpPr>
        <p:spPr>
          <a:xfrm>
            <a:off x="6176451" y="2538823"/>
            <a:ext cx="0" cy="268513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6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CC8E3-1F38-D822-FE8C-334CF4A3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835" y="631408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2"/>
                </a:solidFill>
              </a:rPr>
              <a:t>ИТОГ ПЕРЕРАЗМЕТКИ ДАННЫХ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B212ACC-2D50-2B0B-FFF4-970D1D71A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321694"/>
              </p:ext>
            </p:extLst>
          </p:nvPr>
        </p:nvGraphicFramePr>
        <p:xfrm>
          <a:off x="2231835" y="223837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6DCF01-89EA-2C10-2D2C-43034F11EAB0}"/>
              </a:ext>
            </a:extLst>
          </p:cNvPr>
          <p:cNvSpPr txBox="1"/>
          <p:nvPr/>
        </p:nvSpPr>
        <p:spPr>
          <a:xfrm>
            <a:off x="4011421" y="5327650"/>
            <a:ext cx="1495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Исходная разметка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547B8-DDAA-B275-2BF7-56BE3D32A738}"/>
              </a:ext>
            </a:extLst>
          </p:cNvPr>
          <p:cNvSpPr txBox="1"/>
          <p:nvPr/>
        </p:nvSpPr>
        <p:spPr>
          <a:xfrm>
            <a:off x="7068946" y="5324475"/>
            <a:ext cx="2122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Исправленная разметка</a:t>
            </a:r>
          </a:p>
        </p:txBody>
      </p:sp>
    </p:spTree>
    <p:extLst>
      <p:ext uri="{BB962C8B-B14F-4D97-AF65-F5344CB8AC3E}">
        <p14:creationId xmlns:p14="http://schemas.microsoft.com/office/powerpoint/2010/main" val="227039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35C1686-F6B4-5836-F2E1-7E9E6AB95562}"/>
              </a:ext>
            </a:extLst>
          </p:cNvPr>
          <p:cNvSpPr txBox="1">
            <a:spLocks/>
          </p:cNvSpPr>
          <p:nvPr/>
        </p:nvSpPr>
        <p:spPr bwMode="blackWhite">
          <a:xfrm>
            <a:off x="367855" y="345658"/>
            <a:ext cx="11456289" cy="66399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2"/>
                </a:solidFill>
              </a:rPr>
              <a:t>ОБРАБОТКА ДАННЫХ ДЛЯ РАСПОЗНАВАНИЯ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CFA1B9-B898-C3FE-B9B4-8BF523B0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173698"/>
            <a:ext cx="9820275" cy="53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1B325-3DA5-FA46-C1FC-287E51C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AA34E9D-B458-900F-06BF-EEC01BF3674C}"/>
              </a:ext>
            </a:extLst>
          </p:cNvPr>
          <p:cNvSpPr txBox="1">
            <a:spLocks/>
          </p:cNvSpPr>
          <p:nvPr/>
        </p:nvSpPr>
        <p:spPr bwMode="blackWhite">
          <a:xfrm>
            <a:off x="367855" y="345658"/>
            <a:ext cx="11456289" cy="66399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tx2"/>
                </a:solidFill>
              </a:rPr>
              <a:t>РЕЗУЛЬТАТ ОБРАБОТКИ ДАННЫХ ДЛЯ РАСПОЗНАВАНИЯ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D57A47-7B3A-AB29-F1BC-A7F61108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55" y="1343025"/>
            <a:ext cx="9671495" cy="500738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7F1CEA89-91DC-8E72-0D5C-3083BE3895E9}"/>
              </a:ext>
            </a:extLst>
          </p:cNvPr>
          <p:cNvSpPr/>
          <p:nvPr/>
        </p:nvSpPr>
        <p:spPr>
          <a:xfrm>
            <a:off x="10429876" y="1343025"/>
            <a:ext cx="1257299" cy="1257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>
                <a:solidFill>
                  <a:schemeClr val="tx2"/>
                </a:solidFill>
              </a:rPr>
              <a:t>Train</a:t>
            </a:r>
          </a:p>
          <a:p>
            <a:pPr algn="ctr"/>
            <a:r>
              <a:rPr lang="en-GB" sz="2400" dirty="0">
                <a:solidFill>
                  <a:schemeClr val="tx2"/>
                </a:solidFill>
              </a:rPr>
              <a:t>2554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991DB31-38CB-4942-5E4E-F1D6AFB7D3BD}"/>
              </a:ext>
            </a:extLst>
          </p:cNvPr>
          <p:cNvSpPr/>
          <p:nvPr/>
        </p:nvSpPr>
        <p:spPr>
          <a:xfrm>
            <a:off x="10429876" y="5093109"/>
            <a:ext cx="1257299" cy="1257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2"/>
                </a:solidFill>
              </a:rPr>
              <a:t>184</a:t>
            </a:r>
            <a:endParaRPr lang="ru-RU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4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9237F3-BEF2-20F9-48B0-3B33A83C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8" t="1528" r="892" b="2778"/>
          <a:stretch/>
        </p:blipFill>
        <p:spPr>
          <a:xfrm flipH="1">
            <a:off x="-1" y="1"/>
            <a:ext cx="12191999" cy="6858000"/>
          </a:xfrm>
          <a:prstGeom prst="rect">
            <a:avLst/>
          </a:prstGeom>
        </p:spPr>
      </p:pic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82AE8D83-3629-2D40-309C-BA65CA26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1141497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</a:rPr>
              <a:t>Модуль Б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6B84296E-1D0A-AAEC-3A7B-48D4BEF31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2487430"/>
            <a:ext cx="4564380" cy="3894320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Подбор алгоритма обучения</a:t>
            </a:r>
          </a:p>
          <a:p>
            <a:pPr marL="285750" indent="-28575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Импорт данных для обучения нейронной сети</a:t>
            </a:r>
          </a:p>
          <a:p>
            <a:pPr marL="285750" indent="-28575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Обучение нейронной сети</a:t>
            </a:r>
          </a:p>
          <a:p>
            <a:pPr marL="285750" indent="-28575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Разработка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ru-RU" sz="28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Отчёт</a:t>
            </a:r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l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ACB009-023F-70DA-F9B8-5566284E6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457200"/>
            <a:ext cx="2381250" cy="23812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4DC7309-B28A-F898-E1B5-A3B714038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700" y="3819525"/>
            <a:ext cx="2381250" cy="23812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8236BBE-FEB5-A1A6-4119-44301C32F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3823" y="804672"/>
            <a:ext cx="2381250" cy="23812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2BA265F-E163-9539-7620-105B3F017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4354" y="3243965"/>
            <a:ext cx="2381250" cy="238125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0331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E719C69C-AAA4-FF58-D72B-1BC8F96AFA09}"/>
              </a:ext>
            </a:extLst>
          </p:cNvPr>
          <p:cNvSpPr txBox="1">
            <a:spLocks/>
          </p:cNvSpPr>
          <p:nvPr/>
        </p:nvSpPr>
        <p:spPr bwMode="blackWhite">
          <a:xfrm>
            <a:off x="1073749" y="472013"/>
            <a:ext cx="10044502" cy="71623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2">
                    <a:lumMod val="75000"/>
                  </a:schemeClr>
                </a:solidFill>
              </a:rPr>
              <a:t>АЛГОРИТМ </a:t>
            </a:r>
            <a:r>
              <a:rPr lang="ru-RU" sz="3200" dirty="0">
                <a:solidFill>
                  <a:schemeClr val="bg2"/>
                </a:solidFill>
              </a:rPr>
              <a:t>РАБОТЫ</a:t>
            </a:r>
            <a:r>
              <a:rPr lang="ru-RU" sz="3200" dirty="0">
                <a:solidFill>
                  <a:schemeClr val="bg2">
                    <a:lumMod val="75000"/>
                  </a:schemeClr>
                </a:solidFill>
              </a:rPr>
              <a:t> ДЛЯ РЕШЕНИЯ ЗАДАЧИ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00BBBE4-CAC2-1F97-29D0-3B76B4C497D5}"/>
              </a:ext>
            </a:extLst>
          </p:cNvPr>
          <p:cNvSpPr/>
          <p:nvPr/>
        </p:nvSpPr>
        <p:spPr>
          <a:xfrm>
            <a:off x="1740694" y="2371724"/>
            <a:ext cx="2152650" cy="476250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/>
                </a:solidFill>
              </a:rPr>
              <a:t>Фотография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8FBD4E5-E540-5A49-5A56-8149BA89E77E}"/>
              </a:ext>
            </a:extLst>
          </p:cNvPr>
          <p:cNvSpPr/>
          <p:nvPr/>
        </p:nvSpPr>
        <p:spPr>
          <a:xfrm>
            <a:off x="5019675" y="2371724"/>
            <a:ext cx="2152650" cy="476250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/>
                </a:solidFill>
              </a:rPr>
              <a:t>Модель (</a:t>
            </a:r>
            <a:r>
              <a:rPr lang="en-GB" sz="2400" dirty="0">
                <a:solidFill>
                  <a:schemeClr val="bg2"/>
                </a:solidFill>
              </a:rPr>
              <a:t>API</a:t>
            </a:r>
            <a:r>
              <a:rPr lang="ru-RU" sz="24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1E14475-6B1F-DCBC-4364-6C28D96F8CEA}"/>
              </a:ext>
            </a:extLst>
          </p:cNvPr>
          <p:cNvSpPr/>
          <p:nvPr/>
        </p:nvSpPr>
        <p:spPr>
          <a:xfrm>
            <a:off x="5110162" y="3609973"/>
            <a:ext cx="1971675" cy="523875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/>
                </a:solidFill>
              </a:rPr>
              <a:t>Детекция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A630D26-C2BF-13D6-5210-12E97DB8AEB0}"/>
              </a:ext>
            </a:extLst>
          </p:cNvPr>
          <p:cNvSpPr/>
          <p:nvPr/>
        </p:nvSpPr>
        <p:spPr>
          <a:xfrm>
            <a:off x="4912517" y="4872034"/>
            <a:ext cx="2366963" cy="523875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/>
                </a:solidFill>
              </a:rPr>
              <a:t>Распознавание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000C05E9-169F-FCCE-D365-15D37D8F02D0}"/>
              </a:ext>
            </a:extLst>
          </p:cNvPr>
          <p:cNvSpPr/>
          <p:nvPr/>
        </p:nvSpPr>
        <p:spPr>
          <a:xfrm>
            <a:off x="8518921" y="4895846"/>
            <a:ext cx="2152650" cy="476250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/>
                </a:solidFill>
              </a:rPr>
              <a:t>Результат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219FF38-8775-0F1F-973C-4134AD7F3500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3893344" y="2609849"/>
            <a:ext cx="1126331" cy="0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6355523-2174-2EFC-3C49-809C64714F60}"/>
              </a:ext>
            </a:extLst>
          </p:cNvPr>
          <p:cNvCxnSpPr>
            <a:stCxn id="18" idx="2"/>
          </p:cNvCxnSpPr>
          <p:nvPr/>
        </p:nvCxnSpPr>
        <p:spPr>
          <a:xfrm>
            <a:off x="6096000" y="2847974"/>
            <a:ext cx="0" cy="761999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8607215-1046-22F1-9A88-8CEA37875938}"/>
              </a:ext>
            </a:extLst>
          </p:cNvPr>
          <p:cNvCxnSpPr/>
          <p:nvPr/>
        </p:nvCxnSpPr>
        <p:spPr>
          <a:xfrm>
            <a:off x="6096000" y="4133848"/>
            <a:ext cx="0" cy="738186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4C6F42B-64CA-9A19-312D-E96C32E4BA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7279480" y="5133971"/>
            <a:ext cx="1239441" cy="1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3886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Другая 2">
      <a:dk1>
        <a:srgbClr val="DAD1B0"/>
      </a:dk1>
      <a:lt1>
        <a:srgbClr val="F7F5EF"/>
      </a:lt1>
      <a:dk2>
        <a:srgbClr val="264629"/>
      </a:dk2>
      <a:lt2>
        <a:srgbClr val="E8E3CE"/>
      </a:lt2>
      <a:accent1>
        <a:srgbClr val="F6A21D"/>
      </a:accent1>
      <a:accent2>
        <a:srgbClr val="AECAB9"/>
      </a:accent2>
      <a:accent3>
        <a:srgbClr val="C96731"/>
      </a:accent3>
      <a:accent4>
        <a:srgbClr val="AECAB9"/>
      </a:accent4>
      <a:accent5>
        <a:srgbClr val="87795D"/>
      </a:accent5>
      <a:accent6>
        <a:srgbClr val="A0988C"/>
      </a:accent6>
      <a:hlink>
        <a:srgbClr val="005878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201</TotalTime>
  <Words>159</Words>
  <Application>Microsoft Office PowerPoint</Application>
  <PresentationFormat>Широкоэкранный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Gill Sans MT</vt:lpstr>
      <vt:lpstr>Посылка</vt:lpstr>
      <vt:lpstr>Презентация к модулю г «Распознавание лиц»</vt:lpstr>
      <vt:lpstr>Модуль а</vt:lpstr>
      <vt:lpstr>ИСХОДНЫЕ ДАННЫЕ №1</vt:lpstr>
      <vt:lpstr>Презентация PowerPoint</vt:lpstr>
      <vt:lpstr>ИТОГ ПЕРЕРАЗМЕТКИ ДАННЫХ</vt:lpstr>
      <vt:lpstr>Презентация PowerPoint</vt:lpstr>
      <vt:lpstr>Презентация PowerPoint</vt:lpstr>
      <vt:lpstr>Модуль Б</vt:lpstr>
      <vt:lpstr>Презентация PowerPoint</vt:lpstr>
      <vt:lpstr>Архитектуры и модели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сол мори</dc:creator>
  <cp:lastModifiedBy>сол мори</cp:lastModifiedBy>
  <cp:revision>26</cp:revision>
  <dcterms:created xsi:type="dcterms:W3CDTF">2025-01-26T21:47:19Z</dcterms:created>
  <dcterms:modified xsi:type="dcterms:W3CDTF">2025-01-27T01:09:11Z</dcterms:modified>
</cp:coreProperties>
</file>