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be52dfb5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be52dfb5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be52dfb53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be52dfb53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be52dfb53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be52dfb53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e52dfb53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be52dfb53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5f7b9cbb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5f7b9cbb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8c372a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8c372a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8c372ae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8c372ae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be52dfb5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be52dfb5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8c372ae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8c372ae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5f7b9cbb0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5f7b9cbb0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e52df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be52df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8c372ae0f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8c372ae0f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8c372ae0f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8c372ae0f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be52dfb53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be52dfb53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5f7b9cbb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5f7b9cbb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8c372ae0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8c372ae0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8c372ae0f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8c372ae0f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8c372ae0f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8c372ae0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5f7b9cbb0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5f7b9cbb0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5f7b9cb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5f7b9cb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f7b9cbb0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5f7b9cbb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e52dfb5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e52dfb5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8c372ae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8c372ae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be52dfb5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be52dfb5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be52dfb53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be52dfb53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be52dfb53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be52dfb53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www.gov.scot/publications/executive-summary-data-strategy-health-social-car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esearchgate.net/publication/356762682_A_National_Network_of_Safe_Havens_A_Scottish_Perspective_Preprint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www.ohdsi.org/wp-content/uploads/2023/11/OHDSI-Book2023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hyperlink" Target="https://ohdsi.github.io/CommonDataModel/cdm54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v.scot/publications/executive-summary-data-strategy-health-social-care/" TargetMode="External"/><Relationship Id="rId4" Type="http://schemas.openxmlformats.org/officeDocument/2006/relationships/hyperlink" Target="https://www.hdruk.ac.uk/news/nhs-research-sde-network-agrees-to-adopt-common-data-model/#:~:text=Adoption%20of%20the%20OMOP%20CDM,challenges%20and%20enhances%20data%20security." TargetMode="External"/><Relationship Id="rId5" Type="http://schemas.openxmlformats.org/officeDocument/2006/relationships/hyperlink" Target="https://www.researchgate.net/publication/356762682_A_National_Network_of_Safe_Havens_A_Scottish_Perspective_Preprint" TargetMode="External"/><Relationship Id="rId6" Type="http://schemas.openxmlformats.org/officeDocument/2006/relationships/hyperlink" Target="https://www.ohdsi.org/wp-content/uploads/2023/11/OHDSI-Book2023.pdf" TargetMode="External"/><Relationship Id="rId7" Type="http://schemas.openxmlformats.org/officeDocument/2006/relationships/hyperlink" Target="https://ohdsi.github.io/CommonDataModel/cdm54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99725" y="1822825"/>
            <a:ext cx="7885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2424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Adoption and use of common standards for Scotland’s data strategy</a:t>
            </a:r>
            <a:endParaRPr b="1" sz="5100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48827" y="358097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Solmaz Eradat Oskoui									5th April 2024</a:t>
            </a:r>
            <a:endParaRPr b="1" sz="160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819150" y="593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How do common data models like DICOM, FHIR, openEHR &amp; PRSB work with OMOP for research?</a:t>
            </a:r>
            <a:endParaRPr b="1" sz="3500">
              <a:solidFill>
                <a:srgbClr val="242424"/>
              </a:solidFill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597225" y="1547925"/>
            <a:ext cx="81174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10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FHIR, openEHR &amp; PRSB:</a:t>
            </a:r>
            <a:endParaRPr b="1" sz="103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These three standards work collaboratively to </a:t>
            </a:r>
            <a:r>
              <a:rPr b="1" lang="en-GB" sz="1030" u="sng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provide data for OMOP research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0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030"/>
              <a:buFont typeface="Arial"/>
              <a:buChar char="●"/>
            </a:pPr>
            <a:r>
              <a:rPr b="1"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FHIR (Fast Healthcare Interoperability Resources):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Enables real-time clinical data exchange between healthcare systems. Data from FHIR can be used to populate openEHR-based Electronic Health Records (EHRs). </a:t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005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242424"/>
              </a:buClr>
              <a:buSzPts val="1030"/>
              <a:buFont typeface="Arial"/>
              <a:buChar char="●"/>
            </a:pPr>
            <a:r>
              <a:rPr b="1"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openEHR (open Electronic Health Records):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Provides a standardised way to manage and store comprehensive clinical data in EHRs. This data captured during routine care is a valuable source for research using OMOP.</a:t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005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242424"/>
              </a:buClr>
              <a:buSzPts val="1030"/>
              <a:buFont typeface="Arial"/>
              <a:buChar char="●"/>
            </a:pPr>
            <a:r>
              <a:rPr b="1"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PRSB (Patient Reported Symptoms Burden):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PRSB questionnaire/survey designed with FHIR and openEHR standards in mind, potentially can be integrated with OMOP to enrich research on symptom impact.</a:t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0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they work with OMOP:</a:t>
            </a:r>
            <a:endParaRPr b="1" sz="103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0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030"/>
              <a:buFont typeface="Arial"/>
              <a:buChar char="●"/>
            </a:pPr>
            <a:r>
              <a:rPr b="1"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Data from openEHR and FHIR enabled systems becomes a source for OMOP research.</a:t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030"/>
              <a:buFont typeface="Arial"/>
              <a:buChar char="●"/>
            </a:pPr>
            <a:r>
              <a:rPr b="1"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Transformation and Mapping: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After addressing 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heterogeneity and data quality issues in the EHR data, data is 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transformed and mapped to the OMOP CDM.</a:t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0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030"/>
              <a:buFont typeface="Arial"/>
              <a:buChar char="●"/>
            </a:pPr>
            <a:r>
              <a:rPr b="1"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Fast Research: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Once transformed, the data becomes usable for large-scale research analysis using OMOP tools. Researchers can then investigate trends, treatment effectiveness, and patient experiences in a quicker and 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collaborative</a:t>
            </a:r>
            <a:r>
              <a:rPr lang="en-GB" sz="103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way.</a:t>
            </a:r>
            <a:endParaRPr sz="103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819150" y="55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How do common data models like DICOM, FHIR, openEHR &amp; PRSB work with OMOP for research?</a:t>
            </a:r>
            <a:endParaRPr b="1" sz="3500">
              <a:solidFill>
                <a:srgbClr val="242424"/>
              </a:solidFill>
            </a:endParaRPr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646000" y="1596675"/>
            <a:ext cx="80931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DICOM (Digital Imaging and Communications in Medicine):</a:t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Focus: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DICOM is specifically designed for exchanging medical images (X-rays, MRIs, CT scans, etc.) and associated data electronically. </a:t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DICOM work with OMOP: 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Integration of imaging data aligned to the OMOP CDM has been purposed and awaiting feedback. </a:t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extension adds two new tables, designed to capture detailed information about imaging events and features with their provenance. </a:t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Integrating imaging features with OMOP CDM unlocks a wealth of data for researchers, leading to more comprehensive studies.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Standards working together for better </a:t>
            </a:r>
            <a:r>
              <a:rPr b="1" lang="en-GB" sz="17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local, national and international healthcare understanding …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819150" y="1645425"/>
            <a:ext cx="75057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Clinical data </a:t>
            </a:r>
            <a:r>
              <a:rPr lang="en-GB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standardised</a:t>
            </a:r>
            <a:r>
              <a:rPr lang="en-GB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to FHIR, OpenEHR, PSRB and DICOM </a:t>
            </a:r>
            <a:r>
              <a:rPr lang="en-GB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provide a comprehensive data source for clinicians to provide better patient care. </a:t>
            </a:r>
            <a:endParaRPr sz="20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Transforming this standardised data to the OMOP CDM allows large scale research to be conducted from local, national and international EHR systems, providing better healthcare insights and better decision making. </a:t>
            </a:r>
            <a:endParaRPr sz="21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ctrTitle"/>
          </p:nvPr>
        </p:nvSpPr>
        <p:spPr>
          <a:xfrm>
            <a:off x="499725" y="1822825"/>
            <a:ext cx="7885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Scotland’s Health Data Sharing Landscape</a:t>
            </a:r>
            <a:endParaRPr b="1" sz="62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87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Health &amp; Social Care Data Strategy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874938" y="4374375"/>
            <a:ext cx="3821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25" y="1486975"/>
            <a:ext cx="4074825" cy="26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5317150" y="4168175"/>
            <a:ext cx="33153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Health and social care: data strategy - executive summary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819150" y="1602075"/>
            <a:ext cx="38211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Data Strategy for Health and Social care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focusing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 areas: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Talent and Culture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Protecting and Sharing Data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Technology and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Standards and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Insight from Data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Supporting Research and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Through the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Cloud Platform Seer,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ong term ambition to improve data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create data links,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enabling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frontline and social care p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rofessionals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make better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care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decisions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a secure, transparent and ethical manner.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423825" y="2340175"/>
            <a:ext cx="2730300" cy="11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502525" y="856550"/>
            <a:ext cx="787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Safe </a:t>
            </a:r>
            <a:r>
              <a:rPr lang="en-GB">
                <a:solidFill>
                  <a:schemeClr val="dk2"/>
                </a:solidFill>
              </a:rPr>
              <a:t>Havens</a:t>
            </a:r>
            <a:r>
              <a:rPr lang="en-GB">
                <a:solidFill>
                  <a:schemeClr val="dk2"/>
                </a:solidFill>
              </a:rPr>
              <a:t> in Scotland 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4874938" y="4374375"/>
            <a:ext cx="3821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317150" y="4066338"/>
            <a:ext cx="33153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 National Network of Safe Havens: A Scottish Perspective (Preprint)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611950" y="1525775"/>
            <a:ext cx="42846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of 5 Safe Havens has been established to support: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discovery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feasibility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Indexing and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Cohort Building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Analytical support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archive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Safe Havens make use of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two networks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i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b="1" lang="en-GB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repositories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set up mainly on NHS networks.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b="1" lang="en-GB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Analytical platform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 up within university-managed networks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“Provides </a:t>
            </a:r>
            <a:r>
              <a:rPr b="1" i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secure analytics platforms</a:t>
            </a:r>
            <a:r>
              <a:rPr i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researchers to access linked, deidentified electronic health records (EHRs) while managing the risk of unauthorised reidentification.”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950" y="1380800"/>
            <a:ext cx="3842651" cy="26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/>
          <p:nvPr/>
        </p:nvSpPr>
        <p:spPr>
          <a:xfrm>
            <a:off x="7459300" y="2777850"/>
            <a:ext cx="1121400" cy="19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 rot="-2155227">
            <a:off x="6348374" y="3421187"/>
            <a:ext cx="1252852" cy="25797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 rot="-2155562">
            <a:off x="6526870" y="1463921"/>
            <a:ext cx="735760" cy="47496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5457375" y="4548575"/>
            <a:ext cx="3315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ETL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XTRACT,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RANSFORM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OAD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Using a Common Data Model in Safe Havens?</a:t>
            </a:r>
            <a:r>
              <a:rPr lang="en-GB"/>
              <a:t> 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819150" y="1702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common data models (CDM) such as </a:t>
            </a:r>
            <a:r>
              <a:rPr b="1"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Observational Medical Outcomes Partnership (OMOP)</a:t>
            </a:r>
            <a:r>
              <a:rPr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i2b2 star schema were used, either for </a:t>
            </a:r>
            <a:r>
              <a:rPr i="1" lang="en-GB" sz="7314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repositories</a:t>
            </a:r>
            <a:r>
              <a:rPr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-GB" sz="7314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platforms</a:t>
            </a:r>
            <a:r>
              <a:rPr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burden on multi–Safe Haven projects would be </a:t>
            </a:r>
            <a:r>
              <a:rPr b="1" i="1" lang="en-GB" sz="7314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1" lang="en-GB" sz="7314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operational access to data would be faster and more predictable.</a:t>
            </a:r>
            <a:r>
              <a:rPr b="1"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i="1" lang="en-GB" sz="73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73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ctrTitle"/>
          </p:nvPr>
        </p:nvSpPr>
        <p:spPr>
          <a:xfrm>
            <a:off x="499725" y="1822825"/>
            <a:ext cx="7885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OMOP CDM Overview</a:t>
            </a:r>
            <a:endParaRPr b="1" sz="65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526625" y="845600"/>
            <a:ext cx="787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What</a:t>
            </a:r>
            <a:r>
              <a:rPr lang="en-GB">
                <a:solidFill>
                  <a:schemeClr val="dk2"/>
                </a:solidFill>
              </a:rPr>
              <a:t> is the OMOP-CDM? 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4874938" y="4374375"/>
            <a:ext cx="3821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526625" y="1482813"/>
            <a:ext cx="45744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  <a:highlight>
                  <a:schemeClr val="dk1"/>
                </a:highlight>
              </a:rPr>
              <a:t>Goal:</a:t>
            </a:r>
            <a:r>
              <a:rPr lang="en-GB" sz="1200">
                <a:solidFill>
                  <a:schemeClr val="dk2"/>
                </a:solidFill>
                <a:highlight>
                  <a:schemeClr val="dk1"/>
                </a:highlight>
              </a:rPr>
              <a:t> The </a:t>
            </a:r>
            <a:r>
              <a:rPr lang="en-GB" sz="1200">
                <a:solidFill>
                  <a:schemeClr val="dk2"/>
                </a:solidFill>
                <a:highlight>
                  <a:schemeClr val="dk1"/>
                </a:highlight>
              </a:rPr>
              <a:t>Observational Health Data Sciences and Informatics (</a:t>
            </a:r>
            <a:r>
              <a:rPr b="1" lang="en-GB" sz="1200">
                <a:solidFill>
                  <a:schemeClr val="dk2"/>
                </a:solidFill>
                <a:highlight>
                  <a:schemeClr val="dk1"/>
                </a:highlight>
              </a:rPr>
              <a:t>OHDSI</a:t>
            </a:r>
            <a:r>
              <a:rPr lang="en-GB" sz="1200">
                <a:solidFill>
                  <a:schemeClr val="dk2"/>
                </a:solidFill>
                <a:highlight>
                  <a:schemeClr val="dk1"/>
                </a:highlight>
              </a:rPr>
              <a:t>) a multi-stakeholder, interdisciplinary </a:t>
            </a:r>
            <a:r>
              <a:rPr b="1" lang="en-GB" sz="1200">
                <a:solidFill>
                  <a:schemeClr val="dk2"/>
                </a:solidFill>
                <a:highlight>
                  <a:schemeClr val="dk1"/>
                </a:highlight>
              </a:rPr>
              <a:t>community</a:t>
            </a:r>
            <a:r>
              <a:rPr lang="en-GB" sz="1200">
                <a:solidFill>
                  <a:schemeClr val="dk2"/>
                </a:solidFill>
                <a:highlight>
                  <a:schemeClr val="dk1"/>
                </a:highlight>
              </a:rPr>
              <a:t> that is striving to bring out the value of observational health data through large-scale analytics.</a:t>
            </a:r>
            <a:endParaRPr sz="12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  <a:highlight>
                  <a:schemeClr val="dk1"/>
                </a:highlight>
              </a:rPr>
              <a:t>Method:</a:t>
            </a:r>
            <a:r>
              <a:rPr lang="en-GB" sz="1200">
                <a:solidFill>
                  <a:schemeClr val="dk2"/>
                </a:solidFill>
                <a:highlight>
                  <a:schemeClr val="dk1"/>
                </a:highlight>
              </a:rPr>
              <a:t> Created a standardised data model the Observational Medical Outcomes Partnership Common Data Model (OMOP-CDM)</a:t>
            </a:r>
            <a:endParaRPr sz="12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  <a:highlight>
                  <a:schemeClr val="dk1"/>
                </a:highlight>
              </a:rPr>
              <a:t>Impact:</a:t>
            </a:r>
            <a:endParaRPr b="1" sz="12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Char char="○"/>
            </a:pPr>
            <a:r>
              <a:rPr b="1" lang="en-GB" sz="1200">
                <a:solidFill>
                  <a:srgbClr val="242424"/>
                </a:solidFill>
                <a:highlight>
                  <a:schemeClr val="dk1"/>
                </a:highlight>
              </a:rPr>
              <a:t>Growing adoption over 10 years</a:t>
            </a:r>
            <a:endParaRPr b="1" sz="1200">
              <a:solidFill>
                <a:srgbClr val="242424"/>
              </a:solidFill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Char char="○"/>
            </a:pPr>
            <a:r>
              <a:rPr b="1" lang="en-GB" sz="1200">
                <a:solidFill>
                  <a:srgbClr val="242424"/>
                </a:solidFill>
                <a:highlight>
                  <a:schemeClr val="dk1"/>
                </a:highlight>
              </a:rPr>
              <a:t>534 data sources</a:t>
            </a:r>
            <a:r>
              <a:rPr lang="en-GB" sz="1200">
                <a:solidFill>
                  <a:srgbClr val="242424"/>
                </a:solidFill>
                <a:highlight>
                  <a:schemeClr val="dk1"/>
                </a:highlight>
              </a:rPr>
              <a:t> from </a:t>
            </a:r>
            <a:r>
              <a:rPr b="1" lang="en-GB" sz="1200">
                <a:solidFill>
                  <a:srgbClr val="242424"/>
                </a:solidFill>
                <a:highlight>
                  <a:schemeClr val="dk1"/>
                </a:highlight>
              </a:rPr>
              <a:t>49 countries mapped</a:t>
            </a:r>
            <a:endParaRPr b="1" sz="1200">
              <a:solidFill>
                <a:srgbClr val="242424"/>
              </a:solidFill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Char char="○"/>
            </a:pPr>
            <a:r>
              <a:rPr lang="en-GB" sz="1200">
                <a:solidFill>
                  <a:srgbClr val="242424"/>
                </a:solidFill>
                <a:highlight>
                  <a:schemeClr val="dk1"/>
                </a:highlight>
              </a:rPr>
              <a:t>Represents </a:t>
            </a:r>
            <a:r>
              <a:rPr b="1" lang="en-GB" sz="1200">
                <a:solidFill>
                  <a:srgbClr val="242424"/>
                </a:solidFill>
                <a:highlight>
                  <a:schemeClr val="dk1"/>
                </a:highlight>
              </a:rPr>
              <a:t>956 million patients</a:t>
            </a:r>
            <a:r>
              <a:rPr lang="en-GB" sz="1200">
                <a:solidFill>
                  <a:srgbClr val="242424"/>
                </a:solidFill>
                <a:highlight>
                  <a:schemeClr val="dk1"/>
                </a:highlight>
              </a:rPr>
              <a:t> (</a:t>
            </a:r>
            <a:r>
              <a:rPr b="1" lang="en-GB" sz="1200">
                <a:solidFill>
                  <a:srgbClr val="242424"/>
                </a:solidFill>
                <a:highlight>
                  <a:schemeClr val="dk1"/>
                </a:highlight>
              </a:rPr>
              <a:t>12% of world population)</a:t>
            </a:r>
            <a:endParaRPr b="1" sz="1200">
              <a:solidFill>
                <a:srgbClr val="242424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325" y="1581300"/>
            <a:ext cx="3821101" cy="238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/>
        </p:nvSpPr>
        <p:spPr>
          <a:xfrm>
            <a:off x="5417100" y="4322750"/>
            <a:ext cx="3359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Where the OHDSI community has been and where are we going Annual report 2023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Adopting the OMOP-CDM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731600" y="1526600"/>
            <a:ext cx="37005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OMOP-CDM</a:t>
            </a:r>
            <a:r>
              <a:rPr lang="en-GB"/>
              <a:t> </a:t>
            </a:r>
            <a:r>
              <a:rPr lang="en-GB"/>
              <a:t>used to l</a:t>
            </a:r>
            <a:r>
              <a:rPr b="1" lang="en-GB"/>
              <a:t>ink Observational healthcare databases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Patient-centric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Tabular/</a:t>
            </a:r>
            <a:r>
              <a:rPr lang="en-GB"/>
              <a:t>Relational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Standardised Vocabulary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Extendable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Built for C</a:t>
            </a:r>
            <a:r>
              <a:rPr lang="en-GB"/>
              <a:t>ollaborative</a:t>
            </a:r>
            <a:r>
              <a:rPr lang="en-GB"/>
              <a:t> Analytics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It’s </a:t>
            </a:r>
            <a:r>
              <a:rPr lang="en-GB"/>
              <a:t>benefits</a:t>
            </a:r>
            <a:r>
              <a:rPr lang="en-GB"/>
              <a:t> can also </a:t>
            </a:r>
            <a:r>
              <a:rPr b="1" lang="en-GB"/>
              <a:t>extend to planning and population health </a:t>
            </a:r>
            <a:r>
              <a:rPr b="1" lang="en-GB"/>
              <a:t>management</a:t>
            </a:r>
            <a:endParaRPr b="1"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675" y="1646175"/>
            <a:ext cx="4407100" cy="270694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5744550" y="4353125"/>
            <a:ext cx="222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OMOP-CDM V.5.4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11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914125" y="1937975"/>
            <a:ext cx="75690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914125" y="1937975"/>
            <a:ext cx="743500" cy="402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1657625" y="1937938"/>
            <a:ext cx="6764400" cy="40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Harmonise Ltd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914125" y="2340250"/>
            <a:ext cx="743500" cy="402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1657625" y="2340200"/>
            <a:ext cx="6764400" cy="40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</a:t>
            </a: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914125" y="2742525"/>
            <a:ext cx="743500" cy="402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657625" y="2742525"/>
            <a:ext cx="6764400" cy="40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Scotland’s Health Data Sharing Landscape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914125" y="3144850"/>
            <a:ext cx="743500" cy="402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657625" y="3144850"/>
            <a:ext cx="6764400" cy="40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OMOP CDM Overview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914125" y="3547175"/>
            <a:ext cx="743500" cy="402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657625" y="3547175"/>
            <a:ext cx="6764400" cy="40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 for Data Harmonisation Strategy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Benefits</a:t>
            </a:r>
            <a:r>
              <a:rPr lang="en-GB">
                <a:solidFill>
                  <a:schemeClr val="dk2"/>
                </a:solidFill>
              </a:rPr>
              <a:t> of adopting the OMOP-CDM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731600" y="1493750"/>
            <a:ext cx="78591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Arial"/>
              <a:buChar char="●"/>
            </a:pPr>
            <a:r>
              <a:rPr b="1" lang="en-GB" sz="20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Open-source and Collaborative:</a:t>
            </a:r>
            <a:endParaRPr b="1" sz="2000">
              <a:solidFill>
                <a:srgbClr val="FF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○"/>
            </a:pP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Actively developed and maintained tools on Github with a </a:t>
            </a:r>
            <a:r>
              <a:rPr lang="en-GB" sz="2000" u="sng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supportive community forum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○"/>
            </a:pPr>
            <a:r>
              <a:rPr lang="en-GB" sz="2000" u="sng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Offers guidance and assistance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for general and specific data conversion questions.</a:t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Arial"/>
              <a:buChar char="●"/>
            </a:pPr>
            <a:r>
              <a:rPr b="1" lang="en-GB" sz="20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Standardised Representation:</a:t>
            </a:r>
            <a:endParaRPr b="1" sz="2000">
              <a:solidFill>
                <a:srgbClr val="FF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○"/>
            </a:pP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Creates a </a:t>
            </a:r>
            <a:r>
              <a:rPr lang="en-GB" sz="2000" u="sng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common language for healthcare data,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simplifying researcher understanding.</a:t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Arial"/>
              <a:buChar char="●"/>
            </a:pPr>
            <a:r>
              <a:rPr b="1" lang="en-GB" sz="20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FAIR Data Principles:</a:t>
            </a:r>
            <a:endParaRPr b="1" sz="2000">
              <a:solidFill>
                <a:srgbClr val="FF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○"/>
            </a:pP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Supports </a:t>
            </a:r>
            <a:r>
              <a:rPr b="1"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indability, </a:t>
            </a:r>
            <a:r>
              <a:rPr b="1"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ccessibility, </a:t>
            </a:r>
            <a:r>
              <a:rPr b="1"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nteroperability, and </a:t>
            </a:r>
            <a:r>
              <a:rPr b="1"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eusability of data. </a:t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○"/>
            </a:pPr>
            <a:r>
              <a:rPr lang="en-GB" sz="2000" u="sng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Benefits researchers and healthcare technology development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for better patient and 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health 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decisions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Arial"/>
              <a:buChar char="●"/>
            </a:pPr>
            <a:r>
              <a:rPr b="1" lang="en-GB" sz="20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Large-Scale Datasets</a:t>
            </a:r>
            <a:r>
              <a:rPr b="1"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○"/>
            </a:pP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Enables creation of large, standardized datasets for national and international 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2000" u="sng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ederated</a:t>
            </a:r>
            <a:r>
              <a:rPr lang="en-GB" sz="2000" u="sng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network studies</a:t>
            </a:r>
            <a:r>
              <a:rPr lang="en-GB" sz="2000">
                <a:solidFill>
                  <a:srgbClr val="2A2A2A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2A2A2A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Challenges when adopting </a:t>
            </a:r>
            <a:r>
              <a:rPr lang="en-GB">
                <a:solidFill>
                  <a:schemeClr val="dk2"/>
                </a:solidFill>
              </a:rPr>
              <a:t>the OMOP-CDM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731600" y="1526600"/>
            <a:ext cx="7968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Dictionary Effort: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Requires well-defined source data dictionaries, which can be resource-intensive to create and maintain.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Conversion Time: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First iteration of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mapping typically takes 6-12 months to complete.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Technical Considerations: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Setting up and governing data, especially with PII (Personally Identifiable Information), can lead to delays.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Expert Input: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Conversion requires input from clinical experts familiar with the source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Ongoing Maintenance: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Regular updates are needed to adapt to changes in source data, data models, and vocabularies.</a:t>
            </a:r>
            <a:endParaRPr b="1" sz="1200"/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ctrTitle"/>
          </p:nvPr>
        </p:nvSpPr>
        <p:spPr>
          <a:xfrm>
            <a:off x="499725" y="1822825"/>
            <a:ext cx="7885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PoC for Data Harmonisation Strategy</a:t>
            </a:r>
            <a:endParaRPr b="1" sz="3900">
              <a:solidFill>
                <a:srgbClr val="2424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Standardising within </a:t>
            </a:r>
            <a:r>
              <a:rPr b="1" lang="en-GB">
                <a:solidFill>
                  <a:schemeClr val="dk2"/>
                </a:solidFill>
              </a:rPr>
              <a:t>data repository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0" y="1419463"/>
            <a:ext cx="7798149" cy="320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/>
        </p:nvSpPr>
        <p:spPr>
          <a:xfrm>
            <a:off x="1282650" y="4629125"/>
            <a:ext cx="3521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OMOP ETL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carried out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on NHS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770750" y="1419400"/>
            <a:ext cx="4937400" cy="321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Standardising</a:t>
            </a:r>
            <a:r>
              <a:rPr lang="en-GB">
                <a:solidFill>
                  <a:schemeClr val="dk2"/>
                </a:solidFill>
              </a:rPr>
              <a:t> within </a:t>
            </a:r>
            <a:r>
              <a:rPr b="1" lang="en-GB">
                <a:solidFill>
                  <a:schemeClr val="dk2"/>
                </a:solidFill>
              </a:rPr>
              <a:t>analytical platform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4664250" y="4304650"/>
            <a:ext cx="3521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OMOP ETL carried out analytical platform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84700"/>
            <a:ext cx="7563648" cy="27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/>
          <p:nvPr/>
        </p:nvSpPr>
        <p:spPr>
          <a:xfrm>
            <a:off x="3939700" y="1528250"/>
            <a:ext cx="4540500" cy="272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600275" y="5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Possible areas to </a:t>
            </a:r>
            <a:r>
              <a:rPr lang="en-GB">
                <a:solidFill>
                  <a:schemeClr val="dk2"/>
                </a:solidFill>
              </a:rPr>
              <a:t>work Together </a:t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941150" y="1258525"/>
            <a:ext cx="69711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00"/>
                </a:solidFill>
              </a:rPr>
              <a:t>1</a:t>
            </a:r>
            <a:r>
              <a:rPr b="1" lang="en-GB" sz="1100">
                <a:solidFill>
                  <a:srgbClr val="FF0000"/>
                </a:solidFill>
              </a:rPr>
              <a:t> - </a:t>
            </a:r>
            <a:r>
              <a:rPr b="1" lang="en-GB" sz="1100" u="sng">
                <a:solidFill>
                  <a:srgbClr val="FF0000"/>
                </a:solidFill>
              </a:rPr>
              <a:t>Data interoperability workshops</a:t>
            </a:r>
            <a:r>
              <a:rPr b="1" lang="en-GB" sz="1100">
                <a:solidFill>
                  <a:srgbClr val="FF0000"/>
                </a:solidFill>
              </a:rPr>
              <a:t>: 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Education</a:t>
            </a:r>
            <a:r>
              <a:rPr lang="en-GB" sz="1100"/>
              <a:t> and upskilling through bringing awareness to the use and benefit of standards such as the OMOP-CDM.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2 - </a:t>
            </a:r>
            <a:r>
              <a:rPr b="1" lang="en-GB" sz="1100" u="sng">
                <a:solidFill>
                  <a:srgbClr val="FF0000"/>
                </a:solidFill>
              </a:rPr>
              <a:t>Data engineering services using OMOP-CDM: </a:t>
            </a:r>
            <a:endParaRPr b="1" sz="11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Mapping a subset of data within a NHS network which has not converted data to OMOP-CDM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Mapping a subset of data within an </a:t>
            </a:r>
            <a:r>
              <a:rPr lang="en-GB" sz="1100"/>
              <a:t>analytical</a:t>
            </a:r>
            <a:r>
              <a:rPr lang="en-GB" sz="1100"/>
              <a:t> </a:t>
            </a:r>
            <a:r>
              <a:rPr lang="en-GB" sz="1100"/>
              <a:t>repository</a:t>
            </a:r>
            <a:r>
              <a:rPr lang="en-GB" sz="1100"/>
              <a:t> that has not been </a:t>
            </a:r>
            <a:r>
              <a:rPr lang="en-GB" sz="1100"/>
              <a:t>covered</a:t>
            </a:r>
            <a:r>
              <a:rPr lang="en-GB" sz="1100"/>
              <a:t> the OMOP-CDM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3 - </a:t>
            </a:r>
            <a:r>
              <a:rPr b="1" lang="en-GB" sz="1100" u="sng">
                <a:solidFill>
                  <a:srgbClr val="FF0000"/>
                </a:solidFill>
              </a:rPr>
              <a:t>Testing a Proof Of Concept (PoC) using OMOP-CDM</a:t>
            </a:r>
            <a:r>
              <a:rPr lang="en-GB" sz="1100">
                <a:solidFill>
                  <a:srgbClr val="FF0000"/>
                </a:solidFill>
              </a:rPr>
              <a:t>: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Building ETL </a:t>
            </a:r>
            <a:r>
              <a:rPr lang="en-GB" sz="1100"/>
              <a:t>pipelines</a:t>
            </a:r>
            <a:r>
              <a:rPr lang="en-GB" sz="1100"/>
              <a:t> for the subset and sharing learning with </a:t>
            </a:r>
            <a:r>
              <a:rPr lang="en-GB" sz="1100"/>
              <a:t>directorates</a:t>
            </a:r>
            <a:r>
              <a:rPr lang="en-GB" sz="1100"/>
              <a:t> to support the data </a:t>
            </a:r>
            <a:r>
              <a:rPr lang="en-GB" sz="1100"/>
              <a:t>strategy</a:t>
            </a:r>
            <a:r>
              <a:rPr lang="en-GB" sz="1100"/>
              <a:t> plan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4 - </a:t>
            </a:r>
            <a:r>
              <a:rPr b="1" lang="en-GB" sz="1100" u="sng">
                <a:solidFill>
                  <a:srgbClr val="FF0000"/>
                </a:solidFill>
              </a:rPr>
              <a:t>Expanding the </a:t>
            </a:r>
            <a:r>
              <a:rPr b="1" lang="en-GB" sz="1100" u="sng">
                <a:solidFill>
                  <a:srgbClr val="FF0000"/>
                </a:solidFill>
              </a:rPr>
              <a:t>concept to other data sources: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Scaling up the pipelines to look at imaging, genomics, social care, other local authorities data. 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Useful Links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819150" y="1488325"/>
            <a:ext cx="75057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Merriweather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Health and social care: data strategy - executive summary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100"/>
              <a:buFont typeface="Merriweather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NHS Research SDE Network agrees to adopt common data model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Merriweather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A National Network of Safe Havens: A Scottish Perspective (Preprint)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Merriweather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Where the OHDSI community has been and where are we going Annual report 2023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Merriweather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OMOP-CDM V.5.4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Professional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68552" y="3384075"/>
            <a:ext cx="20859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Mathematics, PhD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St.Andrews University 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00" y="2365712"/>
            <a:ext cx="966774" cy="9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351" y="2283725"/>
            <a:ext cx="1070900" cy="11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2867400" y="3332475"/>
            <a:ext cx="36678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Consultant/Senior Data Analyst/Data Engineer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Academia/IT/Financial Services/Health Informatics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26150" y="4150275"/>
            <a:ext cx="20859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2014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3530839" y="4150275"/>
            <a:ext cx="20859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2014 - 2023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666950" y="3414450"/>
            <a:ext cx="2207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 Harmonise Ltd 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6727839" y="4150275"/>
            <a:ext cx="20859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2024 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523" y="1061525"/>
            <a:ext cx="1415327" cy="235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Company Mission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 </a:t>
            </a:r>
            <a:r>
              <a:rPr b="1" i="1"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b="1"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healthcare data by providing </a:t>
            </a:r>
            <a:r>
              <a:rPr b="1" i="1"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standardisation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engineering solutions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leveraging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Observational Medical Outcomes Partnership Common Data Model (</a:t>
            </a:r>
            <a:r>
              <a:rPr b="1" i="1"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OMOP-CDM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Our commitment is to facilitate data links, foster collaboration, accelerate research outputs, and drive innovation.</a:t>
            </a:r>
            <a:endParaRPr i="1" sz="2300"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ctrTitle"/>
          </p:nvPr>
        </p:nvSpPr>
        <p:spPr>
          <a:xfrm>
            <a:off x="499725" y="1822825"/>
            <a:ext cx="7885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Interoperability &amp; Information Standards</a:t>
            </a:r>
            <a:endParaRPr b="1" sz="62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What is data </a:t>
            </a:r>
            <a:r>
              <a:rPr lang="en-GB">
                <a:solidFill>
                  <a:schemeClr val="dk2"/>
                </a:solidFill>
              </a:rPr>
              <a:t>Interoperability</a:t>
            </a:r>
            <a:r>
              <a:rPr lang="en-GB">
                <a:solidFill>
                  <a:schemeClr val="dk2"/>
                </a:solidFill>
              </a:rPr>
              <a:t>?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733825" y="1608875"/>
            <a:ext cx="37515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Healthcare data can vary greatly both in structure and terminologies from one organisation to the next.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are collected for different purposes, stored in different formats using different database systems and information models.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improve the interoperability of health data requires standardising both the structure (</a:t>
            </a:r>
            <a:r>
              <a:rPr b="1" lang="en-GB">
                <a:solidFill>
                  <a:srgbClr val="FF0000"/>
                </a:solidFill>
              </a:rPr>
              <a:t>syntactic interoperability</a:t>
            </a:r>
            <a:r>
              <a:rPr lang="en-GB"/>
              <a:t>) and the terminologies (</a:t>
            </a:r>
            <a:r>
              <a:rPr b="1" lang="en-GB">
                <a:solidFill>
                  <a:srgbClr val="FF0000"/>
                </a:solidFill>
              </a:rPr>
              <a:t>semantic interoperability</a:t>
            </a:r>
            <a:r>
              <a:rPr lang="en-GB"/>
              <a:t>).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50" y="1455650"/>
            <a:ext cx="3751501" cy="3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Take EHRs for example …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536225" y="1608875"/>
            <a:ext cx="49851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Centralised Patient Data: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Electronic Health Records (EHRs) store a patient's comprehensive medical history in one place, including demographics, medical history, clinical notes, radiology data, 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laboratory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results, and more.</a:t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Information Exchange: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EHRs can receive and exchange patient data with various healthcare providers: GPs, hospitals, radiology departments, and laboratories.</a:t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Standardised Communication: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 ensure seamless communication and data exchange between d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ifferent healthcare systems (often from different vendors), there is a need for common standards! 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24" y="1326425"/>
            <a:ext cx="3291401" cy="3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Focus of each Standard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609425" y="1486975"/>
            <a:ext cx="78006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30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●"/>
            </a:pPr>
            <a:r>
              <a:rPr b="1" lang="en-GB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DICOM (Digital Imaging and Communications in Medicine):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A standard f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ocusing on data exchange and data persistence (structure, storage, maintenance) for medical images (X-rays, MRIs, CT, ultrasound, etc.).</a:t>
            </a:r>
            <a:endParaRPr sz="12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30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●"/>
            </a:pPr>
            <a:r>
              <a:rPr b="1" lang="en-GB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HL7 FHIR (Fast Healthcare Interoperability Resources):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A standard focusing on 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-GB" sz="1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exchange</a:t>
            </a:r>
            <a:r>
              <a:rPr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GB" sz="1200" u="sng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data persistence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(structure, storage, maintenance) 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EHRs in real time between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healthcare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systems.</a:t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30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●"/>
            </a:pPr>
            <a:r>
              <a:rPr b="1" lang="en-GB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openEHR (open Electronic Health Record):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focusing on </a:t>
            </a:r>
            <a:r>
              <a:rPr b="1" lang="en-GB" sz="1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persistence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(structure, storage, maintenance) and </a:t>
            </a:r>
            <a:r>
              <a:rPr lang="en-GB" sz="1200" u="sng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data exchange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EHRs. </a:t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30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●"/>
            </a:pPr>
            <a:r>
              <a:rPr b="1" lang="en-GB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PRSB (Patient Reported Symptoms Burden):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A standard focusing on </a:t>
            </a:r>
            <a:r>
              <a:rPr b="1" lang="en-GB" sz="1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capturing and coding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patient-reported symptoms and their impact on daily life, typically gathered through standardised questionnaires or surveys.</a:t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30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●"/>
            </a:pPr>
            <a:r>
              <a:rPr b="1" lang="en-GB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OMOP CDM (Observational Medical Outcomes Partnership Common Data Model):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A standard focusing on 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structure and terminology to facilitated the </a:t>
            </a:r>
            <a:r>
              <a:rPr lang="en-GB"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integration of data from different EHR systems </a:t>
            </a:r>
            <a:r>
              <a:rPr lang="en-GB" sz="12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 the purpose of large-scale research studies.</a:t>
            </a:r>
            <a:endParaRPr sz="1200">
              <a:solidFill>
                <a:srgbClr val="2A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9150" y="565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Comparison between standards</a:t>
            </a:r>
            <a:r>
              <a:rPr lang="en-GB"/>
              <a:t> 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194450" y="4448750"/>
            <a:ext cx="70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001075" y="4448750"/>
            <a:ext cx="750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242424"/>
                </a:solidFill>
              </a:rPr>
              <a:t>DICOM works a little differently with OMOP compared to FHIR, openEHR, and PRSB.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0" y="1255400"/>
            <a:ext cx="7766299" cy="29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