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78" y="39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 </a:t>
            </a:r>
            <a:r>
              <a:rPr lang="ru-RU" dirty="0"/>
              <a:t>моделей на разных выборках</a:t>
            </a:r>
          </a:p>
        </c:rich>
      </c:tx>
      <c:layout>
        <c:manualLayout>
          <c:xMode val="edge"/>
          <c:yMode val="edge"/>
          <c:x val="0.79813317250404225"/>
          <c:y val="2.97957524629884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3"/>
                <c:pt idx="0">
                  <c:v>Logistic Regression</c:v>
                </c:pt>
                <c:pt idx="2">
                  <c:v>K Nearest Neighbors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0.73399999999999999</c:v>
                </c:pt>
                <c:pt idx="2">
                  <c:v>0.99199999999999999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F6-421E-8820-7038807441B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3"/>
                <c:pt idx="0">
                  <c:v>Logistic Regression</c:v>
                </c:pt>
                <c:pt idx="2">
                  <c:v>K Nearest Neighbors</c:v>
                </c:pt>
              </c:strCache>
            </c:str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0.72899999999999998</c:v>
                </c:pt>
                <c:pt idx="2">
                  <c:v>0.98699999999999999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F6-421E-8820-7038807441BB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Исходные данные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3"/>
                <c:pt idx="0">
                  <c:v>Logistic Regression</c:v>
                </c:pt>
                <c:pt idx="2">
                  <c:v>K Nearest Neighbors</c:v>
                </c:pt>
              </c:strCache>
            </c:strRef>
          </c:cat>
          <c:val>
            <c:numRef>
              <c:f>Лист1!$D$2:$D$6</c:f>
              <c:numCache>
                <c:formatCode>General</c:formatCode>
                <c:ptCount val="5"/>
                <c:pt idx="0">
                  <c:v>0.54100000000000004</c:v>
                </c:pt>
                <c:pt idx="2">
                  <c:v>0.97399999999999998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F6-421E-8820-7038807441B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48366143"/>
        <c:axId val="248366559"/>
      </c:barChart>
      <c:catAx>
        <c:axId val="248366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8366559"/>
        <c:crosses val="autoZero"/>
        <c:auto val="1"/>
        <c:lblAlgn val="ctr"/>
        <c:lblOffset val="100"/>
        <c:noMultiLvlLbl val="0"/>
      </c:catAx>
      <c:valAx>
        <c:axId val="2483665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48366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3524F-BC74-498C-A796-04DAFB5DB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F63AB0-975C-42F7-BE68-494FD3CE7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FA7175-EA96-4F55-A0A9-1E0D6CA2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05EA-F656-4772-9267-3950A8FAEFC9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8AD0AE-6EC3-440C-A750-8AD3B292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CEF4E5-DB1D-4A6F-95A8-2F26788B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5D50-80C7-40F2-BC76-FB0637F73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71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FDFFA-96D9-4D7E-BEFF-D107530B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5C9737-8FE8-47A0-A2E7-E3E7636B5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22EEA4-8F42-44F5-98B3-05E6F56A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05EA-F656-4772-9267-3950A8FAEFC9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E7C2A6-89D4-483E-B885-CDF540C1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DD8971-405A-4D7C-AB6F-60EB785D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5D50-80C7-40F2-BC76-FB0637F73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05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4792811-AF00-4B8B-935C-0579530AAE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A35EF5-F538-4CE4-AC16-DB15E9F5A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D65661-10A8-432D-AF76-98A6A39F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05EA-F656-4772-9267-3950A8FAEFC9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C56F41-3EFA-4AB2-ACD0-379A4582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27548C-01DA-4D12-8C1A-1ADD788F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5D50-80C7-40F2-BC76-FB0637F73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02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810305-AE1F-44DA-B465-32D8478C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F772A5-007E-43BB-B58C-2A1099AD4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0F6926-AD0E-4FF3-AFB3-8915FE6E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05EA-F656-4772-9267-3950A8FAEFC9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28E73B-1BB0-4E13-8C82-0BAB4E802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3461FE-BADC-428B-933C-D748F5AF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5D50-80C7-40F2-BC76-FB0637F73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75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4DDA50-9415-4B4F-8A19-4F6732D83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7D41E2-9732-4F86-8301-6EB99BFA6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A594D3-0867-4C42-A0D3-2184575F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05EA-F656-4772-9267-3950A8FAEFC9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2FF62A-AC58-46BB-8C98-E18098950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633CF2-8154-4BBD-B89B-4DA10ED7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5D50-80C7-40F2-BC76-FB0637F73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14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C7A1B-DA78-492A-9A99-402187AC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E8F3C9-8B74-4713-B505-0276F941F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91F211-DF3D-4F63-8436-3D69066FF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B68038-921B-4E63-ADA7-2D4439E72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05EA-F656-4772-9267-3950A8FAEFC9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2A2AB1-EED2-485C-9F63-30B5BA8B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7EEA74-BEFD-48EF-8B1D-1BD58F2D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5D50-80C7-40F2-BC76-FB0637F73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7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02B07A-28EE-4308-88A2-85E616A2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285385-51B7-40EF-877D-AC1A81E42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F8EFB1-A584-4BD6-9E08-9187BA886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B33EE3-0136-430B-9330-317A58D7F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3D9716-1751-417C-8F32-3826A321E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0BB3F08-DDE2-4AC2-A6A1-42EDECB7B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05EA-F656-4772-9267-3950A8FAEFC9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3965E08-BEBE-4133-BE6D-8F6351D6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6167A5-75BF-4A05-B6F2-C9847044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5D50-80C7-40F2-BC76-FB0637F73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96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F8132F-B1F1-495E-934B-B64A00E1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1BAC9BE-3F2F-4EE5-B252-A8C3CCD3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05EA-F656-4772-9267-3950A8FAEFC9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559D10-2AF1-4AA5-9D08-574A9EB6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0F2A5E-3F3B-4D10-8C13-BE5AA5AD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5D50-80C7-40F2-BC76-FB0637F73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01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6806E9F-859D-46C1-8939-C3F93A6AA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05EA-F656-4772-9267-3950A8FAEFC9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EA66A11-3B66-4FB0-917E-F8FBD145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844076-6536-424D-B5CE-AF57BA5F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5D50-80C7-40F2-BC76-FB0637F73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2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B7504-8372-4BFC-ADA5-CA34D83FE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FADE21-3AC4-4FD3-8FDC-618D6B4ED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36A591-8461-4ED8-BD5F-95922769B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2C12E7-1087-418F-B1C6-EE57267C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05EA-F656-4772-9267-3950A8FAEFC9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F020AE-B218-4BB9-97C9-A2FCBA45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87FE38-DF21-4D8E-B2CE-F2278B30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5D50-80C7-40F2-BC76-FB0637F73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4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FF107-B9A4-42AD-8E2D-3693BB36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8D2D2FD-696F-4A49-9CE3-5B0561C8E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D8661F-1378-4E08-A957-42C0114D5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2AFF84-97EE-4D7F-87D4-56078904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05EA-F656-4772-9267-3950A8FAEFC9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67DDED-9985-46CB-AD59-B3858482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A297A9-B057-4E23-9F14-C46A8AC06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5D50-80C7-40F2-BC76-FB0637F73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9A3E8-75AB-46C6-84D0-70F19B531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0CF5E4-A6FF-45E2-B89D-6841A9973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06E0A9-C062-4104-900A-9DC82ED17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305EA-F656-4772-9267-3950A8FAEFC9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A2D50B-8BC0-4A9D-B2E2-FB09FD04D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2B6389-436F-4DF2-B30C-76EC2676F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C5D50-80C7-40F2-BC76-FB0637F73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37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ajyellow46/wine-quali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674850-E39C-4205-8AB7-251EE70FF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Отчет</a:t>
            </a:r>
            <a:br>
              <a:rPr lang="ru-RU" dirty="0"/>
            </a:br>
            <a:r>
              <a:rPr lang="ru-RU" sz="4400" dirty="0"/>
              <a:t>о решении задачи предсказания качества вина по его свойствам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DCBA7C-B8A1-4444-AB79-A1DECEDB6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Домашнее задание к блоку «Разработка отчетов по исследованию»</a:t>
            </a:r>
          </a:p>
          <a:p>
            <a:r>
              <a:rPr lang="ru-RU" dirty="0"/>
              <a:t>модуля «Работа с заказчиками»</a:t>
            </a:r>
          </a:p>
        </p:txBody>
      </p:sp>
    </p:spTree>
    <p:extLst>
      <p:ext uri="{BB962C8B-B14F-4D97-AF65-F5344CB8AC3E}">
        <p14:creationId xmlns:p14="http://schemas.microsoft.com/office/powerpoint/2010/main" val="221976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81C088-3E77-47DE-BF77-D5AA6C7FB5FF}"/>
              </a:ext>
            </a:extLst>
          </p:cNvPr>
          <p:cNvSpPr txBox="1"/>
          <p:nvPr/>
        </p:nvSpPr>
        <p:spPr>
          <a:xfrm>
            <a:off x="10161917" y="198408"/>
            <a:ext cx="167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+mj-lt"/>
              </a:rPr>
              <a:t>Данные</a:t>
            </a: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8E866D59-0735-4E45-ABBD-A0E6ABF62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652234"/>
              </p:ext>
            </p:extLst>
          </p:nvPr>
        </p:nvGraphicFramePr>
        <p:xfrm>
          <a:off x="7479103" y="1386770"/>
          <a:ext cx="2898476" cy="4124419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83079">
                  <a:extLst>
                    <a:ext uri="{9D8B030D-6E8A-4147-A177-3AD203B41FA5}">
                      <a16:colId xmlns:a16="http://schemas.microsoft.com/office/drawing/2014/main" val="3354993334"/>
                    </a:ext>
                  </a:extLst>
                </a:gridCol>
                <a:gridCol w="2415397">
                  <a:extLst>
                    <a:ext uri="{9D8B030D-6E8A-4147-A177-3AD203B41FA5}">
                      <a16:colId xmlns:a16="http://schemas.microsoft.com/office/drawing/2014/main" val="6632769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</a:rPr>
                        <a:t>тип вина (белое или красное)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660147"/>
                  </a:ext>
                </a:extLst>
              </a:tr>
              <a:tr h="2424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</a:rPr>
                        <a:t>фиксированная кислотность (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fixed acidity)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816630"/>
                  </a:ext>
                </a:extLst>
              </a:tr>
              <a:tr h="2951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kern="1200" dirty="0">
                          <a:solidFill>
                            <a:schemeClr val="dk1"/>
                          </a:solidFill>
                          <a:effectLst/>
                        </a:rPr>
                        <a:t>3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kern="1200" dirty="0">
                          <a:solidFill>
                            <a:schemeClr val="dk1"/>
                          </a:solidFill>
                          <a:effectLst/>
                        </a:rPr>
                        <a:t>летучая кислотность (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volatile acidity)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238633"/>
                  </a:ext>
                </a:extLst>
              </a:tr>
              <a:tr h="2424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kern="1200" dirty="0">
                          <a:solidFill>
                            <a:schemeClr val="dk1"/>
                          </a:solidFill>
                          <a:effectLst/>
                        </a:rPr>
                        <a:t>лимонная кислота (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citric acid)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733456"/>
                  </a:ext>
                </a:extLst>
              </a:tr>
              <a:tr h="2424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kern="1200" dirty="0">
                          <a:solidFill>
                            <a:schemeClr val="dk1"/>
                          </a:solidFill>
                          <a:effectLst/>
                        </a:rPr>
                        <a:t>5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kern="1200" dirty="0">
                          <a:solidFill>
                            <a:schemeClr val="dk1"/>
                          </a:solidFill>
                          <a:effectLst/>
                        </a:rPr>
                        <a:t>остаточный сахар (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residual sugar)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884575"/>
                  </a:ext>
                </a:extLst>
              </a:tr>
              <a:tr h="2424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kern="1200" dirty="0">
                          <a:solidFill>
                            <a:schemeClr val="dk1"/>
                          </a:solidFill>
                          <a:effectLst/>
                        </a:rPr>
                        <a:t>6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kern="1200" dirty="0">
                          <a:solidFill>
                            <a:schemeClr val="dk1"/>
                          </a:solidFill>
                          <a:effectLst/>
                        </a:rPr>
                        <a:t>хлориды (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chlorides)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217649"/>
                  </a:ext>
                </a:extLst>
              </a:tr>
              <a:tr h="4041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kern="1200" dirty="0">
                          <a:solidFill>
                            <a:schemeClr val="dk1"/>
                          </a:solidFill>
                          <a:effectLst/>
                        </a:rPr>
                        <a:t>7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kern="1200" dirty="0">
                          <a:solidFill>
                            <a:schemeClr val="dk1"/>
                          </a:solidFill>
                          <a:effectLst/>
                        </a:rPr>
                        <a:t>свободный диоксид серы (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free sulfur dioxide)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127827"/>
                  </a:ext>
                </a:extLst>
              </a:tr>
              <a:tr h="2424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kern="1200" dirty="0">
                          <a:solidFill>
                            <a:schemeClr val="dk1"/>
                          </a:solidFill>
                          <a:effectLst/>
                        </a:rPr>
                        <a:t>8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kern="1200" dirty="0">
                          <a:solidFill>
                            <a:schemeClr val="dk1"/>
                          </a:solidFill>
                          <a:effectLst/>
                        </a:rPr>
                        <a:t>общий диоксид серы (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total sulfur dioxide)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530892"/>
                  </a:ext>
                </a:extLst>
              </a:tr>
              <a:tr h="2424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kern="1200" dirty="0">
                          <a:solidFill>
                            <a:schemeClr val="dk1"/>
                          </a:solidFill>
                          <a:effectLst/>
                        </a:rPr>
                        <a:t>9</a:t>
                      </a:r>
                      <a:endParaRPr lang="ru-RU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kern="1200" dirty="0">
                          <a:solidFill>
                            <a:schemeClr val="dk1"/>
                          </a:solidFill>
                          <a:effectLst/>
                        </a:rPr>
                        <a:t>плотность (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density)</a:t>
                      </a:r>
                      <a:endParaRPr lang="ru-RU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528052"/>
                  </a:ext>
                </a:extLst>
              </a:tr>
              <a:tr h="2424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kern="1200" dirty="0">
                          <a:solidFill>
                            <a:schemeClr val="dk1"/>
                          </a:solidFill>
                          <a:effectLst/>
                        </a:rPr>
                        <a:t>10</a:t>
                      </a:r>
                      <a:endParaRPr lang="ru-RU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pH</a:t>
                      </a:r>
                      <a:endParaRPr lang="ru-RU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21443"/>
                  </a:ext>
                </a:extLst>
              </a:tr>
              <a:tr h="2424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kern="1200" dirty="0">
                          <a:solidFill>
                            <a:schemeClr val="dk1"/>
                          </a:solidFill>
                          <a:effectLst/>
                        </a:rPr>
                        <a:t>11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kern="1200" dirty="0">
                          <a:solidFill>
                            <a:schemeClr val="dk1"/>
                          </a:solidFill>
                          <a:effectLst/>
                        </a:rPr>
                        <a:t>сульфаты (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sulphates)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427302"/>
                  </a:ext>
                </a:extLst>
              </a:tr>
              <a:tr h="3753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kern="1200" dirty="0">
                          <a:solidFill>
                            <a:schemeClr val="dk1"/>
                          </a:solidFill>
                          <a:effectLst/>
                        </a:rPr>
                        <a:t>12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kern="1200" dirty="0">
                          <a:solidFill>
                            <a:schemeClr val="dk1"/>
                          </a:solidFill>
                          <a:effectLst/>
                        </a:rPr>
                        <a:t>спирт (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alcohol)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1476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9BD4DEA-10A1-4F03-AF90-F4724C0678C6}"/>
              </a:ext>
            </a:extLst>
          </p:cNvPr>
          <p:cNvSpPr txBox="1"/>
          <p:nvPr/>
        </p:nvSpPr>
        <p:spPr>
          <a:xfrm>
            <a:off x="9072386" y="1065755"/>
            <a:ext cx="1397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/>
              <a:t>Список признаков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E838D9-1882-4C48-9575-545364A79EAF}"/>
              </a:ext>
            </a:extLst>
          </p:cNvPr>
          <p:cNvSpPr txBox="1"/>
          <p:nvPr/>
        </p:nvSpPr>
        <p:spPr>
          <a:xfrm>
            <a:off x="1037659" y="1031113"/>
            <a:ext cx="40953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chemeClr val="accent6">
                    <a:lumMod val="75000"/>
                  </a:schemeClr>
                </a:solidFill>
              </a:rPr>
              <a:t>Датасет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ru-RU" dirty="0"/>
              <a:t> </a:t>
            </a:r>
          </a:p>
          <a:p>
            <a:r>
              <a:rPr lang="en-US" dirty="0"/>
              <a:t>Wine Quality</a:t>
            </a:r>
            <a:endParaRPr lang="ru-RU" dirty="0"/>
          </a:p>
          <a:p>
            <a:r>
              <a:rPr lang="en-US" sz="1200" b="0" i="0" u="sng" dirty="0">
                <a:solidFill>
                  <a:srgbClr val="296EAA"/>
                </a:solidFill>
                <a:effectLst/>
                <a:latin typeface="Helvetica Neue"/>
                <a:hlinkClick r:id="rId2"/>
              </a:rPr>
              <a:t>https://www.kaggle.com/datasets/rajyellow46/wine-quality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3B53B9-F679-4799-8CC9-C942354A366C}"/>
              </a:ext>
            </a:extLst>
          </p:cNvPr>
          <p:cNvSpPr txBox="1"/>
          <p:nvPr/>
        </p:nvSpPr>
        <p:spPr>
          <a:xfrm>
            <a:off x="1037658" y="2134586"/>
            <a:ext cx="31119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Объем </a:t>
            </a:r>
            <a:r>
              <a:rPr lang="ru-RU" b="1" dirty="0" err="1">
                <a:solidFill>
                  <a:schemeClr val="accent6">
                    <a:lumMod val="75000"/>
                  </a:schemeClr>
                </a:solidFill>
              </a:rPr>
              <a:t>датасета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r>
              <a:rPr lang="ru-RU" sz="1400" dirty="0"/>
              <a:t>6497 строк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1EF766-392E-4F52-B414-01F4CBBBB61B}"/>
              </a:ext>
            </a:extLst>
          </p:cNvPr>
          <p:cNvSpPr txBox="1"/>
          <p:nvPr/>
        </p:nvSpPr>
        <p:spPr>
          <a:xfrm>
            <a:off x="1037658" y="3053393"/>
            <a:ext cx="66056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Признаковое пространство:</a:t>
            </a:r>
          </a:p>
          <a:p>
            <a:r>
              <a:rPr lang="ru-RU" sz="1400" dirty="0"/>
              <a:t>11 </a:t>
            </a:r>
            <a:r>
              <a:rPr lang="ru-RU" sz="1400" dirty="0" err="1"/>
              <a:t>физикохимических</a:t>
            </a:r>
            <a:r>
              <a:rPr lang="ru-RU" sz="1400" dirty="0"/>
              <a:t> признаков + тип вина (белое или красное)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796030-753A-45F2-AB6D-37CF65DF912B}"/>
              </a:ext>
            </a:extLst>
          </p:cNvPr>
          <p:cNvSpPr txBox="1"/>
          <p:nvPr/>
        </p:nvSpPr>
        <p:spPr>
          <a:xfrm>
            <a:off x="1037658" y="3972200"/>
            <a:ext cx="528583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chemeClr val="accent6">
                    <a:lumMod val="75000"/>
                  </a:schemeClr>
                </a:solidFill>
              </a:rPr>
              <a:t>Таргетная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 переменная:</a:t>
            </a:r>
          </a:p>
          <a:p>
            <a:r>
              <a:rPr lang="ru-RU" sz="1400" dirty="0"/>
              <a:t>качество вина, оцененное по 10-балльной шкале</a:t>
            </a:r>
          </a:p>
          <a:p>
            <a:r>
              <a:rPr lang="ru-RU" sz="1400" dirty="0"/>
              <a:t>(в </a:t>
            </a:r>
            <a:r>
              <a:rPr lang="ru-RU" sz="1400" dirty="0" err="1"/>
              <a:t>датасете</a:t>
            </a:r>
            <a:r>
              <a:rPr lang="ru-RU" sz="1400" dirty="0"/>
              <a:t> представлен диапазон от 3 до 9 баллов)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8E653-A96E-44F0-910B-E29C7C9FB35C}"/>
              </a:ext>
            </a:extLst>
          </p:cNvPr>
          <p:cNvSpPr txBox="1"/>
          <p:nvPr/>
        </p:nvSpPr>
        <p:spPr>
          <a:xfrm>
            <a:off x="1037658" y="5106451"/>
            <a:ext cx="566148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Задача исследования:</a:t>
            </a:r>
          </a:p>
          <a:p>
            <a:r>
              <a:rPr lang="ru-RU" sz="1400" dirty="0"/>
              <a:t>Предсказать качество вина по его типу и </a:t>
            </a:r>
            <a:r>
              <a:rPr lang="ru-RU" sz="1400" dirty="0" err="1"/>
              <a:t>физикохимическим</a:t>
            </a:r>
            <a:r>
              <a:rPr lang="ru-RU" sz="1400" dirty="0"/>
              <a:t> свойствам</a:t>
            </a:r>
          </a:p>
          <a:p>
            <a:r>
              <a:rPr lang="ru-RU" sz="1400" dirty="0"/>
              <a:t>(</a:t>
            </a:r>
            <a:r>
              <a:rPr lang="ru-RU" sz="1400" dirty="0" err="1"/>
              <a:t>многоклассовая</a:t>
            </a:r>
            <a:r>
              <a:rPr lang="ru-RU" sz="1400" dirty="0"/>
              <a:t> классификация)</a:t>
            </a:r>
          </a:p>
        </p:txBody>
      </p:sp>
    </p:spTree>
    <p:extLst>
      <p:ext uri="{BB962C8B-B14F-4D97-AF65-F5344CB8AC3E}">
        <p14:creationId xmlns:p14="http://schemas.microsoft.com/office/powerpoint/2010/main" val="161056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BBC85A-FBBF-4301-B49E-8FBA6516A65B}"/>
              </a:ext>
            </a:extLst>
          </p:cNvPr>
          <p:cNvSpPr txBox="1"/>
          <p:nvPr/>
        </p:nvSpPr>
        <p:spPr>
          <a:xfrm>
            <a:off x="7383548" y="233578"/>
            <a:ext cx="468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+mj-lt"/>
              </a:rPr>
              <a:t>Предобработка данных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96DB41-3797-4864-9A90-7112622C2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482" y="1475290"/>
            <a:ext cx="4515390" cy="166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C0556ACF-E25F-4835-83D7-C425E656F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500619"/>
              </p:ext>
            </p:extLst>
          </p:nvPr>
        </p:nvGraphicFramePr>
        <p:xfrm>
          <a:off x="946113" y="4530135"/>
          <a:ext cx="3106937" cy="8543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16159">
                  <a:extLst>
                    <a:ext uri="{9D8B030D-6E8A-4147-A177-3AD203B41FA5}">
                      <a16:colId xmlns:a16="http://schemas.microsoft.com/office/drawing/2014/main" val="1780805673"/>
                    </a:ext>
                  </a:extLst>
                </a:gridCol>
                <a:gridCol w="1690778">
                  <a:extLst>
                    <a:ext uri="{9D8B030D-6E8A-4147-A177-3AD203B41FA5}">
                      <a16:colId xmlns:a16="http://schemas.microsoft.com/office/drawing/2014/main" val="28406618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200" dirty="0"/>
                        <a:t>Общее количество строк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Количество строк с пропусками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878752"/>
                  </a:ext>
                </a:extLst>
              </a:tr>
              <a:tr h="397194">
                <a:tc>
                  <a:txBody>
                    <a:bodyPr/>
                    <a:lstStyle/>
                    <a:p>
                      <a:r>
                        <a:rPr lang="ru-RU" sz="1200" dirty="0"/>
                        <a:t>6497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34 (0,5 %)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0146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69D1879-5B6A-463E-A479-C750F98FD0CC}"/>
              </a:ext>
            </a:extLst>
          </p:cNvPr>
          <p:cNvSpPr txBox="1"/>
          <p:nvPr/>
        </p:nvSpPr>
        <p:spPr>
          <a:xfrm>
            <a:off x="650093" y="1196472"/>
            <a:ext cx="563620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Основные этапы предобработки</a:t>
            </a:r>
          </a:p>
          <a:p>
            <a:endParaRPr lang="ru-RU" b="1" dirty="0"/>
          </a:p>
          <a:p>
            <a:pPr marL="342900" indent="-342900">
              <a:buAutoNum type="arabicPeriod"/>
            </a:pPr>
            <a:r>
              <a:rPr lang="ru-RU" sz="1400" dirty="0"/>
              <a:t>Приведение категориального признака «тип вина» к бинарному виду</a:t>
            </a:r>
          </a:p>
          <a:p>
            <a:pPr marL="342900" indent="-342900">
              <a:buAutoNum type="arabicPeriod"/>
            </a:pPr>
            <a:r>
              <a:rPr lang="ru-RU" sz="1400" dirty="0"/>
              <a:t>Удаление пропусков</a:t>
            </a:r>
          </a:p>
          <a:p>
            <a:pPr marL="342900" indent="-342900">
              <a:buAutoNum type="arabicPeriod"/>
            </a:pPr>
            <a:r>
              <a:rPr lang="ru-RU" sz="1400" dirty="0"/>
              <a:t>Удаление сильных выбросов</a:t>
            </a:r>
          </a:p>
          <a:p>
            <a:pPr marL="342900" indent="-342900">
              <a:buAutoNum type="arabicPeriod"/>
            </a:pPr>
            <a:r>
              <a:rPr lang="ru-RU" sz="1400" dirty="0"/>
              <a:t>Стандартизация данных методом </a:t>
            </a:r>
            <a:r>
              <a:rPr lang="en-US" sz="1400" dirty="0" err="1"/>
              <a:t>RobustScaler</a:t>
            </a:r>
            <a:r>
              <a:rPr lang="en-US" sz="1400" dirty="0"/>
              <a:t> (</a:t>
            </a:r>
            <a:r>
              <a:rPr lang="ru-RU" sz="1400" dirty="0"/>
              <a:t>библиотека </a:t>
            </a:r>
            <a:r>
              <a:rPr lang="en-US" sz="1400" dirty="0" err="1"/>
              <a:t>sklearn</a:t>
            </a:r>
            <a:r>
              <a:rPr lang="en-US" sz="1400" dirty="0"/>
              <a:t>)</a:t>
            </a:r>
          </a:p>
          <a:p>
            <a:pPr marL="342900" indent="-342900">
              <a:buAutoNum type="arabicPeriod"/>
            </a:pPr>
            <a:r>
              <a:rPr lang="ru-RU" sz="1400" dirty="0"/>
              <a:t>Генерация примеров в миноритарные классы методом </a:t>
            </a:r>
            <a:r>
              <a:rPr lang="en-US" sz="1400" dirty="0"/>
              <a:t>ADASYN </a:t>
            </a:r>
            <a:r>
              <a:rPr lang="ru-RU" sz="1400" dirty="0"/>
              <a:t>(библиотека </a:t>
            </a:r>
            <a:r>
              <a:rPr lang="en-US" sz="1400" dirty="0" err="1"/>
              <a:t>imblearn</a:t>
            </a:r>
            <a:r>
              <a:rPr lang="en-US" sz="1400" dirty="0"/>
              <a:t>)</a:t>
            </a:r>
            <a:endParaRPr lang="ru-RU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1E0DE0-A944-41DA-B44D-701D9E40016D}"/>
              </a:ext>
            </a:extLst>
          </p:cNvPr>
          <p:cNvSpPr txBox="1"/>
          <p:nvPr/>
        </p:nvSpPr>
        <p:spPr>
          <a:xfrm>
            <a:off x="2507049" y="4183807"/>
            <a:ext cx="1546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/>
              <a:t>Пропуски в </a:t>
            </a:r>
            <a:r>
              <a:rPr lang="ru-RU" sz="1200" b="1" dirty="0" err="1"/>
              <a:t>датасете</a:t>
            </a:r>
            <a:endParaRPr lang="ru-RU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085DC5-CE6A-4B86-8006-7B8A15BC018A}"/>
              </a:ext>
            </a:extLst>
          </p:cNvPr>
          <p:cNvSpPr txBox="1"/>
          <p:nvPr/>
        </p:nvSpPr>
        <p:spPr>
          <a:xfrm>
            <a:off x="8760009" y="1011806"/>
            <a:ext cx="280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b="1" dirty="0"/>
              <a:t>Распределение данных по классам</a:t>
            </a:r>
            <a:r>
              <a:rPr lang="en-US" sz="1200" b="1" dirty="0"/>
              <a:t> </a:t>
            </a:r>
            <a:r>
              <a:rPr lang="ru-RU" sz="1200" b="1" dirty="0"/>
              <a:t>в исходной выборке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31C307D-ADD2-4C34-B1DE-B9C0DA59D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702" y="4550760"/>
            <a:ext cx="4496342" cy="16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F6E2DA9-A4A8-4C81-8043-6C5FCD35556B}"/>
              </a:ext>
            </a:extLst>
          </p:cNvPr>
          <p:cNvSpPr txBox="1"/>
          <p:nvPr/>
        </p:nvSpPr>
        <p:spPr>
          <a:xfrm>
            <a:off x="8911951" y="4031028"/>
            <a:ext cx="280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b="1" dirty="0"/>
              <a:t>Распределение данных по классам</a:t>
            </a:r>
            <a:r>
              <a:rPr lang="en-US" sz="1200" b="1" dirty="0"/>
              <a:t> </a:t>
            </a:r>
            <a:r>
              <a:rPr lang="ru-RU" sz="1200" b="1" dirty="0"/>
              <a:t>после обработки методом </a:t>
            </a:r>
            <a:r>
              <a:rPr lang="en-US" sz="1200" b="1" dirty="0"/>
              <a:t>ADASYN</a:t>
            </a:r>
            <a:endParaRPr lang="ru-RU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D68CA6-0C18-44D3-B0B0-0558FB57472C}"/>
              </a:ext>
            </a:extLst>
          </p:cNvPr>
          <p:cNvSpPr txBox="1"/>
          <p:nvPr/>
        </p:nvSpPr>
        <p:spPr>
          <a:xfrm>
            <a:off x="7259702" y="3257147"/>
            <a:ext cx="431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На графике видно, что классы </a:t>
            </a:r>
            <a:r>
              <a:rPr lang="ru-RU" sz="1200" dirty="0" err="1"/>
              <a:t>несбалансированы</a:t>
            </a:r>
            <a:r>
              <a:rPr lang="ru-RU" sz="1200" dirty="0"/>
              <a:t>. Это может отразиться на качестве предсказаний.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487E87-9195-47BD-A4DF-9D4841F9D5F6}"/>
              </a:ext>
            </a:extLst>
          </p:cNvPr>
          <p:cNvSpPr txBox="1"/>
          <p:nvPr/>
        </p:nvSpPr>
        <p:spPr>
          <a:xfrm>
            <a:off x="7438875" y="6214660"/>
            <a:ext cx="431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На основе исходных данных сгенерированы дополнительные примеры, чтобы сбалансировать классы.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35F772-EB88-41BF-A123-3B79721FAA23}"/>
              </a:ext>
            </a:extLst>
          </p:cNvPr>
          <p:cNvSpPr txBox="1"/>
          <p:nvPr/>
        </p:nvSpPr>
        <p:spPr>
          <a:xfrm>
            <a:off x="921471" y="5453858"/>
            <a:ext cx="313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Строк с пропусками мало, поэтому они были удалены.</a:t>
            </a:r>
          </a:p>
        </p:txBody>
      </p:sp>
    </p:spTree>
    <p:extLst>
      <p:ext uri="{BB962C8B-B14F-4D97-AF65-F5344CB8AC3E}">
        <p14:creationId xmlns:p14="http://schemas.microsoft.com/office/powerpoint/2010/main" val="348007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56AE16-CFE0-4025-925B-49E42FEE06B4}"/>
              </a:ext>
            </a:extLst>
          </p:cNvPr>
          <p:cNvSpPr txBox="1"/>
          <p:nvPr/>
        </p:nvSpPr>
        <p:spPr>
          <a:xfrm>
            <a:off x="7227033" y="122506"/>
            <a:ext cx="46923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b="1" dirty="0">
                <a:latin typeface="+mj-lt"/>
              </a:rPr>
              <a:t>Выбранные модели</a:t>
            </a:r>
          </a:p>
          <a:p>
            <a:pPr algn="r"/>
            <a:r>
              <a:rPr lang="ru-RU" sz="3600" b="1" dirty="0">
                <a:latin typeface="+mj-lt"/>
              </a:rPr>
              <a:t>и результаты их работы</a:t>
            </a:r>
          </a:p>
        </p:txBody>
      </p: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CADF032C-CC34-4FF3-9186-7F9555EBD5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5300636"/>
              </p:ext>
            </p:extLst>
          </p:nvPr>
        </p:nvGraphicFramePr>
        <p:xfrm>
          <a:off x="763638" y="294221"/>
          <a:ext cx="5332362" cy="3409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F312C9F-6FC7-4140-BF0F-A67E7C623611}"/>
              </a:ext>
            </a:extLst>
          </p:cNvPr>
          <p:cNvSpPr txBox="1"/>
          <p:nvPr/>
        </p:nvSpPr>
        <p:spPr>
          <a:xfrm>
            <a:off x="7800432" y="6236725"/>
            <a:ext cx="3939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Confusion matrix </a:t>
            </a:r>
            <a:r>
              <a:rPr lang="en-US" sz="1200" b="1" dirty="0" err="1"/>
              <a:t>KNearestNeighbors</a:t>
            </a:r>
            <a:r>
              <a:rPr lang="en-US" sz="1200" b="1" dirty="0"/>
              <a:t> </a:t>
            </a:r>
            <a:r>
              <a:rPr lang="ru-RU" sz="1200" b="1" dirty="0"/>
              <a:t>на исходных данных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74AF2C-3AC1-4FC7-921B-BEC52452AD61}"/>
              </a:ext>
            </a:extLst>
          </p:cNvPr>
          <p:cNvSpPr txBox="1"/>
          <p:nvPr/>
        </p:nvSpPr>
        <p:spPr>
          <a:xfrm>
            <a:off x="176982" y="3886123"/>
            <a:ext cx="583052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Из двух выбранных моделей лучшие результаты показала </a:t>
            </a:r>
            <a:r>
              <a:rPr lang="en-US" sz="1400" dirty="0" err="1"/>
              <a:t>KNearestNeighbors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LogisticRegression</a:t>
            </a:r>
            <a:r>
              <a:rPr lang="en-US" sz="1400" dirty="0"/>
              <a:t> </a:t>
            </a:r>
            <a:r>
              <a:rPr lang="ru-RU" sz="1400" dirty="0"/>
              <a:t> продемонстрировала ухудшение результатов на исходных данных по сравнению с выборками, содержащими сгенерированные примеры. Возможно, следовало подобрать другой способ балансировки классов.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Как видно на </a:t>
            </a:r>
            <a:r>
              <a:rPr lang="en-US" sz="1400" dirty="0"/>
              <a:t>confusion matrix</a:t>
            </a:r>
            <a:r>
              <a:rPr lang="ru-RU" sz="1400" dirty="0"/>
              <a:t>, все ошибки, допущенные </a:t>
            </a:r>
            <a:r>
              <a:rPr lang="en-US" sz="1400" dirty="0" err="1"/>
              <a:t>KNearestNeighbors</a:t>
            </a:r>
            <a:r>
              <a:rPr lang="ru-RU" sz="1400" dirty="0"/>
              <a:t>, - это ошибки между соседними классами. Поскольку в </a:t>
            </a:r>
            <a:r>
              <a:rPr lang="ru-RU" sz="1400" dirty="0" err="1"/>
              <a:t>датасете</a:t>
            </a:r>
            <a:r>
              <a:rPr lang="ru-RU" sz="1400" dirty="0"/>
              <a:t> соседние классы максимально похожи друг на друга, это свидетельствует о хорошей работе модели.</a:t>
            </a:r>
          </a:p>
          <a:p>
            <a:endParaRPr lang="ru-RU" sz="14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8C8F32A-2976-4537-999C-DDFC7E560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096" y="1455174"/>
            <a:ext cx="5150620" cy="461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5152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372</Words>
  <Application>Microsoft Office PowerPoint</Application>
  <PresentationFormat>Широкоэкранный</PresentationFormat>
  <Paragraphs>69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Тема Office</vt:lpstr>
      <vt:lpstr>Отчет о решении задачи предсказания качества вина по его свойствам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о решении задачи предсказания качества вина по его свойствам</dc:title>
  <dc:creator>Наталья Гончарова</dc:creator>
  <cp:lastModifiedBy>Наталья Гончарова</cp:lastModifiedBy>
  <cp:revision>3</cp:revision>
  <dcterms:created xsi:type="dcterms:W3CDTF">2022-04-11T15:03:53Z</dcterms:created>
  <dcterms:modified xsi:type="dcterms:W3CDTF">2022-04-11T16:43:57Z</dcterms:modified>
</cp:coreProperties>
</file>