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cd482e3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cd482e3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cd482e3d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cd482e3d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cd482e3d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cd482e3d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cd482e3d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cd482e3d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cd482e3d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cd482e3d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cd482e3d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cd482e3d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cd482e3d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cd482e3d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cd482e3d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cd482e3d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cd482e3d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cd482e3d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cd482e3d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cd482e3d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cd482e10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cd482e1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cd482e10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cd482e10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5ec98f9e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5ec98f9e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cd482e10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cd482e10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5ec98f9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5ec98f9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cd482e10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cd482e10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cd482e3d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cd482e3d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cd482e3d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cd482e3d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hyperlink" Target="http://drive.google.com/file/d/1zOpCDG3j7kOzz2Ea_KapaWECPjVaA6YO/view" TargetMode="External"/><Relationship Id="rId5"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3825" y="498825"/>
            <a:ext cx="5553000" cy="90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Times New Roman"/>
                <a:ea typeface="Times New Roman"/>
                <a:cs typeface="Times New Roman"/>
                <a:sym typeface="Times New Roman"/>
              </a:rPr>
              <a:t>Qgis, De-Duplication and Android App Update </a:t>
            </a:r>
            <a:endParaRPr sz="3000">
              <a:latin typeface="Times New Roman"/>
              <a:ea typeface="Times New Roman"/>
              <a:cs typeface="Times New Roman"/>
              <a:sym typeface="Times New Roman"/>
            </a:endParaRPr>
          </a:p>
        </p:txBody>
      </p:sp>
      <p:sp>
        <p:nvSpPr>
          <p:cNvPr id="135" name="Google Shape;135;p13"/>
          <p:cNvSpPr txBox="1"/>
          <p:nvPr>
            <p:ph idx="1" type="subTitle"/>
          </p:nvPr>
        </p:nvSpPr>
        <p:spPr>
          <a:xfrm>
            <a:off x="3003825" y="1568150"/>
            <a:ext cx="34707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Sk Mamud Haque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Aditya Parihar</a:t>
            </a:r>
            <a:endParaRPr sz="2400">
              <a:latin typeface="Times New Roman"/>
              <a:ea typeface="Times New Roman"/>
              <a:cs typeface="Times New Roman"/>
              <a:sym typeface="Times New Roman"/>
            </a:endParaRPr>
          </a:p>
        </p:txBody>
      </p:sp>
      <p:sp>
        <p:nvSpPr>
          <p:cNvPr id="136" name="Google Shape;136;p13"/>
          <p:cNvSpPr txBox="1"/>
          <p:nvPr/>
        </p:nvSpPr>
        <p:spPr>
          <a:xfrm>
            <a:off x="3003825" y="2888925"/>
            <a:ext cx="387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Under </a:t>
            </a:r>
            <a:r>
              <a:rPr lang="en" sz="2400">
                <a:solidFill>
                  <a:schemeClr val="lt1"/>
                </a:solidFill>
                <a:latin typeface="Times New Roman"/>
                <a:ea typeface="Times New Roman"/>
                <a:cs typeface="Times New Roman"/>
                <a:sym typeface="Times New Roman"/>
              </a:rPr>
              <a:t>Guidance</a:t>
            </a:r>
            <a:r>
              <a:rPr lang="en" sz="2400">
                <a:solidFill>
                  <a:schemeClr val="lt1"/>
                </a:solidFill>
                <a:latin typeface="Times New Roman"/>
                <a:ea typeface="Times New Roman"/>
                <a:cs typeface="Times New Roman"/>
                <a:sym typeface="Times New Roman"/>
              </a:rPr>
              <a:t>  Of :</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Dr. Priya Ranjan </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Professor, UPES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5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erging Multiple Vector Layers</a:t>
            </a:r>
            <a:endParaRPr/>
          </a:p>
          <a:p>
            <a:pPr indent="0" lvl="0" marL="0" rtl="0" algn="l">
              <a:spcBef>
                <a:spcPts val="0"/>
              </a:spcBef>
              <a:spcAft>
                <a:spcPts val="0"/>
              </a:spcAft>
              <a:buNone/>
            </a:pPr>
            <a:r>
              <a:t/>
            </a:r>
            <a:endParaRPr/>
          </a:p>
        </p:txBody>
      </p:sp>
      <p:sp>
        <p:nvSpPr>
          <p:cNvPr id="207" name="Google Shape;207;p22"/>
          <p:cNvSpPr txBox="1"/>
          <p:nvPr>
            <p:ph idx="1" type="body"/>
          </p:nvPr>
        </p:nvSpPr>
        <p:spPr>
          <a:xfrm>
            <a:off x="1297500" y="1235975"/>
            <a:ext cx="7038900" cy="3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 merge multiple vector layers into one layer in QGIS, you can use the Merge Vector Layers tool. Here’s how:</a:t>
            </a:r>
            <a:endParaRPr sz="1200"/>
          </a:p>
          <a:p>
            <a:pPr indent="-304800" lvl="0" marL="457200" rtl="0" algn="l">
              <a:spcBef>
                <a:spcPts val="1200"/>
              </a:spcBef>
              <a:spcAft>
                <a:spcPts val="0"/>
              </a:spcAft>
              <a:buSzPts val="1200"/>
              <a:buAutoNum type="arabicPeriod"/>
            </a:pPr>
            <a:r>
              <a:rPr lang="en" sz="1200"/>
              <a:t>Open QGIS and add the vector layers that you want to merge to the map canvas.</a:t>
            </a:r>
            <a:endParaRPr sz="1200"/>
          </a:p>
          <a:p>
            <a:pPr indent="-304800" lvl="0" marL="457200" rtl="0" algn="l">
              <a:spcBef>
                <a:spcPts val="0"/>
              </a:spcBef>
              <a:spcAft>
                <a:spcPts val="0"/>
              </a:spcAft>
              <a:buSzPts val="1200"/>
              <a:buAutoNum type="arabicPeriod"/>
            </a:pPr>
            <a:r>
              <a:rPr lang="en" sz="1200"/>
              <a:t>Click on the Processing menu and select Toolbox.</a:t>
            </a:r>
            <a:endParaRPr sz="1200"/>
          </a:p>
          <a:p>
            <a:pPr indent="-304800" lvl="0" marL="457200" rtl="0" algn="l">
              <a:spcBef>
                <a:spcPts val="0"/>
              </a:spcBef>
              <a:spcAft>
                <a:spcPts val="0"/>
              </a:spcAft>
              <a:buSzPts val="1200"/>
              <a:buAutoNum type="arabicPeriod"/>
            </a:pPr>
            <a:r>
              <a:rPr lang="en" sz="1200"/>
              <a:t>In the toolbox window, search for the Merge Vector Layers tool and double-click on it to open the tool.</a:t>
            </a:r>
            <a:endParaRPr sz="1200"/>
          </a:p>
          <a:p>
            <a:pPr indent="-304800" lvl="0" marL="457200" rtl="0" algn="l">
              <a:spcBef>
                <a:spcPts val="0"/>
              </a:spcBef>
              <a:spcAft>
                <a:spcPts val="0"/>
              </a:spcAft>
              <a:buSzPts val="1200"/>
              <a:buAutoNum type="arabicPeriod"/>
            </a:pPr>
            <a:r>
              <a:rPr lang="en" sz="1200"/>
              <a:t>In the Merge Vector Layers dialog, select the input layers that you want to merge. You can select multiple layers by holding the Ctrl key while clicking on the layer names.</a:t>
            </a:r>
            <a:endParaRPr sz="1200"/>
          </a:p>
          <a:p>
            <a:pPr indent="-304800" lvl="0" marL="457200" rtl="0" algn="l">
              <a:spcBef>
                <a:spcPts val="0"/>
              </a:spcBef>
              <a:spcAft>
                <a:spcPts val="0"/>
              </a:spcAft>
              <a:buSzPts val="1200"/>
              <a:buAutoNum type="arabicPeriod"/>
            </a:pPr>
            <a:r>
              <a:rPr lang="en" sz="1200"/>
              <a:t>Specify the output layer name and the output format.</a:t>
            </a:r>
            <a:endParaRPr sz="1200"/>
          </a:p>
          <a:p>
            <a:pPr indent="-304800" lvl="0" marL="457200" rtl="0" algn="l">
              <a:spcBef>
                <a:spcPts val="0"/>
              </a:spcBef>
              <a:spcAft>
                <a:spcPts val="0"/>
              </a:spcAft>
              <a:buSzPts val="1200"/>
              <a:buAutoNum type="arabicPeriod"/>
            </a:pPr>
            <a:r>
              <a:rPr lang="en" sz="1200"/>
              <a:t>Click Run to execute the tool.</a:t>
            </a:r>
            <a:endParaRPr sz="1200"/>
          </a:p>
          <a:p>
            <a:pPr indent="0" lvl="0" marL="0" rtl="0" algn="l">
              <a:spcBef>
                <a:spcPts val="1200"/>
              </a:spcBef>
              <a:spcAft>
                <a:spcPts val="0"/>
              </a:spcAft>
              <a:buNone/>
            </a:pPr>
            <a:r>
              <a:rPr lang="en" sz="1200"/>
              <a:t>The Merge Vector Layers tool will create a new layer that is the result of merging the selected input layers. The new layer will contain all of the features from the input layers, and the attributes from the input layers will be combined into a single attribute table.</a:t>
            </a:r>
            <a:endParaRPr sz="1200"/>
          </a:p>
          <a:p>
            <a:pPr indent="0" lvl="0" marL="0" rtl="0" algn="l">
              <a:spcBef>
                <a:spcPts val="1200"/>
              </a:spcBef>
              <a:spcAft>
                <a:spcPts val="12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297500" y="393750"/>
            <a:ext cx="7038900" cy="7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code that generates a new layer that contains features which shows the location of double geometries:</a:t>
            </a:r>
            <a:endParaRPr sz="1400"/>
          </a:p>
        </p:txBody>
      </p:sp>
      <p:sp>
        <p:nvSpPr>
          <p:cNvPr id="213" name="Google Shape;213;p23"/>
          <p:cNvSpPr txBox="1"/>
          <p:nvPr/>
        </p:nvSpPr>
        <p:spPr>
          <a:xfrm>
            <a:off x="1086375" y="1153650"/>
            <a:ext cx="7375500" cy="383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source_layer = iface.activeLayer()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duplicate_geo_id = []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duplicate_id = []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for i in source_layer.getFeatures():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        g = i.geometry()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        if (g.asWkt() not in duplicate_geo_id):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              duplicate_geo_id.append(g.asWkt())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              duplicate_id.append(i.id())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source_layer.select(duplicate_id)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source_layer.invertSelection()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new_layer=source_layer.materialize(QgsFeatureRequest().setFilterFids(source_layer.selectedFeatureIds())) </a:t>
            </a:r>
            <a:r>
              <a:rPr lang="en">
                <a:solidFill>
                  <a:schemeClr val="lt1"/>
                </a:solidFill>
                <a:latin typeface="Lato"/>
                <a:ea typeface="Lato"/>
                <a:cs typeface="Lato"/>
                <a:sym typeface="Lato"/>
              </a:rPr>
              <a:t>source_layer.removeSelection()</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 new_layer.setName('Double Geometry')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QgsProject.instance().addMapLayer(new_layer)</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5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executing the script:</a:t>
            </a:r>
            <a:endParaRPr/>
          </a:p>
        </p:txBody>
      </p:sp>
      <p:pic>
        <p:nvPicPr>
          <p:cNvPr id="219" name="Google Shape;219;p24"/>
          <p:cNvPicPr preferRelativeResize="0"/>
          <p:nvPr/>
        </p:nvPicPr>
        <p:blipFill>
          <a:blip r:embed="rId3">
            <a:alphaModFix/>
          </a:blip>
          <a:stretch>
            <a:fillRect/>
          </a:stretch>
        </p:blipFill>
        <p:spPr>
          <a:xfrm>
            <a:off x="1208525" y="1071525"/>
            <a:ext cx="7127876" cy="3871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47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executing the script:</a:t>
            </a:r>
            <a:endParaRPr/>
          </a:p>
        </p:txBody>
      </p:sp>
      <p:pic>
        <p:nvPicPr>
          <p:cNvPr id="225" name="Google Shape;225;p25"/>
          <p:cNvPicPr preferRelativeResize="0"/>
          <p:nvPr/>
        </p:nvPicPr>
        <p:blipFill>
          <a:blip r:embed="rId3">
            <a:alphaModFix/>
          </a:blip>
          <a:stretch>
            <a:fillRect/>
          </a:stretch>
        </p:blipFill>
        <p:spPr>
          <a:xfrm>
            <a:off x="1260350" y="1006975"/>
            <a:ext cx="6950802" cy="396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nvSpPr>
        <p:spPr>
          <a:xfrm>
            <a:off x="2404600" y="256100"/>
            <a:ext cx="33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Using use Python to merge vector layers in QGIS</a:t>
            </a:r>
            <a:endParaRPr>
              <a:solidFill>
                <a:schemeClr val="lt1"/>
              </a:solidFill>
            </a:endParaRPr>
          </a:p>
        </p:txBody>
      </p:sp>
      <p:sp>
        <p:nvSpPr>
          <p:cNvPr id="231" name="Google Shape;231;p26"/>
          <p:cNvSpPr/>
          <p:nvPr/>
        </p:nvSpPr>
        <p:spPr>
          <a:xfrm>
            <a:off x="285750" y="256100"/>
            <a:ext cx="1051500" cy="109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32" name="Google Shape;232;p26"/>
          <p:cNvSpPr txBox="1"/>
          <p:nvPr/>
        </p:nvSpPr>
        <p:spPr>
          <a:xfrm>
            <a:off x="1579700" y="1186125"/>
            <a:ext cx="5798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 by using the ogr2ogr command line tool in a Python script. Here’s an example of how to use ogr2ogr to merge two Shapefiles using Python:</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import subprocess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input_file_1 = "layer1.shp"</a:t>
            </a:r>
            <a:endParaRPr>
              <a:solidFill>
                <a:schemeClr val="lt1"/>
              </a:solidFill>
            </a:endParaRPr>
          </a:p>
          <a:p>
            <a:pPr indent="0" lvl="0" marL="0" rtl="0" algn="l">
              <a:spcBef>
                <a:spcPts val="0"/>
              </a:spcBef>
              <a:spcAft>
                <a:spcPts val="0"/>
              </a:spcAft>
              <a:buNone/>
            </a:pPr>
            <a:r>
              <a:rPr lang="en">
                <a:solidFill>
                  <a:schemeClr val="lt1"/>
                </a:solidFill>
              </a:rPr>
              <a:t>input_file_2 = "layer2.shp"</a:t>
            </a:r>
            <a:endParaRPr>
              <a:solidFill>
                <a:schemeClr val="lt1"/>
              </a:solidFill>
            </a:endParaRPr>
          </a:p>
          <a:p>
            <a:pPr indent="0" lvl="0" marL="0" rtl="0" algn="l">
              <a:spcBef>
                <a:spcPts val="0"/>
              </a:spcBef>
              <a:spcAft>
                <a:spcPts val="0"/>
              </a:spcAft>
              <a:buNone/>
            </a:pPr>
            <a:r>
              <a:rPr lang="en">
                <a:solidFill>
                  <a:schemeClr val="lt1"/>
                </a:solidFill>
              </a:rPr>
              <a:t>output_file = "merged.shp"</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cmd = "ogr2ogr -f 'ESRI Shapefile' {} {} {}".format(output_file, input_file_1, input_file_2)</a:t>
            </a:r>
            <a:endParaRPr>
              <a:solidFill>
                <a:schemeClr val="lt1"/>
              </a:solidFill>
            </a:endParaRPr>
          </a:p>
          <a:p>
            <a:pPr indent="0" lvl="0" marL="0" rtl="0" algn="l">
              <a:spcBef>
                <a:spcPts val="0"/>
              </a:spcBef>
              <a:spcAft>
                <a:spcPts val="0"/>
              </a:spcAft>
              <a:buNone/>
            </a:pPr>
            <a:r>
              <a:rPr lang="en">
                <a:solidFill>
                  <a:schemeClr val="lt1"/>
                </a:solidFill>
              </a:rPr>
              <a:t>subprocess.call(cmd, shell=True)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This script will merge the two Shapefiles layer1.shp and layer2.shp into a single Shapefile called merged.shp.</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482675" y="211700"/>
            <a:ext cx="3615000" cy="103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Two vector layers   using PyQGIS:</a:t>
            </a:r>
            <a:endParaRPr/>
          </a:p>
        </p:txBody>
      </p:sp>
      <p:sp>
        <p:nvSpPr>
          <p:cNvPr id="238" name="Google Shape;238;p27"/>
          <p:cNvSpPr/>
          <p:nvPr/>
        </p:nvSpPr>
        <p:spPr>
          <a:xfrm>
            <a:off x="196800" y="361225"/>
            <a:ext cx="970500" cy="111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39" name="Google Shape;239;p27"/>
          <p:cNvSpPr txBox="1"/>
          <p:nvPr/>
        </p:nvSpPr>
        <p:spPr>
          <a:xfrm>
            <a:off x="1041975" y="1315525"/>
            <a:ext cx="4993800" cy="3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from qgis.core import QgsVectorLayer, QgsProject</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 Load the input layers</a:t>
            </a:r>
            <a:endParaRPr sz="1000">
              <a:solidFill>
                <a:schemeClr val="lt1"/>
              </a:solidFill>
            </a:endParaRPr>
          </a:p>
          <a:p>
            <a:pPr indent="0" lvl="0" marL="0" rtl="0" algn="l">
              <a:spcBef>
                <a:spcPts val="0"/>
              </a:spcBef>
              <a:spcAft>
                <a:spcPts val="0"/>
              </a:spcAft>
              <a:buNone/>
            </a:pPr>
            <a:r>
              <a:rPr lang="en" sz="1000">
                <a:solidFill>
                  <a:schemeClr val="lt1"/>
                </a:solidFill>
              </a:rPr>
              <a:t>layer1 = QgsVectorLayer("layer1.shp", "Layer 1", "ogr")</a:t>
            </a:r>
            <a:endParaRPr sz="1000">
              <a:solidFill>
                <a:schemeClr val="lt1"/>
              </a:solidFill>
            </a:endParaRPr>
          </a:p>
          <a:p>
            <a:pPr indent="0" lvl="0" marL="0" rtl="0" algn="l">
              <a:spcBef>
                <a:spcPts val="0"/>
              </a:spcBef>
              <a:spcAft>
                <a:spcPts val="0"/>
              </a:spcAft>
              <a:buNone/>
            </a:pPr>
            <a:r>
              <a:rPr lang="en" sz="1000">
                <a:solidFill>
                  <a:schemeClr val="lt1"/>
                </a:solidFill>
              </a:rPr>
              <a:t>layer2 = QgsVectorLayer("layer2.shp", "Layer 2", "ogr")</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 Add the input layers to the map</a:t>
            </a:r>
            <a:endParaRPr sz="1000">
              <a:solidFill>
                <a:schemeClr val="lt1"/>
              </a:solidFill>
            </a:endParaRPr>
          </a:p>
          <a:p>
            <a:pPr indent="0" lvl="0" marL="0" rtl="0" algn="l">
              <a:spcBef>
                <a:spcPts val="0"/>
              </a:spcBef>
              <a:spcAft>
                <a:spcPts val="0"/>
              </a:spcAft>
              <a:buNone/>
            </a:pPr>
            <a:r>
              <a:rPr lang="en" sz="1000">
                <a:solidFill>
                  <a:schemeClr val="lt1"/>
                </a:solidFill>
              </a:rPr>
              <a:t>QgsProject.instance().addMapLayers([layer1, layer2])</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 Create a list of the input layers</a:t>
            </a:r>
            <a:endParaRPr sz="1000">
              <a:solidFill>
                <a:schemeClr val="lt1"/>
              </a:solidFill>
            </a:endParaRPr>
          </a:p>
          <a:p>
            <a:pPr indent="0" lvl="0" marL="0" rtl="0" algn="l">
              <a:spcBef>
                <a:spcPts val="0"/>
              </a:spcBef>
              <a:spcAft>
                <a:spcPts val="0"/>
              </a:spcAft>
              <a:buNone/>
            </a:pPr>
            <a:r>
              <a:rPr lang="en" sz="1000">
                <a:solidFill>
                  <a:schemeClr val="lt1"/>
                </a:solidFill>
              </a:rPr>
              <a:t>layers = [layer1, layer2]</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 Merge the input layers</a:t>
            </a:r>
            <a:endParaRPr sz="1000">
              <a:solidFill>
                <a:schemeClr val="lt1"/>
              </a:solidFill>
            </a:endParaRPr>
          </a:p>
          <a:p>
            <a:pPr indent="0" lvl="0" marL="0" rtl="0" algn="l">
              <a:spcBef>
                <a:spcPts val="0"/>
              </a:spcBef>
              <a:spcAft>
                <a:spcPts val="0"/>
              </a:spcAft>
              <a:buNone/>
            </a:pPr>
            <a:r>
              <a:rPr lang="en" sz="1000">
                <a:solidFill>
                  <a:schemeClr val="lt1"/>
                </a:solidFill>
              </a:rPr>
              <a:t>output_layer = QgsVectorLayer("Polygon?crs=epsg:4326", "Merged", "memory")</a:t>
            </a:r>
            <a:endParaRPr sz="1000">
              <a:solidFill>
                <a:schemeClr val="lt1"/>
              </a:solidFill>
            </a:endParaRPr>
          </a:p>
          <a:p>
            <a:pPr indent="0" lvl="0" marL="0" rtl="0" algn="l">
              <a:spcBef>
                <a:spcPts val="0"/>
              </a:spcBef>
              <a:spcAft>
                <a:spcPts val="0"/>
              </a:spcAft>
              <a:buNone/>
            </a:pPr>
            <a:r>
              <a:rPr lang="en" sz="1000">
                <a:solidFill>
                  <a:schemeClr val="lt1"/>
                </a:solidFill>
              </a:rPr>
              <a:t>output_layer_data_provider = output_layer.dataProvider()</a:t>
            </a:r>
            <a:endParaRPr sz="1000">
              <a:solidFill>
                <a:schemeClr val="lt1"/>
              </a:solidFill>
            </a:endParaRPr>
          </a:p>
          <a:p>
            <a:pPr indent="0" lvl="0" marL="0" rtl="0" algn="l">
              <a:spcBef>
                <a:spcPts val="0"/>
              </a:spcBef>
              <a:spcAft>
                <a:spcPts val="0"/>
              </a:spcAft>
              <a:buNone/>
            </a:pPr>
            <a:r>
              <a:rPr lang="en" sz="1000">
                <a:solidFill>
                  <a:schemeClr val="lt1"/>
                </a:solidFill>
              </a:rPr>
              <a:t>for current_layer in layers:</a:t>
            </a:r>
            <a:endParaRPr sz="1000">
              <a:solidFill>
                <a:schemeClr val="lt1"/>
              </a:solidFill>
            </a:endParaRPr>
          </a:p>
          <a:p>
            <a:pPr indent="0" lvl="0" marL="0" rtl="0" algn="l">
              <a:spcBef>
                <a:spcPts val="0"/>
              </a:spcBef>
              <a:spcAft>
                <a:spcPts val="0"/>
              </a:spcAft>
              <a:buNone/>
            </a:pPr>
            <a:r>
              <a:rPr lang="en" sz="1000">
                <a:solidFill>
                  <a:schemeClr val="lt1"/>
                </a:solidFill>
              </a:rPr>
              <a:t>    output_layer_data_provider.addFeatures(current_layer.getFeatures())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 Add the merged layer to the map</a:t>
            </a:r>
            <a:endParaRPr sz="1000">
              <a:solidFill>
                <a:schemeClr val="lt1"/>
              </a:solidFill>
            </a:endParaRPr>
          </a:p>
          <a:p>
            <a:pPr indent="0" lvl="0" marL="0" rtl="0" algn="l">
              <a:spcBef>
                <a:spcPts val="0"/>
              </a:spcBef>
              <a:spcAft>
                <a:spcPts val="0"/>
              </a:spcAft>
              <a:buNone/>
            </a:pPr>
            <a:r>
              <a:rPr lang="en" sz="1000">
                <a:solidFill>
                  <a:schemeClr val="lt1"/>
                </a:solidFill>
              </a:rPr>
              <a:t>QgsProject.instance().addMapLayer(output_layer)</a:t>
            </a:r>
            <a:endParaRPr sz="1000">
              <a:solidFill>
                <a:schemeClr val="lt1"/>
              </a:solidFill>
            </a:endParaRPr>
          </a:p>
        </p:txBody>
      </p:sp>
      <p:sp>
        <p:nvSpPr>
          <p:cNvPr id="240" name="Google Shape;240;p27"/>
          <p:cNvSpPr txBox="1"/>
          <p:nvPr/>
        </p:nvSpPr>
        <p:spPr>
          <a:xfrm>
            <a:off x="5752750" y="3175600"/>
            <a:ext cx="2766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This script will load the two input layers layer1.shp and layer2.shp, add them to the map, and then merge them into a single memory layer called Merged. The merged layer is then added to the map.</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13025" y="59425"/>
            <a:ext cx="6917700" cy="55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Previous Week Update</a:t>
            </a:r>
            <a:endParaRPr>
              <a:latin typeface="Times New Roman"/>
              <a:ea typeface="Times New Roman"/>
              <a:cs typeface="Times New Roman"/>
              <a:sym typeface="Times New Roman"/>
            </a:endParaRPr>
          </a:p>
        </p:txBody>
      </p:sp>
      <p:sp>
        <p:nvSpPr>
          <p:cNvPr id="246" name="Google Shape;246;p28"/>
          <p:cNvSpPr txBox="1"/>
          <p:nvPr>
            <p:ph idx="1" type="body"/>
          </p:nvPr>
        </p:nvSpPr>
        <p:spPr>
          <a:xfrm>
            <a:off x="2704625" y="1847375"/>
            <a:ext cx="3524100" cy="95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App started working</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Camera Details</a:t>
            </a:r>
            <a:endParaRPr sz="1900">
              <a:latin typeface="Times New Roman"/>
              <a:ea typeface="Times New Roman"/>
              <a:cs typeface="Times New Roman"/>
              <a:sym typeface="Times New Roman"/>
            </a:endParaRPr>
          </a:p>
          <a:p>
            <a:pPr indent="0" lvl="0" marL="457200" rtl="0" algn="l">
              <a:spcBef>
                <a:spcPts val="1200"/>
              </a:spcBef>
              <a:spcAft>
                <a:spcPts val="1200"/>
              </a:spcAft>
              <a:buNone/>
            </a:pPr>
            <a:r>
              <a:t/>
            </a:r>
            <a:endParaRPr sz="1900">
              <a:latin typeface="Times New Roman"/>
              <a:ea typeface="Times New Roman"/>
              <a:cs typeface="Times New Roman"/>
              <a:sym typeface="Times New Roman"/>
            </a:endParaRPr>
          </a:p>
        </p:txBody>
      </p:sp>
      <p:pic>
        <p:nvPicPr>
          <p:cNvPr id="247" name="Google Shape;247;p28"/>
          <p:cNvPicPr preferRelativeResize="0"/>
          <p:nvPr/>
        </p:nvPicPr>
        <p:blipFill>
          <a:blip r:embed="rId3">
            <a:alphaModFix/>
          </a:blip>
          <a:stretch>
            <a:fillRect/>
          </a:stretch>
        </p:blipFill>
        <p:spPr>
          <a:xfrm>
            <a:off x="6793700" y="115275"/>
            <a:ext cx="2294451" cy="4972498"/>
          </a:xfrm>
          <a:prstGeom prst="rect">
            <a:avLst/>
          </a:prstGeom>
          <a:noFill/>
          <a:ln>
            <a:noFill/>
          </a:ln>
        </p:spPr>
      </p:pic>
      <p:pic>
        <p:nvPicPr>
          <p:cNvPr id="248" name="Google Shape;248;p28" title="WorkingDemo.mp4">
            <a:hlinkClick r:id="rId4"/>
          </p:cNvPr>
          <p:cNvPicPr preferRelativeResize="0"/>
          <p:nvPr/>
        </p:nvPicPr>
        <p:blipFill>
          <a:blip r:embed="rId5">
            <a:alphaModFix/>
          </a:blip>
          <a:stretch>
            <a:fillRect/>
          </a:stretch>
        </p:blipFill>
        <p:spPr>
          <a:xfrm>
            <a:off x="-12" y="891513"/>
            <a:ext cx="2166375" cy="41962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Internal Working</a:t>
            </a:r>
            <a:endParaRPr>
              <a:latin typeface="Times New Roman"/>
              <a:ea typeface="Times New Roman"/>
              <a:cs typeface="Times New Roman"/>
              <a:sym typeface="Times New Roman"/>
            </a:endParaRPr>
          </a:p>
        </p:txBody>
      </p:sp>
      <p:sp>
        <p:nvSpPr>
          <p:cNvPr id="254" name="Google Shape;254;p29"/>
          <p:cNvSpPr/>
          <p:nvPr/>
        </p:nvSpPr>
        <p:spPr>
          <a:xfrm>
            <a:off x="775801" y="1590200"/>
            <a:ext cx="2610000" cy="129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Kotlin</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(User taking image)</a:t>
            </a:r>
            <a:endParaRPr>
              <a:latin typeface="Times New Roman"/>
              <a:ea typeface="Times New Roman"/>
              <a:cs typeface="Times New Roman"/>
              <a:sym typeface="Times New Roman"/>
            </a:endParaRPr>
          </a:p>
        </p:txBody>
      </p:sp>
      <p:sp>
        <p:nvSpPr>
          <p:cNvPr id="255" name="Google Shape;255;p29"/>
          <p:cNvSpPr/>
          <p:nvPr/>
        </p:nvSpPr>
        <p:spPr>
          <a:xfrm>
            <a:off x="3385750" y="1590499"/>
            <a:ext cx="2500800" cy="720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Byte array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(For Processing)</a:t>
            </a:r>
            <a:endParaRPr>
              <a:latin typeface="Times New Roman"/>
              <a:ea typeface="Times New Roman"/>
              <a:cs typeface="Times New Roman"/>
              <a:sym typeface="Times New Roman"/>
            </a:endParaRPr>
          </a:p>
        </p:txBody>
      </p:sp>
      <p:sp>
        <p:nvSpPr>
          <p:cNvPr id="256" name="Google Shape;256;p29"/>
          <p:cNvSpPr/>
          <p:nvPr/>
        </p:nvSpPr>
        <p:spPr>
          <a:xfrm>
            <a:off x="5886379" y="1590509"/>
            <a:ext cx="2610000" cy="129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(Processing of Image)</a:t>
            </a:r>
            <a:endParaRPr>
              <a:latin typeface="Times New Roman"/>
              <a:ea typeface="Times New Roman"/>
              <a:cs typeface="Times New Roman"/>
              <a:sym typeface="Times New Roman"/>
            </a:endParaRPr>
          </a:p>
        </p:txBody>
      </p:sp>
      <p:sp>
        <p:nvSpPr>
          <p:cNvPr id="257" name="Google Shape;257;p29"/>
          <p:cNvSpPr/>
          <p:nvPr/>
        </p:nvSpPr>
        <p:spPr>
          <a:xfrm>
            <a:off x="3392800" y="2233100"/>
            <a:ext cx="2500800" cy="720000"/>
          </a:xfrm>
          <a:prstGeom prst="lef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Byte array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(Processed)</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231800" y="0"/>
            <a:ext cx="7038900" cy="56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Current Status</a:t>
            </a:r>
            <a:endParaRPr>
              <a:latin typeface="Times New Roman"/>
              <a:ea typeface="Times New Roman"/>
              <a:cs typeface="Times New Roman"/>
              <a:sym typeface="Times New Roman"/>
            </a:endParaRPr>
          </a:p>
        </p:txBody>
      </p:sp>
      <p:sp>
        <p:nvSpPr>
          <p:cNvPr id="263" name="Google Shape;263;p30"/>
          <p:cNvSpPr txBox="1"/>
          <p:nvPr>
            <p:ph idx="1" type="body"/>
          </p:nvPr>
        </p:nvSpPr>
        <p:spPr>
          <a:xfrm>
            <a:off x="0" y="1413250"/>
            <a:ext cx="2923200" cy="373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latin typeface="Times New Roman"/>
                <a:ea typeface="Times New Roman"/>
                <a:cs typeface="Times New Roman"/>
                <a:sym typeface="Times New Roman"/>
              </a:rPr>
              <a:t>Camera Detail Feature is working Text need to be formatted </a:t>
            </a:r>
            <a:r>
              <a:rPr lang="en"/>
              <a:t> </a:t>
            </a:r>
            <a:endParaRPr/>
          </a:p>
        </p:txBody>
      </p:sp>
      <p:pic>
        <p:nvPicPr>
          <p:cNvPr id="264" name="Google Shape;264;p30"/>
          <p:cNvPicPr preferRelativeResize="0"/>
          <p:nvPr/>
        </p:nvPicPr>
        <p:blipFill>
          <a:blip r:embed="rId3">
            <a:alphaModFix/>
          </a:blip>
          <a:stretch>
            <a:fillRect/>
          </a:stretch>
        </p:blipFill>
        <p:spPr>
          <a:xfrm>
            <a:off x="3630450" y="561600"/>
            <a:ext cx="2241599" cy="45818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1297500" y="0"/>
            <a:ext cx="7038900" cy="57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Future </a:t>
            </a:r>
            <a:r>
              <a:rPr lang="en">
                <a:latin typeface="Times New Roman"/>
                <a:ea typeface="Times New Roman"/>
                <a:cs typeface="Times New Roman"/>
                <a:sym typeface="Times New Roman"/>
              </a:rPr>
              <a:t>Update </a:t>
            </a:r>
            <a:endParaRPr>
              <a:latin typeface="Times New Roman"/>
              <a:ea typeface="Times New Roman"/>
              <a:cs typeface="Times New Roman"/>
              <a:sym typeface="Times New Roman"/>
            </a:endParaRPr>
          </a:p>
        </p:txBody>
      </p:sp>
      <p:sp>
        <p:nvSpPr>
          <p:cNvPr id="270" name="Google Shape;270;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Dept Measurement Feature </a:t>
            </a:r>
            <a:endParaRPr sz="1800">
              <a:latin typeface="Times New Roman"/>
              <a:ea typeface="Times New Roman"/>
              <a:cs typeface="Times New Roman"/>
              <a:sym typeface="Times New Roman"/>
            </a:endParaRPr>
          </a:p>
          <a:p>
            <a:pPr indent="0" lvl="0" marL="457200" rtl="0" algn="l">
              <a:spcBef>
                <a:spcPts val="1200"/>
              </a:spcBef>
              <a:spcAft>
                <a:spcPts val="0"/>
              </a:spcAft>
              <a:buNone/>
            </a:pPr>
            <a:r>
              <a:t/>
            </a:r>
            <a:endParaRPr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Crack Measurement Feature (Height and weight)</a:t>
            </a:r>
            <a:endParaRPr sz="1800">
              <a:latin typeface="Times New Roman"/>
              <a:ea typeface="Times New Roman"/>
              <a:cs typeface="Times New Roman"/>
              <a:sym typeface="Times New Roman"/>
            </a:endParaRPr>
          </a:p>
          <a:p>
            <a:pPr indent="0" lvl="0" marL="457200" rtl="0" algn="ctr">
              <a:spcBef>
                <a:spcPts val="1200"/>
              </a:spcBef>
              <a:spcAft>
                <a:spcPts val="1200"/>
              </a:spcAft>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710625" y="265700"/>
            <a:ext cx="6780900" cy="5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Qgis Description and functionalities </a:t>
            </a:r>
            <a:endParaRPr/>
          </a:p>
        </p:txBody>
      </p:sp>
      <p:sp>
        <p:nvSpPr>
          <p:cNvPr id="142" name="Google Shape;142;p14"/>
          <p:cNvSpPr txBox="1"/>
          <p:nvPr/>
        </p:nvSpPr>
        <p:spPr>
          <a:xfrm>
            <a:off x="285750" y="903100"/>
            <a:ext cx="5847000" cy="379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AutoNum type="arabicPeriod"/>
            </a:pPr>
            <a:r>
              <a:rPr lang="en">
                <a:solidFill>
                  <a:schemeClr val="lt1"/>
                </a:solidFill>
              </a:rPr>
              <a:t>Mapping and Cartography: QGIS provides a robust set of tools for creating and customizing maps. You can design and style maps by adjusting symbology, labels, and colors. The software offers a vast collection of cartographic elements to enhance the visual representation of your data.</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Spatial Analysis: QGIS offers a wide range of spatial analysis tools for performing geoprocessing tasks. You can perform operations like buffering, spatial queries, overlay analysis, interpolation, and more. These tools help in deriving meaningful insights and extracting valuable information from your data.</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Geoprocessing and Automation: QGIS supports geoprocessing workflows by allowing users to create and run custom scripts using Python. This feature enables automation of repetitive tasks, batch processing, and advanced analysis.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43" name="Google Shape;143;p14"/>
          <p:cNvPicPr preferRelativeResize="0"/>
          <p:nvPr/>
        </p:nvPicPr>
        <p:blipFill rotWithShape="1">
          <a:blip r:embed="rId3">
            <a:alphaModFix/>
          </a:blip>
          <a:srcRect b="0" l="23128" r="22065" t="13073"/>
          <a:stretch/>
        </p:blipFill>
        <p:spPr>
          <a:xfrm>
            <a:off x="6237975" y="903100"/>
            <a:ext cx="2531302" cy="3792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694450" y="475975"/>
            <a:ext cx="4587000" cy="47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
            </a:r>
            <a:r>
              <a:rPr lang="en"/>
              <a:t>eduplication in Qgis</a:t>
            </a:r>
            <a:endParaRPr/>
          </a:p>
        </p:txBody>
      </p:sp>
      <p:sp>
        <p:nvSpPr>
          <p:cNvPr id="149" name="Google Shape;149;p15"/>
          <p:cNvSpPr txBox="1"/>
          <p:nvPr/>
        </p:nvSpPr>
        <p:spPr>
          <a:xfrm>
            <a:off x="762900" y="1072925"/>
            <a:ext cx="6704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deduplication refers to the process of identifying and removing duplicate features or data points from a layer. It involves identifying identical or overlapping features and taking appropriate actions to eliminate redundancy, resulting in a dataset without duplicate information.</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The goal of deduplication in QGIS is to ensure data integrity, accuracy, and efficiency in geospatial analysis. By removing duplicates, you can avoid potential errors or biases that may arise from working with redundant data. Deduplication helps to create cleaner datasets, simplifying data management, analysis, and visualization tasks.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It is important to note that deduplication in QGIS focuses on eliminating duplicate features within a single layer. If you have multiple layers with similar or overlapping features, you may need to employ additional spatial analysis techniques or overlay operations to detect and resolve duplicates across layers.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402650" y="377650"/>
            <a:ext cx="7038900" cy="46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Deduplication Methodology in Qgis</a:t>
            </a:r>
            <a:endParaRPr/>
          </a:p>
        </p:txBody>
      </p:sp>
      <p:sp>
        <p:nvSpPr>
          <p:cNvPr id="155" name="Google Shape;155;p16"/>
          <p:cNvSpPr/>
          <p:nvPr/>
        </p:nvSpPr>
        <p:spPr>
          <a:xfrm>
            <a:off x="434725" y="1404500"/>
            <a:ext cx="1310100" cy="124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Attribute</a:t>
            </a:r>
            <a:endParaRPr/>
          </a:p>
          <a:p>
            <a:pPr indent="0" lvl="0" marL="0" rtl="0" algn="l">
              <a:spcBef>
                <a:spcPts val="0"/>
              </a:spcBef>
              <a:spcAft>
                <a:spcPts val="0"/>
              </a:spcAft>
              <a:buNone/>
            </a:pPr>
            <a:r>
              <a:rPr lang="en"/>
              <a:t>Based</a:t>
            </a:r>
            <a:endParaRPr/>
          </a:p>
        </p:txBody>
      </p:sp>
      <p:sp>
        <p:nvSpPr>
          <p:cNvPr id="156" name="Google Shape;156;p16"/>
          <p:cNvSpPr/>
          <p:nvPr/>
        </p:nvSpPr>
        <p:spPr>
          <a:xfrm>
            <a:off x="3417675" y="1404500"/>
            <a:ext cx="1310100" cy="124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Plugin</a:t>
            </a:r>
            <a:endParaRPr/>
          </a:p>
          <a:p>
            <a:pPr indent="0" lvl="0" marL="0" rtl="0" algn="l">
              <a:spcBef>
                <a:spcPts val="0"/>
              </a:spcBef>
              <a:spcAft>
                <a:spcPts val="0"/>
              </a:spcAft>
              <a:buNone/>
            </a:pPr>
            <a:r>
              <a:rPr lang="en"/>
              <a:t>Based</a:t>
            </a:r>
            <a:endParaRPr/>
          </a:p>
        </p:txBody>
      </p:sp>
      <p:sp>
        <p:nvSpPr>
          <p:cNvPr id="157" name="Google Shape;157;p16"/>
          <p:cNvSpPr/>
          <p:nvPr/>
        </p:nvSpPr>
        <p:spPr>
          <a:xfrm>
            <a:off x="1926200" y="1404500"/>
            <a:ext cx="1310100" cy="124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Geometry</a:t>
            </a:r>
            <a:endParaRPr sz="1300"/>
          </a:p>
          <a:p>
            <a:pPr indent="0" lvl="0" marL="0" rtl="0" algn="l">
              <a:spcBef>
                <a:spcPts val="0"/>
              </a:spcBef>
              <a:spcAft>
                <a:spcPts val="0"/>
              </a:spcAft>
              <a:buNone/>
            </a:pPr>
            <a:r>
              <a:rPr lang="en"/>
              <a:t>Based</a:t>
            </a:r>
            <a:endParaRPr/>
          </a:p>
        </p:txBody>
      </p:sp>
      <p:sp>
        <p:nvSpPr>
          <p:cNvPr id="158" name="Google Shape;158;p16"/>
          <p:cNvSpPr/>
          <p:nvPr/>
        </p:nvSpPr>
        <p:spPr>
          <a:xfrm>
            <a:off x="4951975" y="1489413"/>
            <a:ext cx="1310100" cy="124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Manual</a:t>
            </a:r>
            <a:endParaRPr/>
          </a:p>
          <a:p>
            <a:pPr indent="0" lvl="0" marL="0" rtl="0" algn="l">
              <a:spcBef>
                <a:spcPts val="0"/>
              </a:spcBef>
              <a:spcAft>
                <a:spcPts val="0"/>
              </a:spcAft>
              <a:buNone/>
            </a:pPr>
            <a:r>
              <a:rPr lang="en"/>
              <a:t>Based</a:t>
            </a:r>
            <a:endParaRPr/>
          </a:p>
        </p:txBody>
      </p:sp>
      <p:sp>
        <p:nvSpPr>
          <p:cNvPr id="159" name="Google Shape;159;p16"/>
          <p:cNvSpPr/>
          <p:nvPr/>
        </p:nvSpPr>
        <p:spPr>
          <a:xfrm>
            <a:off x="6618975" y="1436650"/>
            <a:ext cx="1310100" cy="124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Spatial</a:t>
            </a:r>
            <a:endParaRPr/>
          </a:p>
          <a:p>
            <a:pPr indent="0" lvl="0" marL="0" rtl="0" algn="l">
              <a:spcBef>
                <a:spcPts val="0"/>
              </a:spcBef>
              <a:spcAft>
                <a:spcPts val="0"/>
              </a:spcAft>
              <a:buNone/>
            </a:pPr>
            <a:r>
              <a:rPr lang="en"/>
              <a:t>Based</a:t>
            </a:r>
            <a:endParaRPr/>
          </a:p>
        </p:txBody>
      </p:sp>
      <p:cxnSp>
        <p:nvCxnSpPr>
          <p:cNvPr id="160" name="Google Shape;160;p16"/>
          <p:cNvCxnSpPr/>
          <p:nvPr/>
        </p:nvCxnSpPr>
        <p:spPr>
          <a:xfrm flipH="1">
            <a:off x="1458275" y="903075"/>
            <a:ext cx="469200" cy="4368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6"/>
          <p:cNvCxnSpPr/>
          <p:nvPr/>
        </p:nvCxnSpPr>
        <p:spPr>
          <a:xfrm flipH="1">
            <a:off x="2606925" y="967775"/>
            <a:ext cx="105000" cy="3072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6"/>
          <p:cNvCxnSpPr/>
          <p:nvPr/>
        </p:nvCxnSpPr>
        <p:spPr>
          <a:xfrm>
            <a:off x="4078675" y="959700"/>
            <a:ext cx="0" cy="3315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6"/>
          <p:cNvCxnSpPr/>
          <p:nvPr/>
        </p:nvCxnSpPr>
        <p:spPr>
          <a:xfrm>
            <a:off x="5227075" y="967775"/>
            <a:ext cx="129300" cy="436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6"/>
          <p:cNvCxnSpPr/>
          <p:nvPr/>
        </p:nvCxnSpPr>
        <p:spPr>
          <a:xfrm>
            <a:off x="6213725" y="895000"/>
            <a:ext cx="444900" cy="4851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16"/>
          <p:cNvSpPr txBox="1"/>
          <p:nvPr/>
        </p:nvSpPr>
        <p:spPr>
          <a:xfrm>
            <a:off x="204875" y="2690375"/>
            <a:ext cx="1471800" cy="172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Use the "Select by Expression" tool to identify duplicate features based on specific attribute values.</a:t>
            </a:r>
            <a:endParaRPr sz="1200">
              <a:solidFill>
                <a:schemeClr val="lt1"/>
              </a:solidFill>
              <a:latin typeface="Lato"/>
              <a:ea typeface="Lato"/>
              <a:cs typeface="Lato"/>
              <a:sym typeface="Lato"/>
            </a:endParaRPr>
          </a:p>
          <a:p>
            <a:pPr indent="0" lvl="0" marL="0" rtl="0" algn="l">
              <a:spcBef>
                <a:spcPts val="1200"/>
              </a:spcBef>
              <a:spcAft>
                <a:spcPts val="0"/>
              </a:spcAft>
              <a:buNone/>
            </a:pPr>
            <a:r>
              <a:t/>
            </a:r>
            <a:endParaRPr sz="700">
              <a:latin typeface="Lato"/>
              <a:ea typeface="Lato"/>
              <a:cs typeface="Lato"/>
              <a:sym typeface="Lato"/>
            </a:endParaRPr>
          </a:p>
        </p:txBody>
      </p:sp>
      <p:sp>
        <p:nvSpPr>
          <p:cNvPr id="166" name="Google Shape;166;p16"/>
          <p:cNvSpPr txBox="1"/>
          <p:nvPr/>
        </p:nvSpPr>
        <p:spPr>
          <a:xfrm>
            <a:off x="1765725" y="2714625"/>
            <a:ext cx="1593300" cy="17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Utilize the "Delete Duplicate Geometries" tool available in the Processing Toolbox.</a:t>
            </a:r>
            <a:endParaRPr sz="1200">
              <a:solidFill>
                <a:schemeClr val="lt1"/>
              </a:solidFill>
              <a:latin typeface="Lato"/>
              <a:ea typeface="Lato"/>
              <a:cs typeface="Lato"/>
              <a:sym typeface="Lato"/>
            </a:endParaRPr>
          </a:p>
          <a:p>
            <a:pPr indent="0" lvl="0" marL="0" rtl="0" algn="l">
              <a:spcBef>
                <a:spcPts val="120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67" name="Google Shape;167;p16"/>
          <p:cNvSpPr txBox="1"/>
          <p:nvPr/>
        </p:nvSpPr>
        <p:spPr>
          <a:xfrm>
            <a:off x="3318475" y="2779325"/>
            <a:ext cx="1633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The "Semi-Automatic Classification Plugin" (SCP) includes tools like "Cluster Analysis" and "Spatial Clustering" to identify and remove duplicates based on attribute values or spatial proximity.</a:t>
            </a:r>
            <a:endParaRPr sz="1000">
              <a:solidFill>
                <a:schemeClr val="lt1"/>
              </a:solidFill>
            </a:endParaRPr>
          </a:p>
        </p:txBody>
      </p:sp>
      <p:sp>
        <p:nvSpPr>
          <p:cNvPr id="168" name="Google Shape;168;p16"/>
          <p:cNvSpPr txBox="1"/>
          <p:nvPr/>
        </p:nvSpPr>
        <p:spPr>
          <a:xfrm>
            <a:off x="5032975" y="2844025"/>
            <a:ext cx="1552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Visual inspection and manual editing can be performed to identify and remove duplicates from the layer.</a:t>
            </a:r>
            <a:endParaRPr>
              <a:latin typeface="Lato"/>
              <a:ea typeface="Lato"/>
              <a:cs typeface="Lato"/>
              <a:sym typeface="Lato"/>
            </a:endParaRPr>
          </a:p>
        </p:txBody>
      </p:sp>
      <p:sp>
        <p:nvSpPr>
          <p:cNvPr id="169" name="Google Shape;169;p16"/>
          <p:cNvSpPr txBox="1"/>
          <p:nvPr/>
        </p:nvSpPr>
        <p:spPr>
          <a:xfrm>
            <a:off x="6715125" y="2860200"/>
            <a:ext cx="20703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lt1"/>
                </a:solidFill>
                <a:latin typeface="Lato"/>
                <a:ea typeface="Lato"/>
                <a:cs typeface="Lato"/>
                <a:sym typeface="Lato"/>
              </a:rPr>
              <a:t>Apply spatial operations like "Union," "Intersection," or "Clip" to merge overlapping features or eliminate redundancy and done through vectors.</a:t>
            </a:r>
            <a:endParaRPr>
              <a:solidFill>
                <a:schemeClr val="lt1"/>
              </a:solidFill>
              <a:latin typeface="Lato"/>
              <a:ea typeface="Lato"/>
              <a:cs typeface="Lato"/>
              <a:sym typeface="Lato"/>
            </a:endParaRPr>
          </a:p>
        </p:txBody>
      </p:sp>
      <p:sp>
        <p:nvSpPr>
          <p:cNvPr id="170" name="Google Shape;170;p16"/>
          <p:cNvSpPr/>
          <p:nvPr/>
        </p:nvSpPr>
        <p:spPr>
          <a:xfrm>
            <a:off x="1021700" y="199475"/>
            <a:ext cx="6356700" cy="703500"/>
          </a:xfrm>
          <a:prstGeom prst="chevron">
            <a:avLst>
              <a:gd fmla="val 50000"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Deduplication Methodology in Qgis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97500" y="393750"/>
            <a:ext cx="7038900" cy="5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For Deduplication Process in Qgis</a:t>
            </a:r>
            <a:endParaRPr/>
          </a:p>
        </p:txBody>
      </p:sp>
      <p:sp>
        <p:nvSpPr>
          <p:cNvPr id="176" name="Google Shape;176;p17"/>
          <p:cNvSpPr txBox="1"/>
          <p:nvPr>
            <p:ph idx="1" type="body"/>
          </p:nvPr>
        </p:nvSpPr>
        <p:spPr>
          <a:xfrm>
            <a:off x="1297500" y="1195550"/>
            <a:ext cx="7038900" cy="35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Here's a step-by-step guide to deduplicating two points using layer merging in QGIS:</a:t>
            </a:r>
            <a:endParaRPr sz="1400"/>
          </a:p>
          <a:p>
            <a:pPr indent="-317500" lvl="0" marL="457200" rtl="0" algn="l">
              <a:spcBef>
                <a:spcPts val="1200"/>
              </a:spcBef>
              <a:spcAft>
                <a:spcPts val="0"/>
              </a:spcAft>
              <a:buSzPts val="1400"/>
              <a:buAutoNum type="arabicPeriod"/>
            </a:pPr>
            <a:r>
              <a:rPr lang="en" sz="1400"/>
              <a:t>Open QGIS and load the layer containing the two points you want to deduplicate.</a:t>
            </a:r>
            <a:endParaRPr sz="1400"/>
          </a:p>
          <a:p>
            <a:pPr indent="-317500" lvl="0" marL="457200" rtl="0" algn="l">
              <a:spcBef>
                <a:spcPts val="0"/>
              </a:spcBef>
              <a:spcAft>
                <a:spcPts val="0"/>
              </a:spcAft>
              <a:buSzPts val="1400"/>
              <a:buAutoNum type="arabicPeriod"/>
            </a:pPr>
            <a:r>
              <a:rPr lang="en" sz="1400"/>
              <a:t>Select the "Vector" menu at the top, then go to "Data Management Tools" and choose "Merge Vector Layers."</a:t>
            </a:r>
            <a:endParaRPr sz="1400"/>
          </a:p>
          <a:p>
            <a:pPr indent="-317500" lvl="0" marL="457200" rtl="0" algn="l">
              <a:spcBef>
                <a:spcPts val="0"/>
              </a:spcBef>
              <a:spcAft>
                <a:spcPts val="0"/>
              </a:spcAft>
              <a:buSzPts val="1400"/>
              <a:buAutoNum type="arabicPeriod"/>
            </a:pPr>
            <a:r>
              <a:rPr lang="en" sz="1400"/>
              <a:t>In the "Merge Vector Layers" dialog, select your input layer containing the two points.</a:t>
            </a:r>
            <a:endParaRPr sz="1400"/>
          </a:p>
          <a:p>
            <a:pPr indent="-317500" lvl="0" marL="457200" rtl="0" algn="l">
              <a:spcBef>
                <a:spcPts val="0"/>
              </a:spcBef>
              <a:spcAft>
                <a:spcPts val="0"/>
              </a:spcAft>
              <a:buSzPts val="1400"/>
              <a:buAutoNum type="arabicPeriod"/>
            </a:pPr>
            <a:r>
              <a:rPr lang="en" sz="1400"/>
              <a:t>Ensure the "Select by attribute" option is disabled to merge based on the geometry.</a:t>
            </a:r>
            <a:endParaRPr sz="1400"/>
          </a:p>
          <a:p>
            <a:pPr indent="-317500" lvl="0" marL="457200" rtl="0" algn="l">
              <a:spcBef>
                <a:spcPts val="0"/>
              </a:spcBef>
              <a:spcAft>
                <a:spcPts val="0"/>
              </a:spcAft>
              <a:buSzPts val="1400"/>
              <a:buAutoNum type="arabicPeriod"/>
            </a:pPr>
            <a:r>
              <a:rPr lang="en" sz="1400"/>
              <a:t>Specify the output file or choose to save the merged layer as a new file.</a:t>
            </a:r>
            <a:endParaRPr sz="1400"/>
          </a:p>
          <a:p>
            <a:pPr indent="-317500" lvl="0" marL="457200" rtl="0" algn="l">
              <a:spcBef>
                <a:spcPts val="0"/>
              </a:spcBef>
              <a:spcAft>
                <a:spcPts val="0"/>
              </a:spcAft>
              <a:buSzPts val="1400"/>
              <a:buAutoNum type="arabicPeriod"/>
            </a:pPr>
            <a:r>
              <a:rPr lang="en" sz="1400"/>
              <a:t>Click on the "OK" button to start the merging process.</a:t>
            </a:r>
            <a:endParaRPr sz="1400"/>
          </a:p>
          <a:p>
            <a:pPr indent="0" lvl="0" marL="0" rtl="0" algn="l">
              <a:spcBef>
                <a:spcPts val="1200"/>
              </a:spcBef>
              <a:spcAft>
                <a:spcPts val="0"/>
              </a:spcAft>
              <a:buNone/>
            </a:pPr>
            <a:r>
              <a:rPr lang="en" sz="1400">
                <a:solidFill>
                  <a:srgbClr val="D1D5DB"/>
                </a:solidFill>
              </a:rPr>
              <a:t>QGIS will merge the two points into a single point, removing any duplicates and creating a deduplicated layer. Keep in mind that this method merges features based on their geometries and not necessarily their attributes. </a:t>
            </a:r>
            <a:endParaRPr sz="1400"/>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8"/>
          <p:cNvPicPr preferRelativeResize="0"/>
          <p:nvPr/>
        </p:nvPicPr>
        <p:blipFill>
          <a:blip r:embed="rId3">
            <a:alphaModFix/>
          </a:blip>
          <a:stretch>
            <a:fillRect/>
          </a:stretch>
        </p:blipFill>
        <p:spPr>
          <a:xfrm>
            <a:off x="1677600" y="942650"/>
            <a:ext cx="6088873" cy="3530849"/>
          </a:xfrm>
          <a:prstGeom prst="rect">
            <a:avLst/>
          </a:prstGeom>
          <a:noFill/>
          <a:ln>
            <a:noFill/>
          </a:ln>
        </p:spPr>
      </p:pic>
      <p:sp>
        <p:nvSpPr>
          <p:cNvPr id="182" name="Google Shape;182;p18"/>
          <p:cNvSpPr txBox="1"/>
          <p:nvPr/>
        </p:nvSpPr>
        <p:spPr>
          <a:xfrm>
            <a:off x="1688775" y="304325"/>
            <a:ext cx="15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idx="1" type="body"/>
          </p:nvPr>
        </p:nvSpPr>
        <p:spPr>
          <a:xfrm>
            <a:off x="1086375" y="372600"/>
            <a:ext cx="7683000" cy="43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consider the characteristics of your data and the deduplication requirements to select the most appropriate methodology. Always make sure to create backups of your data before performing any deduplication operations to avoid irreversible changes.</a:t>
            </a:r>
            <a:endParaRPr/>
          </a:p>
          <a:p>
            <a:pPr indent="-311150" lvl="0" marL="457200" rtl="0" algn="l">
              <a:spcBef>
                <a:spcPts val="1200"/>
              </a:spcBef>
              <a:spcAft>
                <a:spcPts val="0"/>
              </a:spcAft>
              <a:buSzPts val="1300"/>
              <a:buAutoNum type="arabicPeriod"/>
            </a:pPr>
            <a:r>
              <a:rPr lang="en"/>
              <a:t>Open QGIS and load the layer containing the points you want to deduplicate.</a:t>
            </a:r>
            <a:endParaRPr/>
          </a:p>
          <a:p>
            <a:pPr indent="-311150" lvl="0" marL="457200" rtl="0" algn="l">
              <a:spcBef>
                <a:spcPts val="0"/>
              </a:spcBef>
              <a:spcAft>
                <a:spcPts val="0"/>
              </a:spcAft>
              <a:buSzPts val="1300"/>
              <a:buAutoNum type="arabicPeriod"/>
            </a:pPr>
            <a:r>
              <a:rPr lang="en"/>
              <a:t>Select the "Processing" menu at the top, then go to "Toolbox" to open the Processing Toolbox.</a:t>
            </a:r>
            <a:endParaRPr/>
          </a:p>
          <a:p>
            <a:pPr indent="-311150" lvl="0" marL="457200" rtl="0" algn="l">
              <a:spcBef>
                <a:spcPts val="0"/>
              </a:spcBef>
              <a:spcAft>
                <a:spcPts val="0"/>
              </a:spcAft>
              <a:buSzPts val="1300"/>
              <a:buAutoNum type="arabicPeriod"/>
            </a:pPr>
            <a:r>
              <a:rPr lang="en"/>
              <a:t>In the Processing Toolbox, search for the "Aggregate" algorithm and double-click on it to open the tool.</a:t>
            </a:r>
            <a:endParaRPr/>
          </a:p>
          <a:p>
            <a:pPr indent="-311150" lvl="0" marL="457200" rtl="0" algn="l">
              <a:spcBef>
                <a:spcPts val="0"/>
              </a:spcBef>
              <a:spcAft>
                <a:spcPts val="0"/>
              </a:spcAft>
              <a:buSzPts val="1300"/>
              <a:buAutoNum type="arabicPeriod"/>
            </a:pPr>
            <a:r>
              <a:rPr lang="en"/>
              <a:t>In the "Aggregate" dialog, select your input layer containing the points.</a:t>
            </a:r>
            <a:endParaRPr/>
          </a:p>
          <a:p>
            <a:pPr indent="-311150" lvl="0" marL="457200" rtl="0" algn="l">
              <a:spcBef>
                <a:spcPts val="0"/>
              </a:spcBef>
              <a:spcAft>
                <a:spcPts val="0"/>
              </a:spcAft>
              <a:buSzPts val="1300"/>
              <a:buAutoNum type="arabicPeriod"/>
            </a:pPr>
            <a:r>
              <a:rPr lang="en"/>
              <a:t>Specify the "Group by expression" parameter. This expression should identify the attribute(s) that determine duplicate points. For example, if you have an attribute named "ID" and you want to merge points with the same ID, the expression would be "ID".</a:t>
            </a:r>
            <a:endParaRPr/>
          </a:p>
          <a:p>
            <a:pPr indent="-311150" lvl="0" marL="457200" rtl="0" algn="l">
              <a:spcBef>
                <a:spcPts val="0"/>
              </a:spcBef>
              <a:spcAft>
                <a:spcPts val="0"/>
              </a:spcAft>
              <a:buSzPts val="1300"/>
              <a:buAutoNum type="arabicPeriod"/>
            </a:pPr>
            <a:r>
              <a:rPr lang="en"/>
              <a:t>Choose the aggregation method. Since you want to merge the points, select the desired option such as "First" or "Last". This will keep only one point with the specified attribute values and discard the duplicates.</a:t>
            </a:r>
            <a:endParaRPr/>
          </a:p>
          <a:p>
            <a:pPr indent="-311150" lvl="0" marL="457200" rtl="0" algn="l">
              <a:spcBef>
                <a:spcPts val="0"/>
              </a:spcBef>
              <a:spcAft>
                <a:spcPts val="0"/>
              </a:spcAft>
              <a:buSzPts val="1300"/>
              <a:buAutoNum type="arabicPeriod"/>
            </a:pPr>
            <a:r>
              <a:rPr lang="en"/>
              <a:t>Specify the output file or choose to save the merged layer as a new file.</a:t>
            </a:r>
            <a:endParaRPr/>
          </a:p>
          <a:p>
            <a:pPr indent="-311150" lvl="0" marL="457200" rtl="0" algn="l">
              <a:spcBef>
                <a:spcPts val="0"/>
              </a:spcBef>
              <a:spcAft>
                <a:spcPts val="0"/>
              </a:spcAft>
              <a:buSzPts val="1300"/>
              <a:buAutoNum type="arabicPeriod"/>
            </a:pPr>
            <a:r>
              <a:rPr lang="en"/>
              <a:t>Click on the "Run" button to start the deduplication process.</a:t>
            </a:r>
            <a:endParaRPr/>
          </a:p>
          <a:p>
            <a:pPr indent="0" lvl="0" marL="0" rtl="0" algn="l">
              <a:spcBef>
                <a:spcPts val="1200"/>
              </a:spcBef>
              <a:spcAft>
                <a:spcPts val="1200"/>
              </a:spcAft>
              <a:buNone/>
            </a:pPr>
            <a:r>
              <a:rPr lang="en"/>
              <a:t>The resulting layer will contain only unique points based on the specified attribute(s).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6832800" cy="10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remove duplicates:</a:t>
            </a:r>
            <a:endParaRPr sz="1400"/>
          </a:p>
          <a:p>
            <a:pPr indent="-304800" lvl="0" marL="457200" rtl="0" algn="l">
              <a:spcBef>
                <a:spcPts val="0"/>
              </a:spcBef>
              <a:spcAft>
                <a:spcPts val="0"/>
              </a:spcAft>
              <a:buSzPts val="1200"/>
              <a:buChar char="●"/>
            </a:pPr>
            <a:r>
              <a:rPr lang="en" sz="1200"/>
              <a:t>You can use the Delete duplicate geometries tool by accessing it via the Processing Toolbox</a:t>
            </a:r>
            <a:endParaRPr sz="1200"/>
          </a:p>
          <a:p>
            <a:pPr indent="-304800" lvl="0" marL="457200" rtl="0" algn="l">
              <a:spcBef>
                <a:spcPts val="0"/>
              </a:spcBef>
              <a:spcAft>
                <a:spcPts val="0"/>
              </a:spcAft>
              <a:buSzPts val="1200"/>
              <a:buChar char="●"/>
            </a:pPr>
            <a:r>
              <a:rPr lang="en" sz="1200"/>
              <a:t>Another option is to use the v.clean tool from GRASS and select the rmdupl option:</a:t>
            </a:r>
            <a:endParaRPr sz="1200"/>
          </a:p>
          <a:p>
            <a:pPr indent="0" lvl="0" marL="0" rtl="0" algn="l">
              <a:spcBef>
                <a:spcPts val="0"/>
              </a:spcBef>
              <a:spcAft>
                <a:spcPts val="0"/>
              </a:spcAft>
              <a:buNone/>
            </a:pPr>
            <a:r>
              <a:t/>
            </a:r>
            <a:endParaRPr sz="1200"/>
          </a:p>
        </p:txBody>
      </p:sp>
      <p:pic>
        <p:nvPicPr>
          <p:cNvPr id="193" name="Google Shape;193;p20"/>
          <p:cNvPicPr preferRelativeResize="0"/>
          <p:nvPr/>
        </p:nvPicPr>
        <p:blipFill>
          <a:blip r:embed="rId3">
            <a:alphaModFix/>
          </a:blip>
          <a:stretch>
            <a:fillRect/>
          </a:stretch>
        </p:blipFill>
        <p:spPr>
          <a:xfrm>
            <a:off x="1098625" y="1784575"/>
            <a:ext cx="3246950" cy="3182250"/>
          </a:xfrm>
          <a:prstGeom prst="rect">
            <a:avLst/>
          </a:prstGeom>
          <a:noFill/>
          <a:ln>
            <a:noFill/>
          </a:ln>
        </p:spPr>
      </p:pic>
      <p:pic>
        <p:nvPicPr>
          <p:cNvPr id="194" name="Google Shape;194;p20"/>
          <p:cNvPicPr preferRelativeResize="0"/>
          <p:nvPr/>
        </p:nvPicPr>
        <p:blipFill>
          <a:blip r:embed="rId4">
            <a:alphaModFix/>
          </a:blip>
          <a:stretch>
            <a:fillRect/>
          </a:stretch>
        </p:blipFill>
        <p:spPr>
          <a:xfrm>
            <a:off x="4880275" y="1784575"/>
            <a:ext cx="3824501" cy="318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To remove overlaps: </a:t>
            </a:r>
            <a:endParaRPr sz="1400"/>
          </a:p>
          <a:p>
            <a:pPr indent="0" lvl="0" marL="0" rtl="0" algn="l">
              <a:spcBef>
                <a:spcPts val="0"/>
              </a:spcBef>
              <a:spcAft>
                <a:spcPts val="0"/>
              </a:spcAft>
              <a:buNone/>
            </a:pPr>
            <a:r>
              <a:rPr lang="en" sz="1400"/>
              <a:t>You can use the Dissolve tool, provided there are common attributes between the original polygon and the overlapping polygon</a:t>
            </a:r>
            <a:endParaRPr sz="1400"/>
          </a:p>
        </p:txBody>
      </p:sp>
      <p:pic>
        <p:nvPicPr>
          <p:cNvPr id="200" name="Google Shape;200;p21"/>
          <p:cNvPicPr preferRelativeResize="0"/>
          <p:nvPr/>
        </p:nvPicPr>
        <p:blipFill>
          <a:blip r:embed="rId3">
            <a:alphaModFix/>
          </a:blip>
          <a:stretch>
            <a:fillRect/>
          </a:stretch>
        </p:blipFill>
        <p:spPr>
          <a:xfrm>
            <a:off x="152400" y="1460250"/>
            <a:ext cx="4637949" cy="3530850"/>
          </a:xfrm>
          <a:prstGeom prst="rect">
            <a:avLst/>
          </a:prstGeom>
          <a:noFill/>
          <a:ln>
            <a:noFill/>
          </a:ln>
        </p:spPr>
      </p:pic>
      <p:sp>
        <p:nvSpPr>
          <p:cNvPr id="201" name="Google Shape;201;p21"/>
          <p:cNvSpPr txBox="1"/>
          <p:nvPr/>
        </p:nvSpPr>
        <p:spPr>
          <a:xfrm>
            <a:off x="5275600" y="1477275"/>
            <a:ext cx="370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It can also be done via the Attribute Table, find your overlapping polygons (useful in conjunction with a topology checker to highlight the overlaps) and select the option to delete features.</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