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i0YKM9Wt8ndkbp13W0Ey75RJtO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37C4CC-9962-40ED-ABB4-EA0461DA412A}">
  <a:tblStyle styleId="{AB37C4CC-9962-40ED-ABB4-EA0461DA41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1c2b913ce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81c2b913c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1132d3d0b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1132d3d0b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81132d3d0b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1ca300944_1_15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1ca300944_1_15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81ca300944_1_15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1132d3d0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1132d3d0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81132d3d0b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81ca300944_1_15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g281ca300944_1_1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81ca300944_1_15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g281ca300944_1_15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1077efa0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81077efa0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1077efa03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281077efa0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1077efa03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281077efa0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1077efa0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81077efa0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1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8853" y="86497"/>
            <a:ext cx="11998411" cy="6685005"/>
          </a:xfrm>
          <a:prstGeom prst="rect">
            <a:avLst/>
          </a:prstGeom>
          <a:noFill/>
          <a:ln cap="flat" cmpd="sng" w="28575">
            <a:solidFill>
              <a:srgbClr val="46B0F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1" name="Google Shape;11;p12"/>
          <p:cNvPicPr preferRelativeResize="0"/>
          <p:nvPr/>
        </p:nvPicPr>
        <p:blipFill rotWithShape="1">
          <a:blip r:embed="rId1">
            <a:alphaModFix/>
          </a:blip>
          <a:srcRect b="0" l="0" r="7454" t="12813"/>
          <a:stretch/>
        </p:blipFill>
        <p:spPr>
          <a:xfrm>
            <a:off x="10718090" y="127821"/>
            <a:ext cx="1336257" cy="540774"/>
          </a:xfrm>
          <a:prstGeom prst="rect">
            <a:avLst/>
          </a:prstGeom>
          <a:noFill/>
          <a:ln>
            <a:noFill/>
          </a:ln>
        </p:spPr>
      </p:pic>
      <p:sp>
        <p:nvSpPr>
          <p:cNvPr id="12" name="Google Shape;12;p1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s://lucid.app/lucidchart/9f5146cc-b7aa-453a-a546-30e58cfd6574/edit?beaconFlowId=A7DDDF0EBB22399B&amp;invitationId=inv_fb17800c-aa02-44a1-8009-7aee5c97ebb2&amp;page=0_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p:nvPr/>
        </p:nvSpPr>
        <p:spPr>
          <a:xfrm>
            <a:off x="10668000" y="150471"/>
            <a:ext cx="1381246" cy="6829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 sign, outdoor&#10;&#10;Description automatically generated" id="30" name="Google Shape;30;p1"/>
          <p:cNvPicPr preferRelativeResize="0"/>
          <p:nvPr/>
        </p:nvPicPr>
        <p:blipFill rotWithShape="1">
          <a:blip r:embed="rId3">
            <a:alphaModFix/>
          </a:blip>
          <a:srcRect b="0" l="0" r="0" t="0"/>
          <a:stretch/>
        </p:blipFill>
        <p:spPr>
          <a:xfrm>
            <a:off x="304829" y="126108"/>
            <a:ext cx="876170" cy="1491678"/>
          </a:xfrm>
          <a:prstGeom prst="rect">
            <a:avLst/>
          </a:prstGeom>
          <a:noFill/>
          <a:ln>
            <a:noFill/>
          </a:ln>
        </p:spPr>
      </p:pic>
      <p:pic>
        <p:nvPicPr>
          <p:cNvPr descr="A picture containing text, clipart&#10;&#10;Description automatically generated" id="31" name="Google Shape;31;p1"/>
          <p:cNvPicPr preferRelativeResize="0"/>
          <p:nvPr/>
        </p:nvPicPr>
        <p:blipFill rotWithShape="1">
          <a:blip r:embed="rId4">
            <a:alphaModFix/>
          </a:blip>
          <a:srcRect b="0" l="0" r="0" t="0"/>
          <a:stretch/>
        </p:blipFill>
        <p:spPr>
          <a:xfrm>
            <a:off x="7485017" y="143688"/>
            <a:ext cx="4564228" cy="1474098"/>
          </a:xfrm>
          <a:prstGeom prst="rect">
            <a:avLst/>
          </a:prstGeom>
          <a:noFill/>
          <a:ln>
            <a:noFill/>
          </a:ln>
        </p:spPr>
      </p:pic>
      <p:sp>
        <p:nvSpPr>
          <p:cNvPr id="32" name="Google Shape;32;p1"/>
          <p:cNvSpPr txBox="1"/>
          <p:nvPr/>
        </p:nvSpPr>
        <p:spPr>
          <a:xfrm>
            <a:off x="2181425" y="1617775"/>
            <a:ext cx="72123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       Minor Project-Synopsis Presentation</a:t>
            </a:r>
            <a:endParaRPr sz="3000">
              <a:solidFill>
                <a:schemeClr val="dk1"/>
              </a:solidFill>
              <a:latin typeface="Calibri"/>
              <a:ea typeface="Calibri"/>
              <a:cs typeface="Calibri"/>
              <a:sym typeface="Calibri"/>
            </a:endParaRPr>
          </a:p>
        </p:txBody>
      </p:sp>
      <p:sp>
        <p:nvSpPr>
          <p:cNvPr id="33" name="Google Shape;33;p1"/>
          <p:cNvSpPr txBox="1"/>
          <p:nvPr/>
        </p:nvSpPr>
        <p:spPr>
          <a:xfrm>
            <a:off x="719399" y="2560320"/>
            <a:ext cx="99486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Title: </a:t>
            </a:r>
            <a:r>
              <a:rPr lang="en-US" sz="3200">
                <a:solidFill>
                  <a:schemeClr val="dk1"/>
                </a:solidFill>
                <a:latin typeface="Times New Roman"/>
                <a:ea typeface="Times New Roman"/>
                <a:cs typeface="Times New Roman"/>
                <a:sym typeface="Times New Roman"/>
              </a:rPr>
              <a:t>Quantum Ant Colony Optimization </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3200">
                <a:solidFill>
                  <a:schemeClr val="dk1"/>
                </a:solidFill>
                <a:latin typeface="Times New Roman"/>
                <a:ea typeface="Times New Roman"/>
                <a:cs typeface="Times New Roman"/>
                <a:sym typeface="Times New Roman"/>
              </a:rPr>
              <a:t>for Solving Engineering Problems</a:t>
            </a:r>
            <a:endParaRPr sz="3200">
              <a:solidFill>
                <a:schemeClr val="dk1"/>
              </a:solidFill>
              <a:latin typeface="Calibri"/>
              <a:ea typeface="Calibri"/>
              <a:cs typeface="Calibri"/>
              <a:sym typeface="Calibri"/>
            </a:endParaRPr>
          </a:p>
        </p:txBody>
      </p:sp>
      <p:sp>
        <p:nvSpPr>
          <p:cNvPr id="34" name="Google Shape;34;p1"/>
          <p:cNvSpPr txBox="1"/>
          <p:nvPr/>
        </p:nvSpPr>
        <p:spPr>
          <a:xfrm>
            <a:off x="304829" y="5003074"/>
            <a:ext cx="3174300" cy="1477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Presented By:</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Sk Mamud Haque</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Roll No - R2142211466</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1"/>
          <p:cNvSpPr txBox="1"/>
          <p:nvPr/>
        </p:nvSpPr>
        <p:spPr>
          <a:xfrm>
            <a:off x="8318201" y="5003075"/>
            <a:ext cx="3281700" cy="1477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Mentored By:</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Dr. Hanumat Sastry G</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Professor</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1"/>
          <p:cNvSpPr txBox="1"/>
          <p:nvPr>
            <p:ph idx="12" type="sldNum"/>
          </p:nvPr>
        </p:nvSpPr>
        <p:spPr>
          <a:xfrm>
            <a:off x="8610600" y="6356350"/>
            <a:ext cx="3281700" cy="3651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rgbClr val="000000"/>
              </a:buClr>
              <a:buFont typeface="Arial"/>
              <a:buNone/>
            </a:pPr>
            <a:r>
              <a:rPr lang="en-US"/>
              <a:t>                                                         </a:t>
            </a: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81c2b913ce_0_11"/>
          <p:cNvSpPr txBox="1"/>
          <p:nvPr/>
        </p:nvSpPr>
        <p:spPr>
          <a:xfrm>
            <a:off x="234487" y="248626"/>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Literature Review</a:t>
            </a:r>
            <a:endParaRPr b="1" sz="3200">
              <a:solidFill>
                <a:srgbClr val="46B0FA"/>
              </a:solidFill>
              <a:latin typeface="Arial"/>
              <a:ea typeface="Arial"/>
              <a:cs typeface="Arial"/>
              <a:sym typeface="Arial"/>
            </a:endParaRPr>
          </a:p>
        </p:txBody>
      </p:sp>
      <p:sp>
        <p:nvSpPr>
          <p:cNvPr id="109" name="Google Shape;109;g281c2b913ce_0_11"/>
          <p:cNvSpPr txBox="1"/>
          <p:nvPr/>
        </p:nvSpPr>
        <p:spPr>
          <a:xfrm>
            <a:off x="234479" y="833625"/>
            <a:ext cx="2462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i="0" lang="en-US" sz="2400" u="none" cap="none" strike="noStrike">
                <a:solidFill>
                  <a:srgbClr val="FF0000"/>
                </a:solidFill>
                <a:latin typeface="Times New Roman"/>
                <a:ea typeface="Times New Roman"/>
                <a:cs typeface="Times New Roman"/>
                <a:sym typeface="Times New Roman"/>
              </a:rPr>
              <a:t>SWOT analysis</a:t>
            </a:r>
            <a:endParaRPr i="0" sz="2400" u="none" cap="none" strike="noStrike">
              <a:solidFill>
                <a:srgbClr val="000000"/>
              </a:solidFill>
              <a:latin typeface="Times New Roman"/>
              <a:ea typeface="Times New Roman"/>
              <a:cs typeface="Times New Roman"/>
              <a:sym typeface="Times New Roman"/>
            </a:endParaRPr>
          </a:p>
        </p:txBody>
      </p:sp>
      <p:graphicFrame>
        <p:nvGraphicFramePr>
          <p:cNvPr id="110" name="Google Shape;110;g281c2b913ce_0_11"/>
          <p:cNvGraphicFramePr/>
          <p:nvPr/>
        </p:nvGraphicFramePr>
        <p:xfrm>
          <a:off x="553900" y="1447150"/>
          <a:ext cx="3000000" cy="3000000"/>
        </p:xfrm>
        <a:graphic>
          <a:graphicData uri="http://schemas.openxmlformats.org/drawingml/2006/table">
            <a:tbl>
              <a:tblPr>
                <a:noFill/>
                <a:tableStyleId>{AB37C4CC-9962-40ED-ABB4-EA0461DA412A}</a:tableStyleId>
              </a:tblPr>
              <a:tblGrid>
                <a:gridCol w="5427575"/>
                <a:gridCol w="5427575"/>
              </a:tblGrid>
              <a:tr h="2361300">
                <a:tc>
                  <a:txBody>
                    <a:bodyPr/>
                    <a:lstStyle/>
                    <a:p>
                      <a:pPr indent="0" lvl="0" marL="0" rtl="0" algn="ctr">
                        <a:spcBef>
                          <a:spcPts val="0"/>
                        </a:spcBef>
                        <a:spcAft>
                          <a:spcPts val="0"/>
                        </a:spcAft>
                        <a:buNone/>
                      </a:pPr>
                      <a:r>
                        <a:rPr b="1" lang="en-US" sz="1800">
                          <a:solidFill>
                            <a:srgbClr val="1F1F1F"/>
                          </a:solidFill>
                          <a:highlight>
                            <a:srgbClr val="46B0F9"/>
                          </a:highlight>
                        </a:rPr>
                        <a:t>Strengths</a:t>
                      </a:r>
                      <a:endParaRPr sz="1800">
                        <a:solidFill>
                          <a:srgbClr val="1F1F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300"/>
                        </a:spcBef>
                        <a:spcAft>
                          <a:spcPts val="0"/>
                        </a:spcAft>
                        <a:buClr>
                          <a:srgbClr val="1F1F1F"/>
                        </a:buClr>
                        <a:buSzPts val="1700"/>
                        <a:buFont typeface="Times New Roman"/>
                        <a:buChar char="●"/>
                      </a:pPr>
                      <a:r>
                        <a:rPr lang="en-US" sz="1700">
                          <a:solidFill>
                            <a:srgbClr val="1F1F1F"/>
                          </a:solidFill>
                          <a:highlight>
                            <a:srgbClr val="46B0F9"/>
                          </a:highlight>
                          <a:latin typeface="Times New Roman"/>
                          <a:ea typeface="Times New Roman"/>
                          <a:cs typeface="Times New Roman"/>
                          <a:sym typeface="Times New Roman"/>
                        </a:rPr>
                        <a:t>New and promising algorithm for complex optimization problems</a:t>
                      </a:r>
                      <a:endParaRPr sz="1700">
                        <a:solidFill>
                          <a:srgbClr val="1F1F1F"/>
                        </a:solidFill>
                        <a:highlight>
                          <a:srgbClr val="46B0F9"/>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1F1F1F"/>
                        </a:buClr>
                        <a:buSzPts val="1700"/>
                        <a:buFont typeface="Times New Roman"/>
                        <a:buChar char="●"/>
                      </a:pPr>
                      <a:r>
                        <a:rPr lang="en-US" sz="1700">
                          <a:solidFill>
                            <a:srgbClr val="1F1F1F"/>
                          </a:solidFill>
                          <a:highlight>
                            <a:srgbClr val="46B0F9"/>
                          </a:highlight>
                          <a:latin typeface="Times New Roman"/>
                          <a:ea typeface="Times New Roman"/>
                          <a:cs typeface="Times New Roman"/>
                          <a:sym typeface="Times New Roman"/>
                        </a:rPr>
                        <a:t>Powerful tool for designing lightweight and efficient structures</a:t>
                      </a:r>
                      <a:endParaRPr sz="1700">
                        <a:solidFill>
                          <a:srgbClr val="1F1F1F"/>
                        </a:solidFill>
                        <a:highlight>
                          <a:srgbClr val="46B0F9"/>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1F1F1F"/>
                        </a:buClr>
                        <a:buSzPts val="1700"/>
                        <a:buFont typeface="Times New Roman"/>
                        <a:buChar char="●"/>
                      </a:pPr>
                      <a:r>
                        <a:rPr lang="en-US" sz="1700">
                          <a:solidFill>
                            <a:srgbClr val="1F1F1F"/>
                          </a:solidFill>
                          <a:highlight>
                            <a:srgbClr val="46B0F9"/>
                          </a:highlight>
                          <a:latin typeface="Times New Roman"/>
                          <a:ea typeface="Times New Roman"/>
                          <a:cs typeface="Times New Roman"/>
                          <a:sym typeface="Times New Roman"/>
                        </a:rPr>
                        <a:t>Combination has the potential to revolutionize structural design</a:t>
                      </a:r>
                      <a:endParaRPr b="1" sz="1700">
                        <a:solidFill>
                          <a:srgbClr val="1F1F1F"/>
                        </a:solidFill>
                        <a:highlight>
                          <a:srgbClr val="46B0F9"/>
                        </a:highlight>
                      </a:endParaRPr>
                    </a:p>
                  </a:txBody>
                  <a:tcPr marT="91425" marB="91425" marR="91425" marL="91425">
                    <a:solidFill>
                      <a:srgbClr val="46B0F9"/>
                    </a:solidFill>
                  </a:tcPr>
                </a:tc>
                <a:tc>
                  <a:txBody>
                    <a:bodyPr/>
                    <a:lstStyle/>
                    <a:p>
                      <a:pPr indent="0" lvl="0" marL="0" rtl="0" algn="ctr">
                        <a:spcBef>
                          <a:spcPts val="0"/>
                        </a:spcBef>
                        <a:spcAft>
                          <a:spcPts val="0"/>
                        </a:spcAft>
                        <a:buNone/>
                      </a:pPr>
                      <a:r>
                        <a:rPr b="1" lang="en-US" sz="1800">
                          <a:solidFill>
                            <a:srgbClr val="1F1F1F"/>
                          </a:solidFill>
                          <a:highlight>
                            <a:srgbClr val="8E7CC3"/>
                          </a:highlight>
                        </a:rPr>
                        <a:t>Weaknesses</a:t>
                      </a:r>
                      <a:endParaRPr b="1" sz="1800">
                        <a:solidFill>
                          <a:srgbClr val="1F1F1F"/>
                        </a:solidFill>
                        <a:highlight>
                          <a:srgbClr val="8E7CC3"/>
                        </a:highlight>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Quantum ant colony optimization is still under development</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Structural topology optimization can be computationally expensive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Combination is a new and unexplored field, with a lack of research</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F1F1F"/>
                        </a:solidFill>
                        <a:highlight>
                          <a:srgbClr val="FFFFFF"/>
                        </a:highlight>
                      </a:endParaRPr>
                    </a:p>
                  </a:txBody>
                  <a:tcPr marT="91425" marB="91425" marR="91425" marL="91425">
                    <a:solidFill>
                      <a:srgbClr val="8E7CC3"/>
                    </a:solidFill>
                  </a:tcPr>
                </a:tc>
              </a:tr>
              <a:tr h="2424575">
                <a:tc>
                  <a:txBody>
                    <a:bodyPr/>
                    <a:lstStyle/>
                    <a:p>
                      <a:pPr indent="0" lvl="0" marL="0" rtl="0" algn="ctr">
                        <a:spcBef>
                          <a:spcPts val="0"/>
                        </a:spcBef>
                        <a:spcAft>
                          <a:spcPts val="0"/>
                        </a:spcAft>
                        <a:buNone/>
                      </a:pPr>
                      <a:r>
                        <a:rPr b="1" lang="en-US" sz="1800">
                          <a:solidFill>
                            <a:srgbClr val="1F1F1F"/>
                          </a:solidFill>
                          <a:highlight>
                            <a:srgbClr val="93C47D"/>
                          </a:highlight>
                        </a:rPr>
                        <a:t>Opportunities</a:t>
                      </a:r>
                      <a:endParaRPr b="1" sz="1800">
                        <a:solidFill>
                          <a:srgbClr val="1F1F1F"/>
                        </a:solidFill>
                        <a:highlight>
                          <a:srgbClr val="93C47D"/>
                        </a:highlight>
                      </a:endParaRPr>
                    </a:p>
                    <a:p>
                      <a:pPr indent="0" lvl="0" marL="0" rtl="0" algn="ctr">
                        <a:spcBef>
                          <a:spcPts val="0"/>
                        </a:spcBef>
                        <a:spcAft>
                          <a:spcPts val="0"/>
                        </a:spcAft>
                        <a:buNone/>
                      </a:pPr>
                      <a:r>
                        <a:t/>
                      </a:r>
                      <a:endParaRPr b="1" sz="1800">
                        <a:solidFill>
                          <a:srgbClr val="1F1F1F"/>
                        </a:solidFill>
                        <a:highlight>
                          <a:srgbClr val="93C47D"/>
                        </a:highlight>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Hybrid algorithm helpful for topology optimizaion</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Technology could be applied to a wide range of industries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Could lead to new innovations</a:t>
                      </a:r>
                      <a:endParaRPr sz="1700">
                        <a:solidFill>
                          <a:srgbClr val="1F1F1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F1F1F"/>
                        </a:solidFill>
                        <a:highlight>
                          <a:srgbClr val="FFFFFF"/>
                        </a:highlight>
                      </a:endParaRPr>
                    </a:p>
                  </a:txBody>
                  <a:tcPr marT="91425" marB="91425" marR="91425" marL="91425">
                    <a:solidFill>
                      <a:srgbClr val="93C47D"/>
                    </a:solidFill>
                  </a:tcPr>
                </a:tc>
                <a:tc>
                  <a:txBody>
                    <a:bodyPr/>
                    <a:lstStyle/>
                    <a:p>
                      <a:pPr indent="0" lvl="0" marL="0" rtl="0" algn="ctr">
                        <a:spcBef>
                          <a:spcPts val="0"/>
                        </a:spcBef>
                        <a:spcAft>
                          <a:spcPts val="0"/>
                        </a:spcAft>
                        <a:buNone/>
                      </a:pPr>
                      <a:r>
                        <a:rPr b="1" lang="en-US" sz="1800">
                          <a:solidFill>
                            <a:srgbClr val="1F1F1F"/>
                          </a:solidFill>
                          <a:highlight>
                            <a:srgbClr val="E06666"/>
                          </a:highlight>
                        </a:rPr>
                        <a:t>Threats</a:t>
                      </a:r>
                      <a:endParaRPr b="1" sz="1800">
                        <a:solidFill>
                          <a:srgbClr val="1F1F1F"/>
                        </a:solidFill>
                        <a:highlight>
                          <a:srgbClr val="E06666"/>
                        </a:highlight>
                      </a:endParaRPr>
                    </a:p>
                    <a:p>
                      <a:pPr indent="0" lvl="0" marL="0" rtl="0" algn="just">
                        <a:spcBef>
                          <a:spcPts val="0"/>
                        </a:spcBef>
                        <a:spcAft>
                          <a:spcPts val="0"/>
                        </a:spcAft>
                        <a:buNone/>
                      </a:pPr>
                      <a:r>
                        <a:t/>
                      </a:r>
                      <a:endParaRPr b="1" sz="1800">
                        <a:solidFill>
                          <a:srgbClr val="1F1F1F"/>
                        </a:solidFill>
                        <a:highlight>
                          <a:srgbClr val="E06666"/>
                        </a:highlight>
                      </a:endParaRPr>
                    </a:p>
                    <a:p>
                      <a:pPr indent="-323850" lvl="0" marL="457200" rtl="0" algn="just">
                        <a:spcBef>
                          <a:spcPts val="0"/>
                        </a:spcBef>
                        <a:spcAft>
                          <a:spcPts val="0"/>
                        </a:spcAft>
                        <a:buSzPts val="1500"/>
                        <a:buChar char="●"/>
                      </a:pPr>
                      <a:r>
                        <a:rPr lang="en-US" sz="1500"/>
                        <a:t>The development of QACO for topology optimization may be challenging due to the complexity of both algorithms.</a:t>
                      </a:r>
                      <a:endParaRPr sz="1500"/>
                    </a:p>
                    <a:p>
                      <a:pPr indent="-323850" lvl="0" marL="457200" rtl="0" algn="just">
                        <a:spcBef>
                          <a:spcPts val="0"/>
                        </a:spcBef>
                        <a:spcAft>
                          <a:spcPts val="0"/>
                        </a:spcAft>
                        <a:buSzPts val="1500"/>
                        <a:buChar char="●"/>
                      </a:pPr>
                      <a:r>
                        <a:rPr lang="en-US" sz="1500"/>
                        <a:t>The integration of QACO and topology optimization may require significant investment in research and development.</a:t>
                      </a:r>
                      <a:endParaRPr sz="1300">
                        <a:solidFill>
                          <a:srgbClr val="1F1F1F"/>
                        </a:solidFill>
                        <a:highlight>
                          <a:srgbClr val="FFFFFF"/>
                        </a:highlight>
                      </a:endParaRPr>
                    </a:p>
                    <a:p>
                      <a:pPr indent="0" lvl="0" marL="457200" rtl="0" algn="just">
                        <a:spcBef>
                          <a:spcPts val="0"/>
                        </a:spcBef>
                        <a:spcAft>
                          <a:spcPts val="0"/>
                        </a:spcAft>
                        <a:buNone/>
                      </a:pPr>
                      <a:r>
                        <a:t/>
                      </a:r>
                      <a:endParaRPr sz="1700">
                        <a:solidFill>
                          <a:srgbClr val="1F1F1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1F1F1F"/>
                        </a:solidFill>
                        <a:highlight>
                          <a:srgbClr val="FFFFFF"/>
                        </a:highlight>
                      </a:endParaRPr>
                    </a:p>
                  </a:txBody>
                  <a:tcPr marT="91425" marB="91425" marR="91425" marL="91425">
                    <a:solidFill>
                      <a:srgbClr val="E06666"/>
                    </a:solidFill>
                  </a:tcPr>
                </a:tc>
              </a:tr>
            </a:tbl>
          </a:graphicData>
        </a:graphic>
      </p:graphicFrame>
      <p:sp>
        <p:nvSpPr>
          <p:cNvPr id="111" name="Google Shape;111;g281c2b913ce_0_1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nvSpPr>
        <p:spPr>
          <a:xfrm>
            <a:off x="325927" y="248626"/>
            <a:ext cx="75303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Objective</a:t>
            </a:r>
            <a:endParaRPr b="1" sz="3200">
              <a:solidFill>
                <a:srgbClr val="46B0FA"/>
              </a:solidFill>
              <a:latin typeface="Arial"/>
              <a:ea typeface="Arial"/>
              <a:cs typeface="Arial"/>
              <a:sym typeface="Arial"/>
            </a:endParaRPr>
          </a:p>
        </p:txBody>
      </p:sp>
      <p:sp>
        <p:nvSpPr>
          <p:cNvPr id="117" name="Google Shape;117;p5"/>
          <p:cNvSpPr txBox="1"/>
          <p:nvPr/>
        </p:nvSpPr>
        <p:spPr>
          <a:xfrm>
            <a:off x="325928" y="1064475"/>
            <a:ext cx="2982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Main Objective</a:t>
            </a:r>
            <a:endParaRPr sz="2400">
              <a:solidFill>
                <a:schemeClr val="dk1"/>
              </a:solidFill>
              <a:latin typeface="Arial"/>
              <a:ea typeface="Arial"/>
              <a:cs typeface="Arial"/>
              <a:sym typeface="Arial"/>
            </a:endParaRPr>
          </a:p>
        </p:txBody>
      </p:sp>
      <p:sp>
        <p:nvSpPr>
          <p:cNvPr id="118" name="Google Shape;118;p5"/>
          <p:cNvSpPr txBox="1"/>
          <p:nvPr/>
        </p:nvSpPr>
        <p:spPr>
          <a:xfrm>
            <a:off x="325925" y="1757250"/>
            <a:ext cx="9966300" cy="438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In order to optimise structural topology, this work builds and evaluates </a:t>
            </a:r>
            <a:r>
              <a:rPr b="1" lang="en-US" sz="1700">
                <a:solidFill>
                  <a:schemeClr val="dk1"/>
                </a:solidFill>
                <a:latin typeface="Times New Roman"/>
                <a:ea typeface="Times New Roman"/>
                <a:cs typeface="Times New Roman"/>
                <a:sym typeface="Times New Roman"/>
              </a:rPr>
              <a:t>Quantum Ant Colony Optimisation (QACO)</a:t>
            </a:r>
            <a:r>
              <a:rPr lang="en-US" sz="1700">
                <a:solidFill>
                  <a:schemeClr val="dk1"/>
                </a:solidFill>
                <a:latin typeface="Times New Roman"/>
                <a:ea typeface="Times New Roman"/>
                <a:cs typeface="Times New Roman"/>
                <a:sym typeface="Times New Roman"/>
              </a:rPr>
              <a:t>. This includes scaling, parameter optimisation, and platform adaption for quantum computing. the following list outlines the main objectives: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Create a method for topology optimisation based on quantum ant colony optimisation, often known as QACO.</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Show that QACO is more effective at solving topological optimisation issues than traditional ant colony optimisation (ACO) techniques.</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The QACO method should be implemented on a quantum computer or a quantum simulator.</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Applying the QACO method to topology optimisation issues in the real world, such as the construction of lightweight and robust structures, may provide better results.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p>
        </p:txBody>
      </p:sp>
      <p:sp>
        <p:nvSpPr>
          <p:cNvPr id="119" name="Google Shape;119;p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nvSpPr>
        <p:spPr>
          <a:xfrm>
            <a:off x="325925" y="2690450"/>
            <a:ext cx="28551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46B0FA"/>
                </a:solidFill>
              </a:rPr>
              <a:t>FLOW CHART</a:t>
            </a:r>
            <a:endParaRPr b="1" sz="3000">
              <a:solidFill>
                <a:srgbClr val="46B0FA"/>
              </a:solidFill>
              <a:latin typeface="Arial"/>
              <a:ea typeface="Arial"/>
              <a:cs typeface="Arial"/>
              <a:sym typeface="Arial"/>
            </a:endParaRPr>
          </a:p>
        </p:txBody>
      </p:sp>
      <p:sp>
        <p:nvSpPr>
          <p:cNvPr id="125" name="Google Shape;125;p6"/>
          <p:cNvSpPr txBox="1"/>
          <p:nvPr/>
        </p:nvSpPr>
        <p:spPr>
          <a:xfrm>
            <a:off x="325925" y="975900"/>
            <a:ext cx="386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27" name="Google Shape;127;p6"/>
          <p:cNvPicPr preferRelativeResize="0"/>
          <p:nvPr/>
        </p:nvPicPr>
        <p:blipFill>
          <a:blip r:embed="rId3">
            <a:alphaModFix/>
          </a:blip>
          <a:stretch>
            <a:fillRect/>
          </a:stretch>
        </p:blipFill>
        <p:spPr>
          <a:xfrm>
            <a:off x="3489650" y="152400"/>
            <a:ext cx="6245700" cy="6484474"/>
          </a:xfrm>
          <a:prstGeom prst="rect">
            <a:avLst/>
          </a:prstGeom>
          <a:noFill/>
          <a:ln>
            <a:noFill/>
          </a:ln>
        </p:spPr>
      </p:pic>
      <p:sp>
        <p:nvSpPr>
          <p:cNvPr id="128" name="Google Shape;128;p6"/>
          <p:cNvSpPr txBox="1"/>
          <p:nvPr/>
        </p:nvSpPr>
        <p:spPr>
          <a:xfrm>
            <a:off x="435275" y="3527750"/>
            <a:ext cx="2328300" cy="10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4"/>
              </a:rPr>
              <a:t>flow chart making link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1132d3d0b_0_3"/>
          <p:cNvSpPr txBox="1"/>
          <p:nvPr/>
        </p:nvSpPr>
        <p:spPr>
          <a:xfrm>
            <a:off x="354275" y="930175"/>
            <a:ext cx="119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FF0000"/>
                </a:solidFill>
              </a:rPr>
              <a:t>Steps </a:t>
            </a:r>
            <a:endParaRPr sz="3000">
              <a:solidFill>
                <a:schemeClr val="dk1"/>
              </a:solidFill>
            </a:endParaRPr>
          </a:p>
        </p:txBody>
      </p:sp>
      <p:sp>
        <p:nvSpPr>
          <p:cNvPr id="135" name="Google Shape;135;g281132d3d0b_0_3"/>
          <p:cNvSpPr txBox="1"/>
          <p:nvPr/>
        </p:nvSpPr>
        <p:spPr>
          <a:xfrm>
            <a:off x="253050" y="25307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rgbClr val="46B0FA"/>
                </a:solidFill>
              </a:rPr>
              <a:t>Methodology</a:t>
            </a:r>
            <a:endParaRPr b="1" sz="3200">
              <a:solidFill>
                <a:srgbClr val="46B0FA"/>
              </a:solidFill>
            </a:endParaRPr>
          </a:p>
        </p:txBody>
      </p:sp>
      <p:sp>
        <p:nvSpPr>
          <p:cNvPr id="136" name="Google Shape;136;g281132d3d0b_0_3"/>
          <p:cNvSpPr txBox="1"/>
          <p:nvPr/>
        </p:nvSpPr>
        <p:spPr>
          <a:xfrm>
            <a:off x="354275" y="1642450"/>
            <a:ext cx="10950000" cy="46908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dk1"/>
              </a:buClr>
              <a:buSzPts val="1700"/>
              <a:buFont typeface="Times New Roman"/>
              <a:buAutoNum type="arabicPeriod"/>
            </a:pPr>
            <a:r>
              <a:rPr b="1" lang="en-US" sz="1700">
                <a:solidFill>
                  <a:schemeClr val="dk1"/>
                </a:solidFill>
                <a:latin typeface="Times New Roman"/>
                <a:ea typeface="Times New Roman"/>
                <a:cs typeface="Times New Roman"/>
                <a:sym typeface="Times New Roman"/>
              </a:rPr>
              <a:t>Construct a quantum model of the topology optimization problems.</a:t>
            </a:r>
            <a:endParaRPr b="1" sz="17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lphaLcPeriod"/>
            </a:pPr>
            <a:r>
              <a:rPr lang="en-US" sz="1500">
                <a:latin typeface="Times New Roman"/>
                <a:ea typeface="Times New Roman"/>
                <a:cs typeface="Times New Roman"/>
                <a:sym typeface="Times New Roman"/>
              </a:rPr>
              <a:t>Quantum Topology Representation: The project proposes a novel approach by representing the topology of a structure as a quantum state. This involves using qubits, where ∣0⟩ signifies the presence of a structural element, and ∣1⟩ signifies the absence of that element. This quantum representation allows for a unique and quantum-optimized exploration of structural configurations.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lphaLcPeriod"/>
            </a:pPr>
            <a:r>
              <a:rPr lang="en-US" sz="1500">
                <a:latin typeface="Times New Roman"/>
                <a:ea typeface="Times New Roman"/>
                <a:cs typeface="Times New Roman"/>
                <a:sym typeface="Times New Roman"/>
              </a:rPr>
              <a:t>Qubit-Based Element Encoding: Each structural element is encoded as a qubit, enabling a quantum-computing-based analysis of the structure's topology. The quantum states of these qubits facilitate the exploration of various configurations efficiently, potentially leading to optimized structural designs.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startAt="2"/>
            </a:pPr>
            <a:r>
              <a:rPr b="1" lang="en-US" sz="1700">
                <a:solidFill>
                  <a:schemeClr val="dk1"/>
                </a:solidFill>
                <a:latin typeface="Times New Roman"/>
                <a:ea typeface="Times New Roman"/>
                <a:cs typeface="Times New Roman"/>
                <a:sym typeface="Times New Roman"/>
              </a:rPr>
              <a:t>Design a quantum pheromone update rule that is more effective than classical pheromone update rules for topology optimization problems.</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317500" lvl="0" marL="914400" rtl="0" algn="l">
              <a:spcBef>
                <a:spcPts val="0"/>
              </a:spcBef>
              <a:spcAft>
                <a:spcPts val="0"/>
              </a:spcAft>
              <a:buClr>
                <a:schemeClr val="dk1"/>
              </a:buClr>
              <a:buSzPts val="1400"/>
              <a:buAutoNum type="alphaLcPeriod"/>
            </a:pPr>
            <a:r>
              <a:rPr lang="en-US">
                <a:solidFill>
                  <a:schemeClr val="dk1"/>
                </a:solidFill>
              </a:rPr>
              <a:t>Limitations of Conventional ACO: In conventional Ant Colony Optimization (ACO), the pheromone update rule relies on ant solution quality. However, this approach can lead to ants getting stuck in local optima, which is problematic for solving topology optimization problems due to their complexity and irregularity.</a:t>
            </a:r>
            <a:endParaRPr>
              <a:solidFill>
                <a:schemeClr val="dk1"/>
              </a:solidFill>
            </a:endParaRPr>
          </a:p>
          <a:p>
            <a:pPr indent="0" lvl="0" marL="914400" rtl="0" algn="l">
              <a:spcBef>
                <a:spcPts val="0"/>
              </a:spcBef>
              <a:spcAft>
                <a:spcPts val="0"/>
              </a:spcAft>
              <a:buNone/>
            </a:pPr>
            <a:r>
              <a:t/>
            </a:r>
            <a:endParaRPr/>
          </a:p>
          <a:p>
            <a:pPr indent="-317500" lvl="0" marL="914400" rtl="0" algn="l">
              <a:spcBef>
                <a:spcPts val="0"/>
              </a:spcBef>
              <a:spcAft>
                <a:spcPts val="0"/>
              </a:spcAft>
              <a:buSzPts val="1400"/>
              <a:buAutoNum type="alphaLcPeriod"/>
            </a:pPr>
            <a:r>
              <a:rPr lang="en-US">
                <a:solidFill>
                  <a:schemeClr val="dk1"/>
                </a:solidFill>
              </a:rPr>
              <a:t>Quantum Pheromone Update Rule: To address the challenges posed by topology optimization issues, the project explores the concept of a quantum pheromone update rule. This innovative approach takes into account the structural quantum state and can reward quantum states that contribute to the discovery of the best solutions.</a:t>
            </a:r>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7" name="Google Shape;137;g281132d3d0b_0_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81ca300944_1_1536"/>
          <p:cNvSpPr txBox="1"/>
          <p:nvPr/>
        </p:nvSpPr>
        <p:spPr>
          <a:xfrm>
            <a:off x="409975" y="1389375"/>
            <a:ext cx="9983400" cy="48588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dk1"/>
              </a:buClr>
              <a:buSzPts val="1700"/>
              <a:buFont typeface="Times New Roman"/>
              <a:buAutoNum type="arabicPeriod" startAt="3"/>
            </a:pPr>
            <a:r>
              <a:rPr b="1" lang="en-US" sz="1700">
                <a:solidFill>
                  <a:schemeClr val="dk1"/>
                </a:solidFill>
                <a:latin typeface="Times New Roman"/>
                <a:ea typeface="Times New Roman"/>
                <a:cs typeface="Times New Roman"/>
                <a:sym typeface="Times New Roman"/>
              </a:rPr>
              <a:t>Develop a quantum algorithm for finding the optimal topology.</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This can be done by developing a quantum version of the ant colony optimization algorithm.[4] The quantum ACO algorithm would use the quantum pheromone update rule to find the optimal topology.</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startAt="4"/>
            </a:pPr>
            <a:r>
              <a:rPr b="1" lang="en-US" sz="1700">
                <a:solidFill>
                  <a:schemeClr val="dk1"/>
                </a:solidFill>
                <a:latin typeface="Times New Roman"/>
                <a:ea typeface="Times New Roman"/>
                <a:cs typeface="Times New Roman"/>
                <a:sym typeface="Times New Roman"/>
              </a:rPr>
              <a:t>Implement the QACO algorithm on a quantum computer or quantum simulator and evaluate its performance on a variety of topology optimization problems.</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Once the QACO algorithm has been developed, it can be implemented on a quantum computer or quantum simulator. [5]The performance of the QACO algorithm can then be evaluated on a variety of topology optimization problems.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startAt="5"/>
            </a:pPr>
            <a:r>
              <a:rPr b="1" lang="en-US" sz="1700">
                <a:solidFill>
                  <a:schemeClr val="dk1"/>
                </a:solidFill>
                <a:latin typeface="Times New Roman"/>
                <a:ea typeface="Times New Roman"/>
                <a:cs typeface="Times New Roman"/>
                <a:sym typeface="Times New Roman"/>
              </a:rPr>
              <a:t>Apply the QACO algorithm to real-world topology optimization problems and compare its performance to that of classical ACO algorithms and other state-of-the-art topology optimization algorithms.</a:t>
            </a:r>
            <a:endParaRPr sz="1700"/>
          </a:p>
        </p:txBody>
      </p:sp>
      <p:sp>
        <p:nvSpPr>
          <p:cNvPr id="144" name="Google Shape;144;g281ca300944_1_1536"/>
          <p:cNvSpPr txBox="1"/>
          <p:nvPr/>
        </p:nvSpPr>
        <p:spPr>
          <a:xfrm>
            <a:off x="409975" y="465700"/>
            <a:ext cx="2302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307BF3"/>
                </a:solidFill>
              </a:rPr>
              <a:t>Contd.</a:t>
            </a:r>
            <a:endParaRPr b="1" sz="3600">
              <a:solidFill>
                <a:srgbClr val="307BF3"/>
              </a:solidFill>
            </a:endParaRPr>
          </a:p>
        </p:txBody>
      </p:sp>
      <p:sp>
        <p:nvSpPr>
          <p:cNvPr id="145" name="Google Shape;145;g281ca300944_1_153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81132d3d0b_0_15"/>
          <p:cNvSpPr txBox="1"/>
          <p:nvPr/>
        </p:nvSpPr>
        <p:spPr>
          <a:xfrm>
            <a:off x="253050" y="930175"/>
            <a:ext cx="234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FF0000"/>
                </a:solidFill>
              </a:rPr>
              <a:t>Timeline</a:t>
            </a:r>
            <a:r>
              <a:rPr lang="en-US" sz="3000">
                <a:solidFill>
                  <a:srgbClr val="FF0000"/>
                </a:solidFill>
              </a:rPr>
              <a:t> </a:t>
            </a:r>
            <a:endParaRPr sz="3000">
              <a:solidFill>
                <a:schemeClr val="dk1"/>
              </a:solidFill>
            </a:endParaRPr>
          </a:p>
        </p:txBody>
      </p:sp>
      <p:sp>
        <p:nvSpPr>
          <p:cNvPr id="152" name="Google Shape;152;g281132d3d0b_0_15"/>
          <p:cNvSpPr txBox="1"/>
          <p:nvPr/>
        </p:nvSpPr>
        <p:spPr>
          <a:xfrm>
            <a:off x="253050" y="25307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rgbClr val="46B0FA"/>
                </a:solidFill>
              </a:rPr>
              <a:t>Methodology</a:t>
            </a:r>
            <a:endParaRPr b="1" sz="3200">
              <a:solidFill>
                <a:srgbClr val="46B0FA"/>
              </a:solidFill>
            </a:endParaRPr>
          </a:p>
        </p:txBody>
      </p:sp>
      <p:grpSp>
        <p:nvGrpSpPr>
          <p:cNvPr id="153" name="Google Shape;153;g281132d3d0b_0_15"/>
          <p:cNvGrpSpPr/>
          <p:nvPr/>
        </p:nvGrpSpPr>
        <p:grpSpPr>
          <a:xfrm>
            <a:off x="8821913" y="1908652"/>
            <a:ext cx="2725132" cy="3903536"/>
            <a:chOff x="6616600" y="1431525"/>
            <a:chExt cx="2043900" cy="2927725"/>
          </a:xfrm>
        </p:grpSpPr>
        <p:sp>
          <p:nvSpPr>
            <p:cNvPr id="154" name="Google Shape;154;g281132d3d0b_0_15"/>
            <p:cNvSpPr/>
            <p:nvPr/>
          </p:nvSpPr>
          <p:spPr>
            <a:xfrm>
              <a:off x="6616600" y="1431550"/>
              <a:ext cx="2043900" cy="2927700"/>
            </a:xfrm>
            <a:prstGeom prst="rect">
              <a:avLst/>
            </a:prstGeom>
            <a:noFill/>
            <a:ln cap="flat" cmpd="sng" w="9525">
              <a:solidFill>
                <a:srgbClr val="0E65F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g281132d3d0b_0_15"/>
            <p:cNvSpPr/>
            <p:nvPr/>
          </p:nvSpPr>
          <p:spPr>
            <a:xfrm flipH="1" rot="10800000">
              <a:off x="6616600" y="1431525"/>
              <a:ext cx="2043900" cy="1269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281132d3d0b_0_15"/>
            <p:cNvSpPr txBox="1"/>
            <p:nvPr/>
          </p:nvSpPr>
          <p:spPr>
            <a:xfrm>
              <a:off x="6616600" y="1558425"/>
              <a:ext cx="804600" cy="79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5600">
                  <a:solidFill>
                    <a:srgbClr val="0E65F0"/>
                  </a:solidFill>
                  <a:latin typeface="Roboto"/>
                  <a:ea typeface="Roboto"/>
                  <a:cs typeface="Roboto"/>
                  <a:sym typeface="Roboto"/>
                </a:rPr>
                <a:t>10</a:t>
              </a:r>
              <a:endParaRPr b="1" sz="5600">
                <a:solidFill>
                  <a:srgbClr val="0E65F0"/>
                </a:solidFill>
                <a:latin typeface="Roboto"/>
                <a:ea typeface="Roboto"/>
                <a:cs typeface="Roboto"/>
                <a:sym typeface="Roboto"/>
              </a:endParaRPr>
            </a:p>
          </p:txBody>
        </p:sp>
        <p:sp>
          <p:nvSpPr>
            <p:cNvPr id="157" name="Google Shape;157;g281132d3d0b_0_15"/>
            <p:cNvSpPr txBox="1"/>
            <p:nvPr/>
          </p:nvSpPr>
          <p:spPr>
            <a:xfrm>
              <a:off x="6682143"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E65F0"/>
                  </a:solidFill>
                  <a:latin typeface="Roboto"/>
                  <a:ea typeface="Roboto"/>
                  <a:cs typeface="Roboto"/>
                  <a:sym typeface="Roboto"/>
                </a:rPr>
                <a:t>W1</a:t>
              </a:r>
              <a:endParaRPr sz="900">
                <a:solidFill>
                  <a:srgbClr val="0E65F0"/>
                </a:solidFill>
                <a:latin typeface="Roboto"/>
                <a:ea typeface="Roboto"/>
                <a:cs typeface="Roboto"/>
                <a:sym typeface="Roboto"/>
              </a:endParaRPr>
            </a:p>
          </p:txBody>
        </p:sp>
        <p:sp>
          <p:nvSpPr>
            <p:cNvPr id="158" name="Google Shape;158;g281132d3d0b_0_15"/>
            <p:cNvSpPr txBox="1"/>
            <p:nvPr/>
          </p:nvSpPr>
          <p:spPr>
            <a:xfrm>
              <a:off x="7210250"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E65F0"/>
                  </a:solidFill>
                  <a:latin typeface="Roboto"/>
                  <a:ea typeface="Roboto"/>
                  <a:cs typeface="Roboto"/>
                  <a:sym typeface="Roboto"/>
                </a:rPr>
                <a:t>W2</a:t>
              </a:r>
              <a:endParaRPr sz="900">
                <a:solidFill>
                  <a:srgbClr val="0E65F0"/>
                </a:solidFill>
                <a:latin typeface="Roboto"/>
                <a:ea typeface="Roboto"/>
                <a:cs typeface="Roboto"/>
                <a:sym typeface="Roboto"/>
              </a:endParaRPr>
            </a:p>
          </p:txBody>
        </p:sp>
        <p:sp>
          <p:nvSpPr>
            <p:cNvPr id="159" name="Google Shape;159;g281132d3d0b_0_15"/>
            <p:cNvSpPr txBox="1"/>
            <p:nvPr/>
          </p:nvSpPr>
          <p:spPr>
            <a:xfrm>
              <a:off x="7705755"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E65F0"/>
                  </a:solidFill>
                  <a:latin typeface="Roboto"/>
                  <a:ea typeface="Roboto"/>
                  <a:cs typeface="Roboto"/>
                  <a:sym typeface="Roboto"/>
                </a:rPr>
                <a:t>W3</a:t>
              </a:r>
              <a:endParaRPr sz="900">
                <a:solidFill>
                  <a:srgbClr val="0E65F0"/>
                </a:solidFill>
                <a:latin typeface="Roboto"/>
                <a:ea typeface="Roboto"/>
                <a:cs typeface="Roboto"/>
                <a:sym typeface="Roboto"/>
              </a:endParaRPr>
            </a:p>
          </p:txBody>
        </p:sp>
        <p:sp>
          <p:nvSpPr>
            <p:cNvPr id="160" name="Google Shape;160;g281132d3d0b_0_15"/>
            <p:cNvSpPr txBox="1"/>
            <p:nvPr/>
          </p:nvSpPr>
          <p:spPr>
            <a:xfrm>
              <a:off x="8242754"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E65F0"/>
                  </a:solidFill>
                  <a:latin typeface="Roboto"/>
                  <a:ea typeface="Roboto"/>
                  <a:cs typeface="Roboto"/>
                  <a:sym typeface="Roboto"/>
                </a:rPr>
                <a:t>W4</a:t>
              </a:r>
              <a:endParaRPr sz="900">
                <a:solidFill>
                  <a:srgbClr val="0E65F0"/>
                </a:solidFill>
                <a:latin typeface="Roboto"/>
                <a:ea typeface="Roboto"/>
                <a:cs typeface="Roboto"/>
                <a:sym typeface="Roboto"/>
              </a:endParaRPr>
            </a:p>
          </p:txBody>
        </p:sp>
        <p:cxnSp>
          <p:nvCxnSpPr>
            <p:cNvPr id="161" name="Google Shape;161;g281132d3d0b_0_15"/>
            <p:cNvCxnSpPr/>
            <p:nvPr/>
          </p:nvCxnSpPr>
          <p:spPr>
            <a:xfrm rot="10800000">
              <a:off x="7130075"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62" name="Google Shape;162;g281132d3d0b_0_15"/>
            <p:cNvCxnSpPr/>
            <p:nvPr/>
          </p:nvCxnSpPr>
          <p:spPr>
            <a:xfrm rot="10800000">
              <a:off x="7640787"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63" name="Google Shape;163;g281132d3d0b_0_15"/>
            <p:cNvCxnSpPr/>
            <p:nvPr/>
          </p:nvCxnSpPr>
          <p:spPr>
            <a:xfrm rot="10800000">
              <a:off x="8151500" y="2506700"/>
              <a:ext cx="0" cy="1848600"/>
            </a:xfrm>
            <a:prstGeom prst="straightConnector1">
              <a:avLst/>
            </a:prstGeom>
            <a:noFill/>
            <a:ln cap="flat" cmpd="sng" w="9525">
              <a:solidFill>
                <a:srgbClr val="0E65F0"/>
              </a:solidFill>
              <a:prstDash val="dot"/>
              <a:round/>
              <a:headEnd len="sm" w="sm" type="none"/>
              <a:tailEnd len="sm" w="sm" type="none"/>
            </a:ln>
          </p:spPr>
        </p:cxnSp>
      </p:grpSp>
      <p:grpSp>
        <p:nvGrpSpPr>
          <p:cNvPr id="164" name="Google Shape;164;g281132d3d0b_0_15"/>
          <p:cNvGrpSpPr/>
          <p:nvPr/>
        </p:nvGrpSpPr>
        <p:grpSpPr>
          <a:xfrm>
            <a:off x="6096314" y="1908652"/>
            <a:ext cx="2725132" cy="3903536"/>
            <a:chOff x="4572350" y="1431525"/>
            <a:chExt cx="2043900" cy="2927725"/>
          </a:xfrm>
        </p:grpSpPr>
        <p:sp>
          <p:nvSpPr>
            <p:cNvPr id="165" name="Google Shape;165;g281132d3d0b_0_15"/>
            <p:cNvSpPr/>
            <p:nvPr/>
          </p:nvSpPr>
          <p:spPr>
            <a:xfrm>
              <a:off x="4572350" y="1431550"/>
              <a:ext cx="2043900" cy="2927700"/>
            </a:xfrm>
            <a:prstGeom prst="rect">
              <a:avLst/>
            </a:prstGeom>
            <a:noFill/>
            <a:ln cap="flat" cmpd="sng" w="9525">
              <a:solidFill>
                <a:srgbClr val="0D5DD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281132d3d0b_0_15"/>
            <p:cNvSpPr/>
            <p:nvPr/>
          </p:nvSpPr>
          <p:spPr>
            <a:xfrm flipH="1" rot="10800000">
              <a:off x="4572350" y="1431525"/>
              <a:ext cx="2043900" cy="126900"/>
            </a:xfrm>
            <a:prstGeom prst="rect">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281132d3d0b_0_15"/>
            <p:cNvSpPr txBox="1"/>
            <p:nvPr/>
          </p:nvSpPr>
          <p:spPr>
            <a:xfrm>
              <a:off x="4572350" y="1558425"/>
              <a:ext cx="804600" cy="79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5600">
                  <a:solidFill>
                    <a:srgbClr val="0D5DDF"/>
                  </a:solidFill>
                  <a:latin typeface="Roboto"/>
                  <a:ea typeface="Roboto"/>
                  <a:cs typeface="Roboto"/>
                  <a:sym typeface="Roboto"/>
                </a:rPr>
                <a:t>09</a:t>
              </a:r>
              <a:endParaRPr b="1" sz="5600">
                <a:solidFill>
                  <a:srgbClr val="0D5DDF"/>
                </a:solidFill>
                <a:latin typeface="Roboto"/>
                <a:ea typeface="Roboto"/>
                <a:cs typeface="Roboto"/>
                <a:sym typeface="Roboto"/>
              </a:endParaRPr>
            </a:p>
          </p:txBody>
        </p:sp>
        <p:sp>
          <p:nvSpPr>
            <p:cNvPr id="168" name="Google Shape;168;g281132d3d0b_0_15"/>
            <p:cNvSpPr txBox="1"/>
            <p:nvPr/>
          </p:nvSpPr>
          <p:spPr>
            <a:xfrm>
              <a:off x="4637893"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D5DDF"/>
                  </a:solidFill>
                  <a:latin typeface="Roboto"/>
                  <a:ea typeface="Roboto"/>
                  <a:cs typeface="Roboto"/>
                  <a:sym typeface="Roboto"/>
                </a:rPr>
                <a:t>W1</a:t>
              </a:r>
              <a:endParaRPr sz="900">
                <a:solidFill>
                  <a:srgbClr val="0D5DDF"/>
                </a:solidFill>
                <a:latin typeface="Roboto"/>
                <a:ea typeface="Roboto"/>
                <a:cs typeface="Roboto"/>
                <a:sym typeface="Roboto"/>
              </a:endParaRPr>
            </a:p>
          </p:txBody>
        </p:sp>
        <p:sp>
          <p:nvSpPr>
            <p:cNvPr id="169" name="Google Shape;169;g281132d3d0b_0_15"/>
            <p:cNvSpPr txBox="1"/>
            <p:nvPr/>
          </p:nvSpPr>
          <p:spPr>
            <a:xfrm>
              <a:off x="5166000"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D5DDF"/>
                  </a:solidFill>
                  <a:latin typeface="Roboto"/>
                  <a:ea typeface="Roboto"/>
                  <a:cs typeface="Roboto"/>
                  <a:sym typeface="Roboto"/>
                </a:rPr>
                <a:t>W2</a:t>
              </a:r>
              <a:endParaRPr sz="900">
                <a:solidFill>
                  <a:srgbClr val="0D5DDF"/>
                </a:solidFill>
                <a:latin typeface="Roboto"/>
                <a:ea typeface="Roboto"/>
                <a:cs typeface="Roboto"/>
                <a:sym typeface="Roboto"/>
              </a:endParaRPr>
            </a:p>
          </p:txBody>
        </p:sp>
        <p:sp>
          <p:nvSpPr>
            <p:cNvPr id="170" name="Google Shape;170;g281132d3d0b_0_15"/>
            <p:cNvSpPr txBox="1"/>
            <p:nvPr/>
          </p:nvSpPr>
          <p:spPr>
            <a:xfrm>
              <a:off x="5661505"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D5DDF"/>
                  </a:solidFill>
                  <a:latin typeface="Roboto"/>
                  <a:ea typeface="Roboto"/>
                  <a:cs typeface="Roboto"/>
                  <a:sym typeface="Roboto"/>
                </a:rPr>
                <a:t>W3</a:t>
              </a:r>
              <a:endParaRPr sz="900">
                <a:solidFill>
                  <a:srgbClr val="0D5DDF"/>
                </a:solidFill>
                <a:latin typeface="Roboto"/>
                <a:ea typeface="Roboto"/>
                <a:cs typeface="Roboto"/>
                <a:sym typeface="Roboto"/>
              </a:endParaRPr>
            </a:p>
          </p:txBody>
        </p:sp>
        <p:sp>
          <p:nvSpPr>
            <p:cNvPr id="171" name="Google Shape;171;g281132d3d0b_0_15"/>
            <p:cNvSpPr txBox="1"/>
            <p:nvPr/>
          </p:nvSpPr>
          <p:spPr>
            <a:xfrm>
              <a:off x="6198504"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D5DDF"/>
                  </a:solidFill>
                  <a:latin typeface="Roboto"/>
                  <a:ea typeface="Roboto"/>
                  <a:cs typeface="Roboto"/>
                  <a:sym typeface="Roboto"/>
                </a:rPr>
                <a:t>W4</a:t>
              </a:r>
              <a:endParaRPr sz="900">
                <a:solidFill>
                  <a:srgbClr val="0D5DDF"/>
                </a:solidFill>
                <a:latin typeface="Roboto"/>
                <a:ea typeface="Roboto"/>
                <a:cs typeface="Roboto"/>
                <a:sym typeface="Roboto"/>
              </a:endParaRPr>
            </a:p>
          </p:txBody>
        </p:sp>
        <p:cxnSp>
          <p:nvCxnSpPr>
            <p:cNvPr id="172" name="Google Shape;172;g281132d3d0b_0_15"/>
            <p:cNvCxnSpPr/>
            <p:nvPr/>
          </p:nvCxnSpPr>
          <p:spPr>
            <a:xfrm rot="10800000">
              <a:off x="5085825" y="2506700"/>
              <a:ext cx="0" cy="1848600"/>
            </a:xfrm>
            <a:prstGeom prst="straightConnector1">
              <a:avLst/>
            </a:prstGeom>
            <a:noFill/>
            <a:ln cap="flat" cmpd="sng" w="9525">
              <a:solidFill>
                <a:srgbClr val="0D5DDF"/>
              </a:solidFill>
              <a:prstDash val="dot"/>
              <a:round/>
              <a:headEnd len="sm" w="sm" type="none"/>
              <a:tailEnd len="sm" w="sm" type="none"/>
            </a:ln>
          </p:spPr>
        </p:cxnSp>
        <p:cxnSp>
          <p:nvCxnSpPr>
            <p:cNvPr id="173" name="Google Shape;173;g281132d3d0b_0_15"/>
            <p:cNvCxnSpPr/>
            <p:nvPr/>
          </p:nvCxnSpPr>
          <p:spPr>
            <a:xfrm rot="10800000">
              <a:off x="5596537" y="2506700"/>
              <a:ext cx="0" cy="1848600"/>
            </a:xfrm>
            <a:prstGeom prst="straightConnector1">
              <a:avLst/>
            </a:prstGeom>
            <a:noFill/>
            <a:ln cap="flat" cmpd="sng" w="9525">
              <a:solidFill>
                <a:srgbClr val="0D5DDF"/>
              </a:solidFill>
              <a:prstDash val="dot"/>
              <a:round/>
              <a:headEnd len="sm" w="sm" type="none"/>
              <a:tailEnd len="sm" w="sm" type="none"/>
            </a:ln>
          </p:spPr>
        </p:cxnSp>
        <p:cxnSp>
          <p:nvCxnSpPr>
            <p:cNvPr id="174" name="Google Shape;174;g281132d3d0b_0_15"/>
            <p:cNvCxnSpPr/>
            <p:nvPr/>
          </p:nvCxnSpPr>
          <p:spPr>
            <a:xfrm rot="10800000">
              <a:off x="6107250" y="2506700"/>
              <a:ext cx="0" cy="1848600"/>
            </a:xfrm>
            <a:prstGeom prst="straightConnector1">
              <a:avLst/>
            </a:prstGeom>
            <a:noFill/>
            <a:ln cap="flat" cmpd="sng" w="9525">
              <a:solidFill>
                <a:srgbClr val="0D5DDF"/>
              </a:solidFill>
              <a:prstDash val="dot"/>
              <a:round/>
              <a:headEnd len="sm" w="sm" type="none"/>
              <a:tailEnd len="sm" w="sm" type="none"/>
            </a:ln>
          </p:spPr>
        </p:cxnSp>
      </p:grpSp>
      <p:grpSp>
        <p:nvGrpSpPr>
          <p:cNvPr id="175" name="Google Shape;175;g281132d3d0b_0_15"/>
          <p:cNvGrpSpPr/>
          <p:nvPr/>
        </p:nvGrpSpPr>
        <p:grpSpPr>
          <a:xfrm>
            <a:off x="3370716" y="1908652"/>
            <a:ext cx="2725132" cy="3903536"/>
            <a:chOff x="2528100" y="1431525"/>
            <a:chExt cx="2043900" cy="2927725"/>
          </a:xfrm>
        </p:grpSpPr>
        <p:sp>
          <p:nvSpPr>
            <p:cNvPr id="176" name="Google Shape;176;g281132d3d0b_0_15"/>
            <p:cNvSpPr/>
            <p:nvPr/>
          </p:nvSpPr>
          <p:spPr>
            <a:xfrm>
              <a:off x="2528100" y="1431550"/>
              <a:ext cx="2043900" cy="2927700"/>
            </a:xfrm>
            <a:prstGeom prst="rect">
              <a:avLst/>
            </a:prstGeom>
            <a:noFill/>
            <a:ln cap="flat" cmpd="sng" w="9525">
              <a:solidFill>
                <a:srgbClr val="0C58D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281132d3d0b_0_15"/>
            <p:cNvSpPr/>
            <p:nvPr/>
          </p:nvSpPr>
          <p:spPr>
            <a:xfrm flipH="1" rot="10800000">
              <a:off x="2528100" y="1431525"/>
              <a:ext cx="2043900" cy="1269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8" name="Google Shape;178;g281132d3d0b_0_15"/>
            <p:cNvSpPr txBox="1"/>
            <p:nvPr/>
          </p:nvSpPr>
          <p:spPr>
            <a:xfrm>
              <a:off x="2528100" y="1558425"/>
              <a:ext cx="804600" cy="79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5600">
                  <a:solidFill>
                    <a:srgbClr val="0C58D3"/>
                  </a:solidFill>
                  <a:latin typeface="Roboto"/>
                  <a:ea typeface="Roboto"/>
                  <a:cs typeface="Roboto"/>
                  <a:sym typeface="Roboto"/>
                </a:rPr>
                <a:t>08</a:t>
              </a:r>
              <a:endParaRPr b="1" sz="5600">
                <a:solidFill>
                  <a:srgbClr val="0C58D3"/>
                </a:solidFill>
                <a:latin typeface="Roboto"/>
                <a:ea typeface="Roboto"/>
                <a:cs typeface="Roboto"/>
                <a:sym typeface="Roboto"/>
              </a:endParaRPr>
            </a:p>
          </p:txBody>
        </p:sp>
        <p:sp>
          <p:nvSpPr>
            <p:cNvPr id="179" name="Google Shape;179;g281132d3d0b_0_15"/>
            <p:cNvSpPr txBox="1"/>
            <p:nvPr/>
          </p:nvSpPr>
          <p:spPr>
            <a:xfrm>
              <a:off x="2593643"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W1</a:t>
              </a:r>
              <a:endParaRPr sz="900">
                <a:solidFill>
                  <a:srgbClr val="0C58D3"/>
                </a:solidFill>
                <a:latin typeface="Roboto"/>
                <a:ea typeface="Roboto"/>
                <a:cs typeface="Roboto"/>
                <a:sym typeface="Roboto"/>
              </a:endParaRPr>
            </a:p>
          </p:txBody>
        </p:sp>
        <p:sp>
          <p:nvSpPr>
            <p:cNvPr id="180" name="Google Shape;180;g281132d3d0b_0_15"/>
            <p:cNvSpPr txBox="1"/>
            <p:nvPr/>
          </p:nvSpPr>
          <p:spPr>
            <a:xfrm>
              <a:off x="3121750"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W2</a:t>
              </a:r>
              <a:endParaRPr sz="900">
                <a:solidFill>
                  <a:srgbClr val="0C58D3"/>
                </a:solidFill>
                <a:latin typeface="Roboto"/>
                <a:ea typeface="Roboto"/>
                <a:cs typeface="Roboto"/>
                <a:sym typeface="Roboto"/>
              </a:endParaRPr>
            </a:p>
          </p:txBody>
        </p:sp>
        <p:sp>
          <p:nvSpPr>
            <p:cNvPr id="181" name="Google Shape;181;g281132d3d0b_0_15"/>
            <p:cNvSpPr txBox="1"/>
            <p:nvPr/>
          </p:nvSpPr>
          <p:spPr>
            <a:xfrm>
              <a:off x="3617255"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W3</a:t>
              </a:r>
              <a:endParaRPr sz="900">
                <a:solidFill>
                  <a:srgbClr val="0C58D3"/>
                </a:solidFill>
                <a:latin typeface="Roboto"/>
                <a:ea typeface="Roboto"/>
                <a:cs typeface="Roboto"/>
                <a:sym typeface="Roboto"/>
              </a:endParaRPr>
            </a:p>
          </p:txBody>
        </p:sp>
        <p:sp>
          <p:nvSpPr>
            <p:cNvPr id="182" name="Google Shape;182;g281132d3d0b_0_15"/>
            <p:cNvSpPr txBox="1"/>
            <p:nvPr/>
          </p:nvSpPr>
          <p:spPr>
            <a:xfrm>
              <a:off x="4154254"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W4</a:t>
              </a:r>
              <a:endParaRPr sz="900">
                <a:solidFill>
                  <a:srgbClr val="0C58D3"/>
                </a:solidFill>
                <a:latin typeface="Roboto"/>
                <a:ea typeface="Roboto"/>
                <a:cs typeface="Roboto"/>
                <a:sym typeface="Roboto"/>
              </a:endParaRPr>
            </a:p>
          </p:txBody>
        </p:sp>
        <p:cxnSp>
          <p:nvCxnSpPr>
            <p:cNvPr id="183" name="Google Shape;183;g281132d3d0b_0_15"/>
            <p:cNvCxnSpPr/>
            <p:nvPr/>
          </p:nvCxnSpPr>
          <p:spPr>
            <a:xfrm rot="10800000">
              <a:off x="3041575"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84" name="Google Shape;184;g281132d3d0b_0_15"/>
            <p:cNvCxnSpPr/>
            <p:nvPr/>
          </p:nvCxnSpPr>
          <p:spPr>
            <a:xfrm rot="10800000">
              <a:off x="3552287"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85" name="Google Shape;185;g281132d3d0b_0_15"/>
            <p:cNvCxnSpPr/>
            <p:nvPr/>
          </p:nvCxnSpPr>
          <p:spPr>
            <a:xfrm rot="10800000">
              <a:off x="4063000" y="2507000"/>
              <a:ext cx="0" cy="1848300"/>
            </a:xfrm>
            <a:prstGeom prst="straightConnector1">
              <a:avLst/>
            </a:prstGeom>
            <a:noFill/>
            <a:ln cap="flat" cmpd="sng" w="9525">
              <a:solidFill>
                <a:srgbClr val="0C58D3"/>
              </a:solidFill>
              <a:prstDash val="dot"/>
              <a:round/>
              <a:headEnd len="sm" w="sm" type="none"/>
              <a:tailEnd len="sm" w="sm" type="none"/>
            </a:ln>
          </p:spPr>
        </p:cxnSp>
      </p:grpSp>
      <p:grpSp>
        <p:nvGrpSpPr>
          <p:cNvPr id="186" name="Google Shape;186;g281132d3d0b_0_15"/>
          <p:cNvGrpSpPr/>
          <p:nvPr/>
        </p:nvGrpSpPr>
        <p:grpSpPr>
          <a:xfrm>
            <a:off x="645467" y="1908652"/>
            <a:ext cx="2725132" cy="3903536"/>
            <a:chOff x="3975900" y="1431525"/>
            <a:chExt cx="2043900" cy="2927725"/>
          </a:xfrm>
        </p:grpSpPr>
        <p:sp>
          <p:nvSpPr>
            <p:cNvPr id="187" name="Google Shape;187;g281132d3d0b_0_15"/>
            <p:cNvSpPr/>
            <p:nvPr/>
          </p:nvSpPr>
          <p:spPr>
            <a:xfrm>
              <a:off x="3975900" y="1431550"/>
              <a:ext cx="2043900" cy="2927700"/>
            </a:xfrm>
            <a:prstGeom prst="rect">
              <a:avLst/>
            </a:prstGeom>
            <a:noFill/>
            <a:ln cap="flat" cmpd="sng" w="9525">
              <a:solidFill>
                <a:srgbClr val="0944A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281132d3d0b_0_15"/>
            <p:cNvSpPr/>
            <p:nvPr/>
          </p:nvSpPr>
          <p:spPr>
            <a:xfrm flipH="1" rot="10800000">
              <a:off x="3975900" y="1431525"/>
              <a:ext cx="2043900" cy="126900"/>
            </a:xfrm>
            <a:prstGeom prst="rect">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 name="Google Shape;189;g281132d3d0b_0_15"/>
            <p:cNvSpPr txBox="1"/>
            <p:nvPr/>
          </p:nvSpPr>
          <p:spPr>
            <a:xfrm>
              <a:off x="3975900" y="1558425"/>
              <a:ext cx="804600" cy="79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5600">
                  <a:solidFill>
                    <a:srgbClr val="0944A1"/>
                  </a:solidFill>
                  <a:latin typeface="Roboto"/>
                  <a:ea typeface="Roboto"/>
                  <a:cs typeface="Roboto"/>
                  <a:sym typeface="Roboto"/>
                </a:rPr>
                <a:t>07</a:t>
              </a:r>
              <a:endParaRPr b="1" sz="5600">
                <a:solidFill>
                  <a:srgbClr val="0944A1"/>
                </a:solidFill>
                <a:latin typeface="Roboto"/>
                <a:ea typeface="Roboto"/>
                <a:cs typeface="Roboto"/>
                <a:sym typeface="Roboto"/>
              </a:endParaRPr>
            </a:p>
          </p:txBody>
        </p:sp>
        <p:sp>
          <p:nvSpPr>
            <p:cNvPr id="190" name="Google Shape;190;g281132d3d0b_0_15"/>
            <p:cNvSpPr txBox="1"/>
            <p:nvPr/>
          </p:nvSpPr>
          <p:spPr>
            <a:xfrm>
              <a:off x="4098775"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W1</a:t>
              </a:r>
              <a:endParaRPr sz="900">
                <a:solidFill>
                  <a:srgbClr val="0944A1"/>
                </a:solidFill>
                <a:latin typeface="Roboto"/>
                <a:ea typeface="Roboto"/>
                <a:cs typeface="Roboto"/>
                <a:sym typeface="Roboto"/>
              </a:endParaRPr>
            </a:p>
          </p:txBody>
        </p:sp>
        <p:sp>
          <p:nvSpPr>
            <p:cNvPr id="191" name="Google Shape;191;g281132d3d0b_0_15"/>
            <p:cNvSpPr txBox="1"/>
            <p:nvPr/>
          </p:nvSpPr>
          <p:spPr>
            <a:xfrm>
              <a:off x="4595225"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W2</a:t>
              </a:r>
              <a:endParaRPr sz="900">
                <a:solidFill>
                  <a:srgbClr val="0944A1"/>
                </a:solidFill>
                <a:latin typeface="Roboto"/>
                <a:ea typeface="Roboto"/>
                <a:cs typeface="Roboto"/>
                <a:sym typeface="Roboto"/>
              </a:endParaRPr>
            </a:p>
          </p:txBody>
        </p:sp>
        <p:sp>
          <p:nvSpPr>
            <p:cNvPr id="192" name="Google Shape;192;g281132d3d0b_0_15"/>
            <p:cNvSpPr txBox="1"/>
            <p:nvPr/>
          </p:nvSpPr>
          <p:spPr>
            <a:xfrm>
              <a:off x="5061028"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W3</a:t>
              </a:r>
              <a:endParaRPr sz="900">
                <a:solidFill>
                  <a:srgbClr val="0944A1"/>
                </a:solidFill>
                <a:latin typeface="Roboto"/>
                <a:ea typeface="Roboto"/>
                <a:cs typeface="Roboto"/>
                <a:sym typeface="Roboto"/>
              </a:endParaRPr>
            </a:p>
          </p:txBody>
        </p:sp>
        <p:sp>
          <p:nvSpPr>
            <p:cNvPr id="193" name="Google Shape;193;g281132d3d0b_0_15"/>
            <p:cNvSpPr txBox="1"/>
            <p:nvPr/>
          </p:nvSpPr>
          <p:spPr>
            <a:xfrm>
              <a:off x="5565837"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W4</a:t>
              </a:r>
              <a:endParaRPr sz="900">
                <a:solidFill>
                  <a:srgbClr val="0944A1"/>
                </a:solidFill>
                <a:latin typeface="Roboto"/>
                <a:ea typeface="Roboto"/>
                <a:cs typeface="Roboto"/>
                <a:sym typeface="Roboto"/>
              </a:endParaRPr>
            </a:p>
          </p:txBody>
        </p:sp>
        <p:cxnSp>
          <p:nvCxnSpPr>
            <p:cNvPr id="194" name="Google Shape;194;g281132d3d0b_0_15"/>
            <p:cNvCxnSpPr/>
            <p:nvPr/>
          </p:nvCxnSpPr>
          <p:spPr>
            <a:xfrm rot="10800000">
              <a:off x="44893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95" name="Google Shape;195;g281132d3d0b_0_15"/>
            <p:cNvCxnSpPr/>
            <p:nvPr/>
          </p:nvCxnSpPr>
          <p:spPr>
            <a:xfrm rot="10800000">
              <a:off x="5000087"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96" name="Google Shape;196;g281132d3d0b_0_15"/>
            <p:cNvCxnSpPr/>
            <p:nvPr/>
          </p:nvCxnSpPr>
          <p:spPr>
            <a:xfrm rot="10800000">
              <a:off x="5510800" y="2507000"/>
              <a:ext cx="0" cy="1848300"/>
            </a:xfrm>
            <a:prstGeom prst="straightConnector1">
              <a:avLst/>
            </a:prstGeom>
            <a:noFill/>
            <a:ln cap="flat" cmpd="sng" w="9525">
              <a:solidFill>
                <a:srgbClr val="0944A1"/>
              </a:solidFill>
              <a:prstDash val="dot"/>
              <a:round/>
              <a:headEnd len="sm" w="sm" type="none"/>
              <a:tailEnd len="sm" w="sm" type="none"/>
            </a:ln>
          </p:spPr>
        </p:cxnSp>
      </p:grpSp>
      <p:sp>
        <p:nvSpPr>
          <p:cNvPr id="197" name="Google Shape;197;g281132d3d0b_0_15"/>
          <p:cNvSpPr/>
          <p:nvPr/>
        </p:nvSpPr>
        <p:spPr>
          <a:xfrm>
            <a:off x="639633" y="3657458"/>
            <a:ext cx="4087200" cy="276300"/>
          </a:xfrm>
          <a:prstGeom prst="rect">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Lorem ipsum</a:t>
            </a:r>
            <a:endParaRPr sz="900">
              <a:solidFill>
                <a:srgbClr val="FFFFFF"/>
              </a:solidFill>
              <a:latin typeface="Roboto"/>
              <a:ea typeface="Roboto"/>
              <a:cs typeface="Roboto"/>
              <a:sym typeface="Roboto"/>
            </a:endParaRPr>
          </a:p>
        </p:txBody>
      </p:sp>
      <p:sp>
        <p:nvSpPr>
          <p:cNvPr id="198" name="Google Shape;198;g281132d3d0b_0_15"/>
          <p:cNvSpPr/>
          <p:nvPr/>
        </p:nvSpPr>
        <p:spPr>
          <a:xfrm>
            <a:off x="2000942" y="4088430"/>
            <a:ext cx="4087200" cy="276300"/>
          </a:xfrm>
          <a:prstGeom prst="rect">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Lorem ipsum</a:t>
            </a:r>
            <a:endParaRPr sz="900">
              <a:solidFill>
                <a:srgbClr val="FFFFFF"/>
              </a:solidFill>
              <a:latin typeface="Roboto"/>
              <a:ea typeface="Roboto"/>
              <a:cs typeface="Roboto"/>
              <a:sym typeface="Roboto"/>
            </a:endParaRPr>
          </a:p>
        </p:txBody>
      </p:sp>
      <p:sp>
        <p:nvSpPr>
          <p:cNvPr id="199" name="Google Shape;199;g281132d3d0b_0_15"/>
          <p:cNvSpPr/>
          <p:nvPr/>
        </p:nvSpPr>
        <p:spPr>
          <a:xfrm>
            <a:off x="6098432" y="4950374"/>
            <a:ext cx="5457300" cy="276300"/>
          </a:xfrm>
          <a:prstGeom prst="rect">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Lorem ipsum</a:t>
            </a:r>
            <a:endParaRPr sz="900">
              <a:solidFill>
                <a:srgbClr val="FFFFFF"/>
              </a:solidFill>
              <a:latin typeface="Roboto"/>
              <a:ea typeface="Roboto"/>
              <a:cs typeface="Roboto"/>
              <a:sym typeface="Roboto"/>
            </a:endParaRPr>
          </a:p>
        </p:txBody>
      </p:sp>
      <p:sp>
        <p:nvSpPr>
          <p:cNvPr id="200" name="Google Shape;200;g281132d3d0b_0_15"/>
          <p:cNvSpPr/>
          <p:nvPr/>
        </p:nvSpPr>
        <p:spPr>
          <a:xfrm>
            <a:off x="8830000" y="5381347"/>
            <a:ext cx="2725200" cy="2763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Lorem ipsum</a:t>
            </a:r>
            <a:endParaRPr sz="900">
              <a:solidFill>
                <a:srgbClr val="FFFFFF"/>
              </a:solidFill>
              <a:latin typeface="Roboto"/>
              <a:ea typeface="Roboto"/>
              <a:cs typeface="Roboto"/>
              <a:sym typeface="Roboto"/>
            </a:endParaRPr>
          </a:p>
        </p:txBody>
      </p:sp>
      <p:sp>
        <p:nvSpPr>
          <p:cNvPr id="201" name="Google Shape;201;g281132d3d0b_0_15"/>
          <p:cNvSpPr/>
          <p:nvPr/>
        </p:nvSpPr>
        <p:spPr>
          <a:xfrm>
            <a:off x="4737223" y="4519402"/>
            <a:ext cx="4087200" cy="276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Lorem ipsum</a:t>
            </a:r>
            <a:endParaRPr sz="900">
              <a:solidFill>
                <a:srgbClr val="FFFFFF"/>
              </a:solidFill>
              <a:latin typeface="Roboto"/>
              <a:ea typeface="Roboto"/>
              <a:cs typeface="Roboto"/>
              <a:sym typeface="Roboto"/>
            </a:endParaRPr>
          </a:p>
        </p:txBody>
      </p:sp>
      <p:sp>
        <p:nvSpPr>
          <p:cNvPr id="202" name="Google Shape;202;g281132d3d0b_0_15"/>
          <p:cNvSpPr txBox="1"/>
          <p:nvPr/>
        </p:nvSpPr>
        <p:spPr>
          <a:xfrm>
            <a:off x="10843685" y="5849629"/>
            <a:ext cx="702300" cy="1293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800">
                <a:solidFill>
                  <a:srgbClr val="307BF3"/>
                </a:solidFill>
                <a:latin typeface="Roboto"/>
                <a:ea typeface="Roboto"/>
                <a:cs typeface="Roboto"/>
                <a:sym typeface="Roboto"/>
              </a:rPr>
              <a:t>LOREM</a:t>
            </a:r>
            <a:endParaRPr sz="1900">
              <a:solidFill>
                <a:srgbClr val="307BF3"/>
              </a:solidFill>
            </a:endParaRPr>
          </a:p>
        </p:txBody>
      </p:sp>
      <p:sp>
        <p:nvSpPr>
          <p:cNvPr id="203" name="Google Shape;203;g281132d3d0b_0_15"/>
          <p:cNvSpPr/>
          <p:nvPr/>
        </p:nvSpPr>
        <p:spPr>
          <a:xfrm>
            <a:off x="10840305" y="5871098"/>
            <a:ext cx="88500" cy="76800"/>
          </a:xfrm>
          <a:prstGeom prst="triangle">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g281132d3d0b_0_15"/>
          <p:cNvSpPr/>
          <p:nvPr/>
        </p:nvSpPr>
        <p:spPr>
          <a:xfrm>
            <a:off x="2276238" y="3745652"/>
            <a:ext cx="88500" cy="76800"/>
          </a:xfrm>
          <a:prstGeom prst="triangle">
            <a:avLst>
              <a:gd fmla="val 50000" name="adj"/>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281132d3d0b_0_15"/>
          <p:cNvSpPr/>
          <p:nvPr/>
        </p:nvSpPr>
        <p:spPr>
          <a:xfrm>
            <a:off x="3661338" y="3745652"/>
            <a:ext cx="88500" cy="76800"/>
          </a:xfrm>
          <a:prstGeom prst="triangle">
            <a:avLst>
              <a:gd fmla="val 50000" name="adj"/>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6" name="Google Shape;206;g281132d3d0b_0_15"/>
          <p:cNvGrpSpPr/>
          <p:nvPr/>
        </p:nvGrpSpPr>
        <p:grpSpPr>
          <a:xfrm>
            <a:off x="8821947" y="1705777"/>
            <a:ext cx="2725132" cy="4106427"/>
            <a:chOff x="6616600" y="1431525"/>
            <a:chExt cx="2043900" cy="2927725"/>
          </a:xfrm>
        </p:grpSpPr>
        <p:sp>
          <p:nvSpPr>
            <p:cNvPr id="207" name="Google Shape;207;g281132d3d0b_0_15"/>
            <p:cNvSpPr/>
            <p:nvPr/>
          </p:nvSpPr>
          <p:spPr>
            <a:xfrm>
              <a:off x="6616600" y="1431550"/>
              <a:ext cx="2043900" cy="2927700"/>
            </a:xfrm>
            <a:prstGeom prst="rect">
              <a:avLst/>
            </a:prstGeom>
            <a:solidFill>
              <a:schemeClr val="lt1"/>
            </a:solidFill>
            <a:ln cap="flat" cmpd="sng" w="9525">
              <a:solidFill>
                <a:srgbClr val="46464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 name="Google Shape;208;g281132d3d0b_0_15"/>
            <p:cNvSpPr/>
            <p:nvPr/>
          </p:nvSpPr>
          <p:spPr>
            <a:xfrm flipH="1" rot="10800000">
              <a:off x="6616600" y="1431525"/>
              <a:ext cx="2043900" cy="126900"/>
            </a:xfrm>
            <a:prstGeom prst="rect">
              <a:avLst/>
            </a:prstGeom>
            <a:solidFill>
              <a:srgbClr val="46464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g281132d3d0b_0_15"/>
            <p:cNvSpPr txBox="1"/>
            <p:nvPr/>
          </p:nvSpPr>
          <p:spPr>
            <a:xfrm>
              <a:off x="6616600" y="1558425"/>
              <a:ext cx="804600" cy="7929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3000">
                  <a:solidFill>
                    <a:schemeClr val="lt1"/>
                  </a:solidFill>
                  <a:latin typeface="Roboto"/>
                  <a:ea typeface="Roboto"/>
                  <a:cs typeface="Roboto"/>
                  <a:sym typeface="Roboto"/>
                </a:rPr>
                <a:t>NOV</a:t>
              </a:r>
              <a:endParaRPr b="1" sz="3000">
                <a:solidFill>
                  <a:schemeClr val="lt1"/>
                </a:solidFill>
                <a:latin typeface="Roboto"/>
                <a:ea typeface="Roboto"/>
                <a:cs typeface="Roboto"/>
                <a:sym typeface="Roboto"/>
              </a:endParaRPr>
            </a:p>
          </p:txBody>
        </p:sp>
        <p:sp>
          <p:nvSpPr>
            <p:cNvPr id="210" name="Google Shape;210;g281132d3d0b_0_15"/>
            <p:cNvSpPr txBox="1"/>
            <p:nvPr/>
          </p:nvSpPr>
          <p:spPr>
            <a:xfrm>
              <a:off x="6682143"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64646"/>
                  </a:solidFill>
                  <a:latin typeface="Roboto"/>
                  <a:ea typeface="Roboto"/>
                  <a:cs typeface="Roboto"/>
                  <a:sym typeface="Roboto"/>
                </a:rPr>
                <a:t>W1</a:t>
              </a:r>
              <a:endParaRPr sz="900">
                <a:solidFill>
                  <a:srgbClr val="464646"/>
                </a:solidFill>
                <a:latin typeface="Roboto"/>
                <a:ea typeface="Roboto"/>
                <a:cs typeface="Roboto"/>
                <a:sym typeface="Roboto"/>
              </a:endParaRPr>
            </a:p>
          </p:txBody>
        </p:sp>
        <p:sp>
          <p:nvSpPr>
            <p:cNvPr id="211" name="Google Shape;211;g281132d3d0b_0_15"/>
            <p:cNvSpPr txBox="1"/>
            <p:nvPr/>
          </p:nvSpPr>
          <p:spPr>
            <a:xfrm>
              <a:off x="7210250"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64646"/>
                  </a:solidFill>
                  <a:latin typeface="Roboto"/>
                  <a:ea typeface="Roboto"/>
                  <a:cs typeface="Roboto"/>
                  <a:sym typeface="Roboto"/>
                </a:rPr>
                <a:t>W2</a:t>
              </a:r>
              <a:endParaRPr sz="900">
                <a:solidFill>
                  <a:srgbClr val="464646"/>
                </a:solidFill>
                <a:latin typeface="Roboto"/>
                <a:ea typeface="Roboto"/>
                <a:cs typeface="Roboto"/>
                <a:sym typeface="Roboto"/>
              </a:endParaRPr>
            </a:p>
          </p:txBody>
        </p:sp>
        <p:sp>
          <p:nvSpPr>
            <p:cNvPr id="212" name="Google Shape;212;g281132d3d0b_0_15"/>
            <p:cNvSpPr txBox="1"/>
            <p:nvPr/>
          </p:nvSpPr>
          <p:spPr>
            <a:xfrm>
              <a:off x="7705755"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64646"/>
                  </a:solidFill>
                  <a:latin typeface="Roboto"/>
                  <a:ea typeface="Roboto"/>
                  <a:cs typeface="Roboto"/>
                  <a:sym typeface="Roboto"/>
                </a:rPr>
                <a:t>W3</a:t>
              </a:r>
              <a:endParaRPr sz="900">
                <a:solidFill>
                  <a:srgbClr val="464646"/>
                </a:solidFill>
                <a:latin typeface="Roboto"/>
                <a:ea typeface="Roboto"/>
                <a:cs typeface="Roboto"/>
                <a:sym typeface="Roboto"/>
              </a:endParaRPr>
            </a:p>
          </p:txBody>
        </p:sp>
        <p:sp>
          <p:nvSpPr>
            <p:cNvPr id="213" name="Google Shape;213;g281132d3d0b_0_15"/>
            <p:cNvSpPr txBox="1"/>
            <p:nvPr/>
          </p:nvSpPr>
          <p:spPr>
            <a:xfrm>
              <a:off x="8242754"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64646"/>
                  </a:solidFill>
                  <a:latin typeface="Roboto"/>
                  <a:ea typeface="Roboto"/>
                  <a:cs typeface="Roboto"/>
                  <a:sym typeface="Roboto"/>
                </a:rPr>
                <a:t>W4</a:t>
              </a:r>
              <a:endParaRPr sz="900">
                <a:solidFill>
                  <a:srgbClr val="464646"/>
                </a:solidFill>
                <a:latin typeface="Roboto"/>
                <a:ea typeface="Roboto"/>
                <a:cs typeface="Roboto"/>
                <a:sym typeface="Roboto"/>
              </a:endParaRPr>
            </a:p>
          </p:txBody>
        </p:sp>
        <p:cxnSp>
          <p:nvCxnSpPr>
            <p:cNvPr id="214" name="Google Shape;214;g281132d3d0b_0_15"/>
            <p:cNvCxnSpPr/>
            <p:nvPr/>
          </p:nvCxnSpPr>
          <p:spPr>
            <a:xfrm rot="10800000">
              <a:off x="7130075" y="2506700"/>
              <a:ext cx="0" cy="1848600"/>
            </a:xfrm>
            <a:prstGeom prst="straightConnector1">
              <a:avLst/>
            </a:prstGeom>
            <a:noFill/>
            <a:ln cap="flat" cmpd="sng" w="9525">
              <a:solidFill>
                <a:srgbClr val="464646"/>
              </a:solidFill>
              <a:prstDash val="dot"/>
              <a:round/>
              <a:headEnd len="sm" w="sm" type="none"/>
              <a:tailEnd len="sm" w="sm" type="none"/>
            </a:ln>
          </p:spPr>
        </p:cxnSp>
        <p:cxnSp>
          <p:nvCxnSpPr>
            <p:cNvPr id="215" name="Google Shape;215;g281132d3d0b_0_15"/>
            <p:cNvCxnSpPr/>
            <p:nvPr/>
          </p:nvCxnSpPr>
          <p:spPr>
            <a:xfrm rot="10800000">
              <a:off x="7640787" y="2506700"/>
              <a:ext cx="0" cy="1848600"/>
            </a:xfrm>
            <a:prstGeom prst="straightConnector1">
              <a:avLst/>
            </a:prstGeom>
            <a:noFill/>
            <a:ln cap="flat" cmpd="sng" w="9525">
              <a:solidFill>
                <a:srgbClr val="464646"/>
              </a:solidFill>
              <a:prstDash val="dot"/>
              <a:round/>
              <a:headEnd len="sm" w="sm" type="none"/>
              <a:tailEnd len="sm" w="sm" type="none"/>
            </a:ln>
          </p:spPr>
        </p:cxnSp>
        <p:cxnSp>
          <p:nvCxnSpPr>
            <p:cNvPr id="216" name="Google Shape;216;g281132d3d0b_0_15"/>
            <p:cNvCxnSpPr/>
            <p:nvPr/>
          </p:nvCxnSpPr>
          <p:spPr>
            <a:xfrm rot="10800000">
              <a:off x="8151500" y="2506700"/>
              <a:ext cx="0" cy="1848600"/>
            </a:xfrm>
            <a:prstGeom prst="straightConnector1">
              <a:avLst/>
            </a:prstGeom>
            <a:noFill/>
            <a:ln cap="flat" cmpd="sng" w="9525">
              <a:solidFill>
                <a:srgbClr val="464646"/>
              </a:solidFill>
              <a:prstDash val="dot"/>
              <a:round/>
              <a:headEnd len="sm" w="sm" type="none"/>
              <a:tailEnd len="sm" w="sm" type="none"/>
            </a:ln>
          </p:spPr>
        </p:cxnSp>
      </p:grpSp>
      <p:grpSp>
        <p:nvGrpSpPr>
          <p:cNvPr id="217" name="Google Shape;217;g281132d3d0b_0_15"/>
          <p:cNvGrpSpPr/>
          <p:nvPr/>
        </p:nvGrpSpPr>
        <p:grpSpPr>
          <a:xfrm>
            <a:off x="6096340" y="1705777"/>
            <a:ext cx="2725132" cy="4106427"/>
            <a:chOff x="4572350" y="1431525"/>
            <a:chExt cx="2043900" cy="2927725"/>
          </a:xfrm>
        </p:grpSpPr>
        <p:sp>
          <p:nvSpPr>
            <p:cNvPr id="218" name="Google Shape;218;g281132d3d0b_0_15"/>
            <p:cNvSpPr/>
            <p:nvPr/>
          </p:nvSpPr>
          <p:spPr>
            <a:xfrm>
              <a:off x="4572350" y="1431550"/>
              <a:ext cx="2043900" cy="2927700"/>
            </a:xfrm>
            <a:prstGeom prst="rect">
              <a:avLst/>
            </a:prstGeom>
            <a:solidFill>
              <a:schemeClr val="lt1"/>
            </a:solidFill>
            <a:ln cap="flat" cmpd="sng" w="9525">
              <a:solidFill>
                <a:srgbClr val="41414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 name="Google Shape;219;g281132d3d0b_0_15"/>
            <p:cNvSpPr/>
            <p:nvPr/>
          </p:nvSpPr>
          <p:spPr>
            <a:xfrm flipH="1" rot="10800000">
              <a:off x="4572350" y="1431525"/>
              <a:ext cx="2043900" cy="126900"/>
            </a:xfrm>
            <a:prstGeom prst="rect">
              <a:avLst/>
            </a:prstGeom>
            <a:solidFill>
              <a:srgbClr val="41414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g281132d3d0b_0_15"/>
            <p:cNvSpPr txBox="1"/>
            <p:nvPr/>
          </p:nvSpPr>
          <p:spPr>
            <a:xfrm>
              <a:off x="4572350" y="1558425"/>
              <a:ext cx="804600" cy="7929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000">
                  <a:solidFill>
                    <a:schemeClr val="lt1"/>
                  </a:solidFill>
                  <a:latin typeface="Roboto"/>
                  <a:ea typeface="Roboto"/>
                  <a:cs typeface="Roboto"/>
                  <a:sym typeface="Roboto"/>
                </a:rPr>
                <a:t>OCT</a:t>
              </a:r>
              <a:endParaRPr b="1" sz="3000">
                <a:solidFill>
                  <a:schemeClr val="lt1"/>
                </a:solidFill>
                <a:latin typeface="Roboto"/>
                <a:ea typeface="Roboto"/>
                <a:cs typeface="Roboto"/>
                <a:sym typeface="Roboto"/>
              </a:endParaRPr>
            </a:p>
          </p:txBody>
        </p:sp>
        <p:sp>
          <p:nvSpPr>
            <p:cNvPr id="221" name="Google Shape;221;g281132d3d0b_0_15"/>
            <p:cNvSpPr txBox="1"/>
            <p:nvPr/>
          </p:nvSpPr>
          <p:spPr>
            <a:xfrm>
              <a:off x="4637893"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14141"/>
                  </a:solidFill>
                  <a:latin typeface="Roboto"/>
                  <a:ea typeface="Roboto"/>
                  <a:cs typeface="Roboto"/>
                  <a:sym typeface="Roboto"/>
                </a:rPr>
                <a:t>W1</a:t>
              </a:r>
              <a:endParaRPr sz="900">
                <a:solidFill>
                  <a:srgbClr val="414141"/>
                </a:solidFill>
                <a:latin typeface="Roboto"/>
                <a:ea typeface="Roboto"/>
                <a:cs typeface="Roboto"/>
                <a:sym typeface="Roboto"/>
              </a:endParaRPr>
            </a:p>
          </p:txBody>
        </p:sp>
        <p:sp>
          <p:nvSpPr>
            <p:cNvPr id="222" name="Google Shape;222;g281132d3d0b_0_15"/>
            <p:cNvSpPr txBox="1"/>
            <p:nvPr/>
          </p:nvSpPr>
          <p:spPr>
            <a:xfrm>
              <a:off x="5166000"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14141"/>
                  </a:solidFill>
                  <a:latin typeface="Roboto"/>
                  <a:ea typeface="Roboto"/>
                  <a:cs typeface="Roboto"/>
                  <a:sym typeface="Roboto"/>
                </a:rPr>
                <a:t>W2</a:t>
              </a:r>
              <a:endParaRPr sz="900">
                <a:solidFill>
                  <a:srgbClr val="414141"/>
                </a:solidFill>
                <a:latin typeface="Roboto"/>
                <a:ea typeface="Roboto"/>
                <a:cs typeface="Roboto"/>
                <a:sym typeface="Roboto"/>
              </a:endParaRPr>
            </a:p>
          </p:txBody>
        </p:sp>
        <p:sp>
          <p:nvSpPr>
            <p:cNvPr id="223" name="Google Shape;223;g281132d3d0b_0_15"/>
            <p:cNvSpPr txBox="1"/>
            <p:nvPr/>
          </p:nvSpPr>
          <p:spPr>
            <a:xfrm>
              <a:off x="5661505"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14141"/>
                  </a:solidFill>
                  <a:latin typeface="Roboto"/>
                  <a:ea typeface="Roboto"/>
                  <a:cs typeface="Roboto"/>
                  <a:sym typeface="Roboto"/>
                </a:rPr>
                <a:t>W3</a:t>
              </a:r>
              <a:endParaRPr sz="900">
                <a:solidFill>
                  <a:srgbClr val="414141"/>
                </a:solidFill>
                <a:latin typeface="Roboto"/>
                <a:ea typeface="Roboto"/>
                <a:cs typeface="Roboto"/>
                <a:sym typeface="Roboto"/>
              </a:endParaRPr>
            </a:p>
          </p:txBody>
        </p:sp>
        <p:sp>
          <p:nvSpPr>
            <p:cNvPr id="224" name="Google Shape;224;g281132d3d0b_0_15"/>
            <p:cNvSpPr txBox="1"/>
            <p:nvPr/>
          </p:nvSpPr>
          <p:spPr>
            <a:xfrm>
              <a:off x="6198504"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414141"/>
                  </a:solidFill>
                  <a:latin typeface="Roboto"/>
                  <a:ea typeface="Roboto"/>
                  <a:cs typeface="Roboto"/>
                  <a:sym typeface="Roboto"/>
                </a:rPr>
                <a:t>W4</a:t>
              </a:r>
              <a:endParaRPr sz="900">
                <a:solidFill>
                  <a:srgbClr val="414141"/>
                </a:solidFill>
                <a:latin typeface="Roboto"/>
                <a:ea typeface="Roboto"/>
                <a:cs typeface="Roboto"/>
                <a:sym typeface="Roboto"/>
              </a:endParaRPr>
            </a:p>
          </p:txBody>
        </p:sp>
        <p:cxnSp>
          <p:nvCxnSpPr>
            <p:cNvPr id="225" name="Google Shape;225;g281132d3d0b_0_15"/>
            <p:cNvCxnSpPr/>
            <p:nvPr/>
          </p:nvCxnSpPr>
          <p:spPr>
            <a:xfrm rot="10800000">
              <a:off x="5085825" y="2506700"/>
              <a:ext cx="0" cy="1848600"/>
            </a:xfrm>
            <a:prstGeom prst="straightConnector1">
              <a:avLst/>
            </a:prstGeom>
            <a:noFill/>
            <a:ln cap="flat" cmpd="sng" w="9525">
              <a:solidFill>
                <a:srgbClr val="414141"/>
              </a:solidFill>
              <a:prstDash val="dot"/>
              <a:round/>
              <a:headEnd len="sm" w="sm" type="none"/>
              <a:tailEnd len="sm" w="sm" type="none"/>
            </a:ln>
          </p:spPr>
        </p:cxnSp>
        <p:cxnSp>
          <p:nvCxnSpPr>
            <p:cNvPr id="226" name="Google Shape;226;g281132d3d0b_0_15"/>
            <p:cNvCxnSpPr/>
            <p:nvPr/>
          </p:nvCxnSpPr>
          <p:spPr>
            <a:xfrm rot="10800000">
              <a:off x="5596537" y="2506700"/>
              <a:ext cx="0" cy="1848600"/>
            </a:xfrm>
            <a:prstGeom prst="straightConnector1">
              <a:avLst/>
            </a:prstGeom>
            <a:noFill/>
            <a:ln cap="flat" cmpd="sng" w="9525">
              <a:solidFill>
                <a:srgbClr val="414141"/>
              </a:solidFill>
              <a:prstDash val="dot"/>
              <a:round/>
              <a:headEnd len="sm" w="sm" type="none"/>
              <a:tailEnd len="sm" w="sm" type="none"/>
            </a:ln>
          </p:spPr>
        </p:cxnSp>
        <p:cxnSp>
          <p:nvCxnSpPr>
            <p:cNvPr id="227" name="Google Shape;227;g281132d3d0b_0_15"/>
            <p:cNvCxnSpPr/>
            <p:nvPr/>
          </p:nvCxnSpPr>
          <p:spPr>
            <a:xfrm rot="10800000">
              <a:off x="6107250" y="2506700"/>
              <a:ext cx="0" cy="1848600"/>
            </a:xfrm>
            <a:prstGeom prst="straightConnector1">
              <a:avLst/>
            </a:prstGeom>
            <a:noFill/>
            <a:ln cap="flat" cmpd="sng" w="9525">
              <a:solidFill>
                <a:srgbClr val="414141"/>
              </a:solidFill>
              <a:prstDash val="dot"/>
              <a:round/>
              <a:headEnd len="sm" w="sm" type="none"/>
              <a:tailEnd len="sm" w="sm" type="none"/>
            </a:ln>
          </p:spPr>
        </p:cxnSp>
      </p:grpSp>
      <p:grpSp>
        <p:nvGrpSpPr>
          <p:cNvPr id="228" name="Google Shape;228;g281132d3d0b_0_15"/>
          <p:cNvGrpSpPr/>
          <p:nvPr/>
        </p:nvGrpSpPr>
        <p:grpSpPr>
          <a:xfrm>
            <a:off x="3370733" y="1705591"/>
            <a:ext cx="2725132" cy="4106427"/>
            <a:chOff x="2528100" y="1431525"/>
            <a:chExt cx="2043900" cy="2927725"/>
          </a:xfrm>
        </p:grpSpPr>
        <p:sp>
          <p:nvSpPr>
            <p:cNvPr id="229" name="Google Shape;229;g281132d3d0b_0_15"/>
            <p:cNvSpPr/>
            <p:nvPr/>
          </p:nvSpPr>
          <p:spPr>
            <a:xfrm>
              <a:off x="2528100" y="1431550"/>
              <a:ext cx="2043900" cy="2927700"/>
            </a:xfrm>
            <a:prstGeom prst="rect">
              <a:avLst/>
            </a:prstGeom>
            <a:solidFill>
              <a:schemeClr val="lt1"/>
            </a:solidFill>
            <a:ln cap="flat" cmpd="sng" w="9525">
              <a:solidFill>
                <a:srgbClr val="3D3D3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281132d3d0b_0_15"/>
            <p:cNvSpPr/>
            <p:nvPr/>
          </p:nvSpPr>
          <p:spPr>
            <a:xfrm flipH="1" rot="10800000">
              <a:off x="2528100" y="1431525"/>
              <a:ext cx="2043900" cy="126900"/>
            </a:xfrm>
            <a:prstGeom prst="rect">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281132d3d0b_0_15"/>
            <p:cNvSpPr txBox="1"/>
            <p:nvPr/>
          </p:nvSpPr>
          <p:spPr>
            <a:xfrm>
              <a:off x="2528100" y="1558425"/>
              <a:ext cx="804600" cy="792900"/>
            </a:xfrm>
            <a:prstGeom prst="rect">
              <a:avLst/>
            </a:prstGeom>
            <a:solidFill>
              <a:srgbClr val="1F1F1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000">
                  <a:solidFill>
                    <a:schemeClr val="lt1"/>
                  </a:solidFill>
                  <a:latin typeface="Roboto"/>
                  <a:ea typeface="Roboto"/>
                  <a:cs typeface="Roboto"/>
                  <a:sym typeface="Roboto"/>
                </a:rPr>
                <a:t>SEP</a:t>
              </a:r>
              <a:endParaRPr b="1" sz="3000">
                <a:solidFill>
                  <a:schemeClr val="lt1"/>
                </a:solidFill>
                <a:latin typeface="Roboto"/>
                <a:ea typeface="Roboto"/>
                <a:cs typeface="Roboto"/>
                <a:sym typeface="Roboto"/>
              </a:endParaRPr>
            </a:p>
          </p:txBody>
        </p:sp>
        <p:sp>
          <p:nvSpPr>
            <p:cNvPr id="232" name="Google Shape;232;g281132d3d0b_0_15"/>
            <p:cNvSpPr txBox="1"/>
            <p:nvPr/>
          </p:nvSpPr>
          <p:spPr>
            <a:xfrm>
              <a:off x="2593643"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3D3D3D"/>
                  </a:solidFill>
                  <a:latin typeface="Roboto"/>
                  <a:ea typeface="Roboto"/>
                  <a:cs typeface="Roboto"/>
                  <a:sym typeface="Roboto"/>
                </a:rPr>
                <a:t>W1</a:t>
              </a:r>
              <a:endParaRPr sz="900">
                <a:solidFill>
                  <a:srgbClr val="3D3D3D"/>
                </a:solidFill>
                <a:latin typeface="Roboto"/>
                <a:ea typeface="Roboto"/>
                <a:cs typeface="Roboto"/>
                <a:sym typeface="Roboto"/>
              </a:endParaRPr>
            </a:p>
          </p:txBody>
        </p:sp>
        <p:sp>
          <p:nvSpPr>
            <p:cNvPr id="233" name="Google Shape;233;g281132d3d0b_0_15"/>
            <p:cNvSpPr txBox="1"/>
            <p:nvPr/>
          </p:nvSpPr>
          <p:spPr>
            <a:xfrm>
              <a:off x="3121750"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3D3D3D"/>
                  </a:solidFill>
                  <a:latin typeface="Roboto"/>
                  <a:ea typeface="Roboto"/>
                  <a:cs typeface="Roboto"/>
                  <a:sym typeface="Roboto"/>
                </a:rPr>
                <a:t>W2</a:t>
              </a:r>
              <a:endParaRPr sz="900">
                <a:solidFill>
                  <a:srgbClr val="3D3D3D"/>
                </a:solidFill>
                <a:latin typeface="Roboto"/>
                <a:ea typeface="Roboto"/>
                <a:cs typeface="Roboto"/>
                <a:sym typeface="Roboto"/>
              </a:endParaRPr>
            </a:p>
          </p:txBody>
        </p:sp>
        <p:sp>
          <p:nvSpPr>
            <p:cNvPr id="234" name="Google Shape;234;g281132d3d0b_0_15"/>
            <p:cNvSpPr txBox="1"/>
            <p:nvPr/>
          </p:nvSpPr>
          <p:spPr>
            <a:xfrm>
              <a:off x="3617255"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3D3D3D"/>
                  </a:solidFill>
                  <a:latin typeface="Roboto"/>
                  <a:ea typeface="Roboto"/>
                  <a:cs typeface="Roboto"/>
                  <a:sym typeface="Roboto"/>
                </a:rPr>
                <a:t>W3</a:t>
              </a:r>
              <a:endParaRPr sz="900">
                <a:solidFill>
                  <a:srgbClr val="3D3D3D"/>
                </a:solidFill>
                <a:latin typeface="Roboto"/>
                <a:ea typeface="Roboto"/>
                <a:cs typeface="Roboto"/>
                <a:sym typeface="Roboto"/>
              </a:endParaRPr>
            </a:p>
          </p:txBody>
        </p:sp>
        <p:sp>
          <p:nvSpPr>
            <p:cNvPr id="235" name="Google Shape;235;g281132d3d0b_0_15"/>
            <p:cNvSpPr txBox="1"/>
            <p:nvPr/>
          </p:nvSpPr>
          <p:spPr>
            <a:xfrm>
              <a:off x="4154254"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3D3D3D"/>
                  </a:solidFill>
                  <a:latin typeface="Roboto"/>
                  <a:ea typeface="Roboto"/>
                  <a:cs typeface="Roboto"/>
                  <a:sym typeface="Roboto"/>
                </a:rPr>
                <a:t>W4</a:t>
              </a:r>
              <a:endParaRPr sz="900">
                <a:solidFill>
                  <a:srgbClr val="3D3D3D"/>
                </a:solidFill>
                <a:latin typeface="Roboto"/>
                <a:ea typeface="Roboto"/>
                <a:cs typeface="Roboto"/>
                <a:sym typeface="Roboto"/>
              </a:endParaRPr>
            </a:p>
          </p:txBody>
        </p:sp>
        <p:cxnSp>
          <p:nvCxnSpPr>
            <p:cNvPr id="236" name="Google Shape;236;g281132d3d0b_0_15"/>
            <p:cNvCxnSpPr/>
            <p:nvPr/>
          </p:nvCxnSpPr>
          <p:spPr>
            <a:xfrm rot="10800000">
              <a:off x="3041575" y="2507000"/>
              <a:ext cx="0" cy="1848300"/>
            </a:xfrm>
            <a:prstGeom prst="straightConnector1">
              <a:avLst/>
            </a:prstGeom>
            <a:noFill/>
            <a:ln cap="flat" cmpd="sng" w="9525">
              <a:solidFill>
                <a:srgbClr val="3D3D3D"/>
              </a:solidFill>
              <a:prstDash val="dot"/>
              <a:round/>
              <a:headEnd len="sm" w="sm" type="none"/>
              <a:tailEnd len="sm" w="sm" type="none"/>
            </a:ln>
          </p:spPr>
        </p:cxnSp>
        <p:cxnSp>
          <p:nvCxnSpPr>
            <p:cNvPr id="237" name="Google Shape;237;g281132d3d0b_0_15"/>
            <p:cNvCxnSpPr/>
            <p:nvPr/>
          </p:nvCxnSpPr>
          <p:spPr>
            <a:xfrm rot="10800000">
              <a:off x="3552287" y="2507000"/>
              <a:ext cx="0" cy="1848300"/>
            </a:xfrm>
            <a:prstGeom prst="straightConnector1">
              <a:avLst/>
            </a:prstGeom>
            <a:noFill/>
            <a:ln cap="flat" cmpd="sng" w="9525">
              <a:solidFill>
                <a:srgbClr val="3D3D3D"/>
              </a:solidFill>
              <a:prstDash val="dot"/>
              <a:round/>
              <a:headEnd len="sm" w="sm" type="none"/>
              <a:tailEnd len="sm" w="sm" type="none"/>
            </a:ln>
          </p:spPr>
        </p:cxnSp>
        <p:cxnSp>
          <p:nvCxnSpPr>
            <p:cNvPr id="238" name="Google Shape;238;g281132d3d0b_0_15"/>
            <p:cNvCxnSpPr/>
            <p:nvPr/>
          </p:nvCxnSpPr>
          <p:spPr>
            <a:xfrm rot="10800000">
              <a:off x="4063000" y="2507000"/>
              <a:ext cx="0" cy="1848300"/>
            </a:xfrm>
            <a:prstGeom prst="straightConnector1">
              <a:avLst/>
            </a:prstGeom>
            <a:noFill/>
            <a:ln cap="flat" cmpd="sng" w="9525">
              <a:solidFill>
                <a:srgbClr val="3D3D3D"/>
              </a:solidFill>
              <a:prstDash val="dot"/>
              <a:round/>
              <a:headEnd len="sm" w="sm" type="none"/>
              <a:tailEnd len="sm" w="sm" type="none"/>
            </a:ln>
          </p:spPr>
        </p:cxnSp>
      </p:grpSp>
      <p:grpSp>
        <p:nvGrpSpPr>
          <p:cNvPr id="239" name="Google Shape;239;g281132d3d0b_0_15"/>
          <p:cNvGrpSpPr/>
          <p:nvPr/>
        </p:nvGrpSpPr>
        <p:grpSpPr>
          <a:xfrm>
            <a:off x="645488" y="1705777"/>
            <a:ext cx="2725132" cy="4106427"/>
            <a:chOff x="3975900" y="1431525"/>
            <a:chExt cx="2043900" cy="2927725"/>
          </a:xfrm>
        </p:grpSpPr>
        <p:sp>
          <p:nvSpPr>
            <p:cNvPr id="240" name="Google Shape;240;g281132d3d0b_0_15"/>
            <p:cNvSpPr/>
            <p:nvPr/>
          </p:nvSpPr>
          <p:spPr>
            <a:xfrm>
              <a:off x="3975900" y="1431550"/>
              <a:ext cx="2043900" cy="2927700"/>
            </a:xfrm>
            <a:prstGeom prst="rect">
              <a:avLst/>
            </a:prstGeom>
            <a:solidFill>
              <a:schemeClr val="lt1"/>
            </a:solidFill>
            <a:ln cap="flat" cmpd="sng" w="9525">
              <a:solidFill>
                <a:srgbClr val="2F2F2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281132d3d0b_0_15"/>
            <p:cNvSpPr/>
            <p:nvPr/>
          </p:nvSpPr>
          <p:spPr>
            <a:xfrm flipH="1" rot="10800000">
              <a:off x="3975900" y="1431525"/>
              <a:ext cx="2043900" cy="126900"/>
            </a:xfrm>
            <a:prstGeom prst="rect">
              <a:avLst/>
            </a:prstGeom>
            <a:solidFill>
              <a:srgbClr val="2F2F2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281132d3d0b_0_15"/>
            <p:cNvSpPr txBox="1"/>
            <p:nvPr/>
          </p:nvSpPr>
          <p:spPr>
            <a:xfrm>
              <a:off x="3975900" y="1558425"/>
              <a:ext cx="804600" cy="7929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3000">
                  <a:solidFill>
                    <a:schemeClr val="lt1"/>
                  </a:solidFill>
                  <a:latin typeface="Roboto"/>
                  <a:ea typeface="Roboto"/>
                  <a:cs typeface="Roboto"/>
                  <a:sym typeface="Roboto"/>
                </a:rPr>
                <a:t>AUG</a:t>
              </a:r>
              <a:endParaRPr b="1" sz="3000">
                <a:solidFill>
                  <a:schemeClr val="lt1"/>
                </a:solidFill>
                <a:latin typeface="Roboto"/>
                <a:ea typeface="Roboto"/>
                <a:cs typeface="Roboto"/>
                <a:sym typeface="Roboto"/>
              </a:endParaRPr>
            </a:p>
          </p:txBody>
        </p:sp>
        <p:sp>
          <p:nvSpPr>
            <p:cNvPr id="243" name="Google Shape;243;g281132d3d0b_0_15"/>
            <p:cNvSpPr txBox="1"/>
            <p:nvPr/>
          </p:nvSpPr>
          <p:spPr>
            <a:xfrm>
              <a:off x="4098775"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2F2F2F"/>
                  </a:solidFill>
                  <a:latin typeface="Roboto"/>
                  <a:ea typeface="Roboto"/>
                  <a:cs typeface="Roboto"/>
                  <a:sym typeface="Roboto"/>
                </a:rPr>
                <a:t>W1</a:t>
              </a:r>
              <a:endParaRPr sz="900">
                <a:solidFill>
                  <a:srgbClr val="2F2F2F"/>
                </a:solidFill>
                <a:latin typeface="Roboto"/>
                <a:ea typeface="Roboto"/>
                <a:cs typeface="Roboto"/>
                <a:sym typeface="Roboto"/>
              </a:endParaRPr>
            </a:p>
          </p:txBody>
        </p:sp>
        <p:sp>
          <p:nvSpPr>
            <p:cNvPr id="244" name="Google Shape;244;g281132d3d0b_0_15"/>
            <p:cNvSpPr txBox="1"/>
            <p:nvPr/>
          </p:nvSpPr>
          <p:spPr>
            <a:xfrm>
              <a:off x="4595225"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2F2F2F"/>
                  </a:solidFill>
                  <a:latin typeface="Roboto"/>
                  <a:ea typeface="Roboto"/>
                  <a:cs typeface="Roboto"/>
                  <a:sym typeface="Roboto"/>
                </a:rPr>
                <a:t>W2</a:t>
              </a:r>
              <a:endParaRPr sz="900">
                <a:solidFill>
                  <a:srgbClr val="2F2F2F"/>
                </a:solidFill>
                <a:latin typeface="Roboto"/>
                <a:ea typeface="Roboto"/>
                <a:cs typeface="Roboto"/>
                <a:sym typeface="Roboto"/>
              </a:endParaRPr>
            </a:p>
          </p:txBody>
        </p:sp>
        <p:sp>
          <p:nvSpPr>
            <p:cNvPr id="245" name="Google Shape;245;g281132d3d0b_0_15"/>
            <p:cNvSpPr txBox="1"/>
            <p:nvPr/>
          </p:nvSpPr>
          <p:spPr>
            <a:xfrm>
              <a:off x="5061028"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2F2F2F"/>
                  </a:solidFill>
                  <a:latin typeface="Roboto"/>
                  <a:ea typeface="Roboto"/>
                  <a:cs typeface="Roboto"/>
                  <a:sym typeface="Roboto"/>
                </a:rPr>
                <a:t>W3</a:t>
              </a:r>
              <a:endParaRPr sz="900">
                <a:solidFill>
                  <a:srgbClr val="2F2F2F"/>
                </a:solidFill>
                <a:latin typeface="Roboto"/>
                <a:ea typeface="Roboto"/>
                <a:cs typeface="Roboto"/>
                <a:sym typeface="Roboto"/>
              </a:endParaRPr>
            </a:p>
          </p:txBody>
        </p:sp>
        <p:sp>
          <p:nvSpPr>
            <p:cNvPr id="246" name="Google Shape;246;g281132d3d0b_0_15"/>
            <p:cNvSpPr txBox="1"/>
            <p:nvPr/>
          </p:nvSpPr>
          <p:spPr>
            <a:xfrm>
              <a:off x="5565837"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2F2F2F"/>
                  </a:solidFill>
                  <a:latin typeface="Roboto"/>
                  <a:ea typeface="Roboto"/>
                  <a:cs typeface="Roboto"/>
                  <a:sym typeface="Roboto"/>
                </a:rPr>
                <a:t>W4</a:t>
              </a:r>
              <a:endParaRPr sz="900">
                <a:solidFill>
                  <a:srgbClr val="2F2F2F"/>
                </a:solidFill>
                <a:latin typeface="Roboto"/>
                <a:ea typeface="Roboto"/>
                <a:cs typeface="Roboto"/>
                <a:sym typeface="Roboto"/>
              </a:endParaRPr>
            </a:p>
          </p:txBody>
        </p:sp>
        <p:cxnSp>
          <p:nvCxnSpPr>
            <p:cNvPr id="247" name="Google Shape;247;g281132d3d0b_0_15"/>
            <p:cNvCxnSpPr/>
            <p:nvPr/>
          </p:nvCxnSpPr>
          <p:spPr>
            <a:xfrm rot="10800000">
              <a:off x="4489375" y="2507000"/>
              <a:ext cx="0" cy="1848300"/>
            </a:xfrm>
            <a:prstGeom prst="straightConnector1">
              <a:avLst/>
            </a:prstGeom>
            <a:noFill/>
            <a:ln cap="flat" cmpd="sng" w="9525">
              <a:solidFill>
                <a:srgbClr val="2F2F2F"/>
              </a:solidFill>
              <a:prstDash val="dot"/>
              <a:round/>
              <a:headEnd len="sm" w="sm" type="none"/>
              <a:tailEnd len="sm" w="sm" type="none"/>
            </a:ln>
          </p:spPr>
        </p:cxnSp>
        <p:cxnSp>
          <p:nvCxnSpPr>
            <p:cNvPr id="248" name="Google Shape;248;g281132d3d0b_0_15"/>
            <p:cNvCxnSpPr/>
            <p:nvPr/>
          </p:nvCxnSpPr>
          <p:spPr>
            <a:xfrm rot="10800000">
              <a:off x="5000087" y="2507000"/>
              <a:ext cx="0" cy="1848300"/>
            </a:xfrm>
            <a:prstGeom prst="straightConnector1">
              <a:avLst/>
            </a:prstGeom>
            <a:noFill/>
            <a:ln cap="flat" cmpd="sng" w="9525">
              <a:solidFill>
                <a:srgbClr val="2F2F2F"/>
              </a:solidFill>
              <a:prstDash val="dot"/>
              <a:round/>
              <a:headEnd len="sm" w="sm" type="none"/>
              <a:tailEnd len="sm" w="sm" type="none"/>
            </a:ln>
          </p:spPr>
        </p:cxnSp>
        <p:cxnSp>
          <p:nvCxnSpPr>
            <p:cNvPr id="249" name="Google Shape;249;g281132d3d0b_0_15"/>
            <p:cNvCxnSpPr/>
            <p:nvPr/>
          </p:nvCxnSpPr>
          <p:spPr>
            <a:xfrm rot="10800000">
              <a:off x="5510800" y="2507000"/>
              <a:ext cx="0" cy="1848300"/>
            </a:xfrm>
            <a:prstGeom prst="straightConnector1">
              <a:avLst/>
            </a:prstGeom>
            <a:noFill/>
            <a:ln cap="flat" cmpd="sng" w="9525">
              <a:solidFill>
                <a:srgbClr val="2F2F2F"/>
              </a:solidFill>
              <a:prstDash val="dot"/>
              <a:round/>
              <a:headEnd len="sm" w="sm" type="none"/>
              <a:tailEnd len="sm" w="sm" type="none"/>
            </a:ln>
          </p:spPr>
        </p:cxnSp>
      </p:grpSp>
      <p:sp>
        <p:nvSpPr>
          <p:cNvPr id="250" name="Google Shape;250;g281132d3d0b_0_15"/>
          <p:cNvSpPr/>
          <p:nvPr/>
        </p:nvSpPr>
        <p:spPr>
          <a:xfrm>
            <a:off x="1292088" y="3480888"/>
            <a:ext cx="1431900" cy="276300"/>
          </a:xfrm>
          <a:prstGeom prst="rect">
            <a:avLst/>
          </a:prstGeom>
          <a:solidFill>
            <a:srgbClr val="2F2F2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  Minor Topic Choose</a:t>
            </a:r>
            <a:endParaRPr sz="900">
              <a:solidFill>
                <a:srgbClr val="FFFFFF"/>
              </a:solidFill>
              <a:latin typeface="Roboto"/>
              <a:ea typeface="Roboto"/>
              <a:cs typeface="Roboto"/>
              <a:sym typeface="Roboto"/>
            </a:endParaRPr>
          </a:p>
        </p:txBody>
      </p:sp>
      <p:sp>
        <p:nvSpPr>
          <p:cNvPr id="251" name="Google Shape;251;g281132d3d0b_0_15"/>
          <p:cNvSpPr/>
          <p:nvPr/>
        </p:nvSpPr>
        <p:spPr>
          <a:xfrm>
            <a:off x="2343000" y="3784650"/>
            <a:ext cx="2725200" cy="276300"/>
          </a:xfrm>
          <a:prstGeom prst="rect">
            <a:avLst/>
          </a:prstGeom>
          <a:solidFill>
            <a:srgbClr val="2F2F2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                      Start Learning ACO</a:t>
            </a:r>
            <a:endParaRPr sz="900">
              <a:solidFill>
                <a:srgbClr val="FFFFFF"/>
              </a:solidFill>
              <a:latin typeface="Roboto"/>
              <a:ea typeface="Roboto"/>
              <a:cs typeface="Roboto"/>
              <a:sym typeface="Roboto"/>
            </a:endParaRPr>
          </a:p>
        </p:txBody>
      </p:sp>
      <p:sp>
        <p:nvSpPr>
          <p:cNvPr id="252" name="Google Shape;252;g281132d3d0b_0_15"/>
          <p:cNvSpPr/>
          <p:nvPr/>
        </p:nvSpPr>
        <p:spPr>
          <a:xfrm>
            <a:off x="5826587" y="4606613"/>
            <a:ext cx="3264600" cy="276300"/>
          </a:xfrm>
          <a:prstGeom prst="rect">
            <a:avLst/>
          </a:prstGeom>
          <a:solidFill>
            <a:srgbClr val="41414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            Start learning Quantum Computing</a:t>
            </a:r>
            <a:endParaRPr sz="900">
              <a:solidFill>
                <a:srgbClr val="FFFFFF"/>
              </a:solidFill>
              <a:latin typeface="Roboto"/>
              <a:ea typeface="Roboto"/>
              <a:cs typeface="Roboto"/>
              <a:sym typeface="Roboto"/>
            </a:endParaRPr>
          </a:p>
        </p:txBody>
      </p:sp>
      <p:sp>
        <p:nvSpPr>
          <p:cNvPr id="253" name="Google Shape;253;g281132d3d0b_0_15"/>
          <p:cNvSpPr/>
          <p:nvPr/>
        </p:nvSpPr>
        <p:spPr>
          <a:xfrm>
            <a:off x="8548675" y="5399997"/>
            <a:ext cx="2725200" cy="276300"/>
          </a:xfrm>
          <a:prstGeom prst="rect">
            <a:avLst/>
          </a:prstGeom>
          <a:solidFill>
            <a:srgbClr val="46464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report analysis and compare QACO and ACO</a:t>
            </a:r>
            <a:endParaRPr sz="900">
              <a:solidFill>
                <a:srgbClr val="FFFFFF"/>
              </a:solidFill>
              <a:latin typeface="Roboto"/>
              <a:ea typeface="Roboto"/>
              <a:cs typeface="Roboto"/>
              <a:sym typeface="Roboto"/>
            </a:endParaRPr>
          </a:p>
        </p:txBody>
      </p:sp>
      <p:sp>
        <p:nvSpPr>
          <p:cNvPr id="254" name="Google Shape;254;g281132d3d0b_0_15"/>
          <p:cNvSpPr/>
          <p:nvPr/>
        </p:nvSpPr>
        <p:spPr>
          <a:xfrm>
            <a:off x="6656948" y="4950377"/>
            <a:ext cx="4087200" cy="276300"/>
          </a:xfrm>
          <a:prstGeom prst="rect">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                              implement QACO on topology optimization</a:t>
            </a:r>
            <a:endParaRPr sz="900">
              <a:solidFill>
                <a:srgbClr val="FFFFFF"/>
              </a:solidFill>
              <a:latin typeface="Roboto"/>
              <a:ea typeface="Roboto"/>
              <a:cs typeface="Roboto"/>
              <a:sym typeface="Roboto"/>
            </a:endParaRPr>
          </a:p>
        </p:txBody>
      </p:sp>
      <p:sp>
        <p:nvSpPr>
          <p:cNvPr id="255" name="Google Shape;255;g281132d3d0b_0_15"/>
          <p:cNvSpPr txBox="1"/>
          <p:nvPr/>
        </p:nvSpPr>
        <p:spPr>
          <a:xfrm>
            <a:off x="10843685" y="5849629"/>
            <a:ext cx="702300" cy="1293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505050"/>
              </a:solidFill>
            </a:endParaRPr>
          </a:p>
        </p:txBody>
      </p:sp>
      <p:sp>
        <p:nvSpPr>
          <p:cNvPr id="256" name="Google Shape;256;g281132d3d0b_0_15"/>
          <p:cNvSpPr/>
          <p:nvPr/>
        </p:nvSpPr>
        <p:spPr>
          <a:xfrm>
            <a:off x="2638963" y="3580652"/>
            <a:ext cx="88500" cy="76800"/>
          </a:xfrm>
          <a:prstGeom prst="triangle">
            <a:avLst>
              <a:gd fmla="val 50000" name="adj"/>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281132d3d0b_0_15"/>
          <p:cNvSpPr/>
          <p:nvPr/>
        </p:nvSpPr>
        <p:spPr>
          <a:xfrm>
            <a:off x="3661338" y="3745652"/>
            <a:ext cx="88500" cy="76800"/>
          </a:xfrm>
          <a:prstGeom prst="triangle">
            <a:avLst>
              <a:gd fmla="val 50000" name="adj"/>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281132d3d0b_0_15"/>
          <p:cNvSpPr/>
          <p:nvPr/>
        </p:nvSpPr>
        <p:spPr>
          <a:xfrm>
            <a:off x="3026352" y="4088413"/>
            <a:ext cx="2036400" cy="276300"/>
          </a:xfrm>
          <a:prstGeom prst="rect">
            <a:avLst/>
          </a:prstGeom>
          <a:solidFill>
            <a:srgbClr val="2F2F2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   Find Application area of ACO</a:t>
            </a:r>
            <a:endParaRPr sz="900">
              <a:solidFill>
                <a:srgbClr val="FFFFFF"/>
              </a:solidFill>
              <a:latin typeface="Roboto"/>
              <a:ea typeface="Roboto"/>
              <a:cs typeface="Roboto"/>
              <a:sym typeface="Roboto"/>
            </a:endParaRPr>
          </a:p>
        </p:txBody>
      </p:sp>
      <p:sp>
        <p:nvSpPr>
          <p:cNvPr id="259" name="Google Shape;259;g281132d3d0b_0_15"/>
          <p:cNvSpPr/>
          <p:nvPr/>
        </p:nvSpPr>
        <p:spPr>
          <a:xfrm>
            <a:off x="5407975" y="4060938"/>
            <a:ext cx="2404200" cy="478200"/>
          </a:xfrm>
          <a:prstGeom prst="rect">
            <a:avLst/>
          </a:prstGeom>
          <a:solidFill>
            <a:srgbClr val="2F2F2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            implement ACO on topology </a:t>
            </a:r>
            <a:endParaRPr sz="900">
              <a:solidFill>
                <a:srgbClr val="FFFFFF"/>
              </a:solidFill>
              <a:latin typeface="Roboto"/>
              <a:ea typeface="Roboto"/>
              <a:cs typeface="Roboto"/>
              <a:sym typeface="Roboto"/>
            </a:endParaRPr>
          </a:p>
          <a:p>
            <a:pPr indent="0" lvl="0" marL="0" rtl="0" algn="l">
              <a:spcBef>
                <a:spcPts val="0"/>
              </a:spcBef>
              <a:spcAft>
                <a:spcPts val="0"/>
              </a:spcAft>
              <a:buNone/>
            </a:pPr>
            <a:r>
              <a:rPr lang="en-US" sz="900">
                <a:solidFill>
                  <a:srgbClr val="FFFFFF"/>
                </a:solidFill>
                <a:latin typeface="Roboto"/>
                <a:ea typeface="Roboto"/>
                <a:cs typeface="Roboto"/>
                <a:sym typeface="Roboto"/>
              </a:rPr>
              <a:t>                        optimization            </a:t>
            </a:r>
            <a:endParaRPr sz="900">
              <a:solidFill>
                <a:srgbClr val="FFFFFF"/>
              </a:solidFill>
              <a:latin typeface="Roboto"/>
              <a:ea typeface="Roboto"/>
              <a:cs typeface="Roboto"/>
              <a:sym typeface="Roboto"/>
            </a:endParaRPr>
          </a:p>
        </p:txBody>
      </p:sp>
      <p:sp>
        <p:nvSpPr>
          <p:cNvPr id="260" name="Google Shape;260;g281132d3d0b_0_1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0"/>
          <p:cNvSpPr txBox="1"/>
          <p:nvPr/>
        </p:nvSpPr>
        <p:spPr>
          <a:xfrm>
            <a:off x="325927" y="248626"/>
            <a:ext cx="75303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Reference</a:t>
            </a:r>
            <a:endParaRPr b="1" sz="3200">
              <a:solidFill>
                <a:srgbClr val="46B0FA"/>
              </a:solidFill>
              <a:latin typeface="Arial"/>
              <a:ea typeface="Arial"/>
              <a:cs typeface="Arial"/>
              <a:sym typeface="Arial"/>
            </a:endParaRPr>
          </a:p>
        </p:txBody>
      </p:sp>
      <p:sp>
        <p:nvSpPr>
          <p:cNvPr id="266" name="Google Shape;266;p10"/>
          <p:cNvSpPr txBox="1"/>
          <p:nvPr/>
        </p:nvSpPr>
        <p:spPr>
          <a:xfrm>
            <a:off x="325925" y="945750"/>
            <a:ext cx="3829500" cy="98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List of cited papers</a:t>
            </a:r>
            <a:endParaRPr sz="2000">
              <a:solidFill>
                <a:srgbClr val="FF0000"/>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0"/>
          <p:cNvSpPr txBox="1"/>
          <p:nvPr/>
        </p:nvSpPr>
        <p:spPr>
          <a:xfrm>
            <a:off x="325925" y="1515950"/>
            <a:ext cx="10598700" cy="4985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Marco Dorigo, Mauro Birattari, and Thomas Stutzle. Ant colony optimization. IEEE computational intelligence magazine, 1(4):28–39, 2006.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Ahmed Ahmed El-Sawy, Elsayed M Zaki, and RM Rizk-Allah. A novel hybrid ant colony optimization and firefly algorithm for solving constrained engineering design problems. Journal of Natural Sciences and Mathematics, 266(1667):1–44, 2013.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Utkarsh Jaiswal and Shweta Aggarwal. Ant colony optimization. International Journal of Scientific &amp; Engineering Research, 2(7):1–7, 2011.</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A Kaveh and S Talatahari. Engineering optimization with hybrid particle swarm and ant colony optimization. 2009. 1</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Guan-Chun Luh and Chun-Yi Lin. Structural topology optimization using ant colony optimization algorithm. Applied Soft Computing, 9(4):1343–1353, 2009.</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B Chandra Mohan and R Baskaran. A survey: Ant colony optimization based recent research and implementation on several engineering domains. Expert Systems with Applications, 39(4):4618–4627, 2012.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Ying Pei, Wenbo Wang, and Song Zhang. Basic ant colony optimization. In 2012 International conference on computer science and electronics engineering, volume 1, pages 665–667. IEEE, 2012.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George IN Rozvany. A critical review of established methods of structural topology optimization. Structural and multidisciplinary optimization, 37:217–237, 2009.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n-US" sz="1500">
                <a:solidFill>
                  <a:schemeClr val="dk1"/>
                </a:solidFill>
                <a:latin typeface="Times New Roman"/>
                <a:ea typeface="Times New Roman"/>
                <a:cs typeface="Times New Roman"/>
                <a:sym typeface="Times New Roman"/>
              </a:rPr>
              <a:t>M Duran Toksari. Ant colony optimization for finding the global minimum. Applied Mathematics and computation, 176(1):308–316, 2006. </a:t>
            </a:r>
            <a:endParaRPr sz="1500">
              <a:latin typeface="Times New Roman"/>
              <a:ea typeface="Times New Roman"/>
              <a:cs typeface="Times New Roman"/>
              <a:sym typeface="Times New Roman"/>
            </a:endParaRPr>
          </a:p>
        </p:txBody>
      </p:sp>
      <p:sp>
        <p:nvSpPr>
          <p:cNvPr id="268" name="Google Shape;268;p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1"/>
          <p:cNvSpPr txBox="1"/>
          <p:nvPr/>
        </p:nvSpPr>
        <p:spPr>
          <a:xfrm>
            <a:off x="1895294" y="3601496"/>
            <a:ext cx="840141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rgbClr val="46B0FA"/>
                </a:solidFill>
                <a:latin typeface="Arial"/>
                <a:ea typeface="Arial"/>
                <a:cs typeface="Arial"/>
                <a:sym typeface="Arial"/>
              </a:rPr>
              <a:t>Thank You</a:t>
            </a:r>
            <a:endParaRPr b="1" sz="7200">
              <a:solidFill>
                <a:srgbClr val="46B0FA"/>
              </a:solidFill>
              <a:latin typeface="Arial"/>
              <a:ea typeface="Arial"/>
              <a:cs typeface="Arial"/>
              <a:sym typeface="Arial"/>
            </a:endParaRPr>
          </a:p>
        </p:txBody>
      </p:sp>
      <p:sp>
        <p:nvSpPr>
          <p:cNvPr id="274" name="Google Shape;274;p11"/>
          <p:cNvSpPr/>
          <p:nvPr/>
        </p:nvSpPr>
        <p:spPr>
          <a:xfrm>
            <a:off x="10668000" y="150471"/>
            <a:ext cx="1381246" cy="6829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 clipart&#10;&#10;Description automatically generated" id="275" name="Google Shape;275;p11"/>
          <p:cNvPicPr preferRelativeResize="0"/>
          <p:nvPr/>
        </p:nvPicPr>
        <p:blipFill rotWithShape="1">
          <a:blip r:embed="rId3">
            <a:alphaModFix/>
          </a:blip>
          <a:srcRect b="0" l="0" r="0" t="0"/>
          <a:stretch/>
        </p:blipFill>
        <p:spPr>
          <a:xfrm>
            <a:off x="3992880" y="1709987"/>
            <a:ext cx="4206240" cy="1806854"/>
          </a:xfrm>
          <a:prstGeom prst="rect">
            <a:avLst/>
          </a:prstGeom>
          <a:noFill/>
          <a:ln>
            <a:noFill/>
          </a:ln>
        </p:spPr>
      </p:pic>
      <p:sp>
        <p:nvSpPr>
          <p:cNvPr id="276" name="Google Shape;276;p11"/>
          <p:cNvSpPr txBox="1"/>
          <p:nvPr>
            <p:ph idx="12" type="sldNum"/>
          </p:nvPr>
        </p:nvSpPr>
        <p:spPr>
          <a:xfrm>
            <a:off x="8610600" y="6356350"/>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2"/>
          <p:cNvSpPr txBox="1"/>
          <p:nvPr/>
        </p:nvSpPr>
        <p:spPr>
          <a:xfrm>
            <a:off x="4134525" y="235975"/>
            <a:ext cx="2665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Content</a:t>
            </a:r>
            <a:endParaRPr b="1" sz="3200">
              <a:solidFill>
                <a:srgbClr val="46B0FA"/>
              </a:solidFill>
              <a:latin typeface="Arial"/>
              <a:ea typeface="Arial"/>
              <a:cs typeface="Arial"/>
              <a:sym typeface="Arial"/>
            </a:endParaRPr>
          </a:p>
        </p:txBody>
      </p:sp>
      <p:sp>
        <p:nvSpPr>
          <p:cNvPr id="42" name="Google Shape;42;p2"/>
          <p:cNvSpPr txBox="1"/>
          <p:nvPr/>
        </p:nvSpPr>
        <p:spPr>
          <a:xfrm>
            <a:off x="1071154" y="1247350"/>
            <a:ext cx="4650300" cy="49872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Introduction</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Literature Review</a:t>
            </a:r>
            <a:endParaRPr/>
          </a:p>
          <a:p>
            <a:pPr indent="0" lvl="0" marL="45720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Objectives</a:t>
            </a:r>
            <a:endParaRPr/>
          </a:p>
          <a:p>
            <a:pPr indent="0" lvl="0" marL="45720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Methodology</a:t>
            </a:r>
            <a:endParaRPr/>
          </a:p>
          <a:p>
            <a:pPr indent="0" lvl="0" marL="45720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Working Model</a:t>
            </a:r>
            <a:endParaRPr/>
          </a:p>
          <a:p>
            <a:pPr indent="0" lvl="0" marL="45720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Results</a:t>
            </a:r>
            <a:endParaRPr/>
          </a:p>
          <a:p>
            <a:pPr indent="0" lvl="0" marL="45720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Conclusion</a:t>
            </a:r>
            <a:endParaRPr/>
          </a:p>
          <a:p>
            <a:pPr indent="0" lvl="0" marL="45720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References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txBox="1"/>
          <p:nvPr/>
        </p:nvSpPr>
        <p:spPr>
          <a:xfrm>
            <a:off x="7577696" y="5488315"/>
            <a:ext cx="42891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rgbClr val="AE36FF"/>
              </a:solidFill>
              <a:latin typeface="Calibri"/>
              <a:ea typeface="Calibri"/>
              <a:cs typeface="Calibri"/>
              <a:sym typeface="Calibri"/>
            </a:endParaRPr>
          </a:p>
        </p:txBody>
      </p:sp>
      <p:sp>
        <p:nvSpPr>
          <p:cNvPr id="44" name="Google Shape;44;p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g281ca300944_1_1544"/>
          <p:cNvSpPr txBox="1"/>
          <p:nvPr/>
        </p:nvSpPr>
        <p:spPr>
          <a:xfrm>
            <a:off x="3716977" y="614675"/>
            <a:ext cx="2147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rPr>
              <a:t>Introduction</a:t>
            </a:r>
            <a:endParaRPr b="1" sz="2400">
              <a:solidFill>
                <a:srgbClr val="FF0000"/>
              </a:solidFill>
            </a:endParaRPr>
          </a:p>
        </p:txBody>
      </p:sp>
      <p:sp>
        <p:nvSpPr>
          <p:cNvPr id="50" name="Google Shape;50;g281ca300944_1_1544"/>
          <p:cNvSpPr txBox="1"/>
          <p:nvPr/>
        </p:nvSpPr>
        <p:spPr>
          <a:xfrm>
            <a:off x="7615646" y="5323840"/>
            <a:ext cx="42891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rgbClr val="AE36FF"/>
              </a:solidFill>
              <a:latin typeface="Calibri"/>
              <a:ea typeface="Calibri"/>
              <a:cs typeface="Calibri"/>
              <a:sym typeface="Calibri"/>
            </a:endParaRPr>
          </a:p>
        </p:txBody>
      </p:sp>
      <p:sp>
        <p:nvSpPr>
          <p:cNvPr id="51" name="Google Shape;51;g281ca300944_1_1544"/>
          <p:cNvSpPr txBox="1"/>
          <p:nvPr/>
        </p:nvSpPr>
        <p:spPr>
          <a:xfrm>
            <a:off x="351250" y="1388875"/>
            <a:ext cx="10805700" cy="494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Rapid technological advancements drive the pursuit of optimal solutions in engineering, focusing on design, efficiency, and performance enhancement.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Quantum Ant Colony Optimization (Q-ACO), a hybrid of quantum computing and swarm intelligence, is gaining popularity for tackling complex challenges.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Qubit-based quantum computing is revolutionizing traditional computer paradigms, holding potential for addressing intricate optimization problems.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Ant Colony Optimization (ACO), inspired by ant foraging behaviors, excels at quickly identifying near-optimal solutions, especially in challenging scenarios.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This project delves into Quantum Ant Colony Optimization, with a primary focus on structural topology optimization, a fundamental engineering challenge.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Leveraging the unique properties of quantum computing, such as superposition and entanglement, in conjunction with ant-inspired agents, aims to expand the boundaries of achievable optimized structural designs.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The project's primary objectives are twofold: first, to investigate the theoretical foundations of Quantum Ant Colony Optimization, particularly in the context of engineering challenges; and second, to provide practical insights for implementing Q-ACO, serving as a roadmap for engineers and researchers eager to harness quantum computing's power in optimizing structural designs.</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52" name="Google Shape;52;g281ca300944_1_154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281ca300944_1_1552"/>
          <p:cNvSpPr txBox="1"/>
          <p:nvPr/>
        </p:nvSpPr>
        <p:spPr>
          <a:xfrm>
            <a:off x="3147579" y="665300"/>
            <a:ext cx="4650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Literature Review</a:t>
            </a:r>
            <a:endParaRPr b="1" sz="2400">
              <a:solidFill>
                <a:srgbClr val="FF0000"/>
              </a:solidFill>
              <a:latin typeface="Times New Roman"/>
              <a:ea typeface="Times New Roman"/>
              <a:cs typeface="Times New Roman"/>
              <a:sym typeface="Times New Roman"/>
            </a:endParaRPr>
          </a:p>
        </p:txBody>
      </p:sp>
      <p:sp>
        <p:nvSpPr>
          <p:cNvPr id="58" name="Google Shape;58;g281ca300944_1_1552"/>
          <p:cNvSpPr txBox="1"/>
          <p:nvPr/>
        </p:nvSpPr>
        <p:spPr>
          <a:xfrm>
            <a:off x="7615646" y="5323840"/>
            <a:ext cx="42891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rgbClr val="AE36FF"/>
              </a:solidFill>
              <a:latin typeface="Calibri"/>
              <a:ea typeface="Calibri"/>
              <a:cs typeface="Calibri"/>
              <a:sym typeface="Calibri"/>
            </a:endParaRPr>
          </a:p>
        </p:txBody>
      </p:sp>
      <p:sp>
        <p:nvSpPr>
          <p:cNvPr id="59" name="Google Shape;59;g281ca300944_1_1552"/>
          <p:cNvSpPr txBox="1"/>
          <p:nvPr/>
        </p:nvSpPr>
        <p:spPr>
          <a:xfrm>
            <a:off x="171125" y="1376750"/>
            <a:ext cx="10603200" cy="46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Computers influenced by biology optimise structural topology. Shim and Manoocheer found the optimal structure using simulated annealing-based combinatorial optimisation.Component removal or restoration reduced finite element structural model volume while preserving stress. Area, perimeter, stiffness, and holes affect cantilever plate topology.Constrained mating, fitness sharing, cluster analysis. Graph theory allows vertices and undirected cubic Bézier curves.[8] GA graphs indicate costly geometry and global search. Optimisation of bit-array GA. Increase GA efficiency by improving design connectivity and constraint management.GA penalties reduce material and design and improve performance.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This research investigates quantum ant colony optimisation. Focus will be on structure topology optimisation, a key engineering difficulty. [3] This study uses ant-inspired animals' intelligence with quantum </a:t>
            </a:r>
            <a:r>
              <a:rPr lang="en-US" sz="1700">
                <a:latin typeface="Times New Roman"/>
                <a:ea typeface="Times New Roman"/>
                <a:cs typeface="Times New Roman"/>
                <a:sym typeface="Times New Roman"/>
              </a:rPr>
              <a:t>computing</a:t>
            </a:r>
            <a:r>
              <a:rPr lang="en-US" sz="1700">
                <a:latin typeface="Times New Roman"/>
                <a:ea typeface="Times New Roman"/>
                <a:cs typeface="Times New Roman"/>
                <a:sym typeface="Times New Roman"/>
              </a:rPr>
              <a:t> superposition and entanglement to improve structure design and engineering.This increases our options.[6] Present engineering and design prioritise structural topology optimisation. It permits creative and efficient arrangements in many fields. Its major goal is resource-efficiency, cost-effectiveness, and high-performance solutions by optimising material allocation within a design area under rigorous constraints.As companies grow and seek new engineering solutions, optimisation methods that quickly explore huge solution areas and use cutting-edge technology are needed.</a:t>
            </a:r>
            <a:endParaRPr sz="1700">
              <a:latin typeface="Times New Roman"/>
              <a:ea typeface="Times New Roman"/>
              <a:cs typeface="Times New Roman"/>
              <a:sym typeface="Times New Roman"/>
            </a:endParaRPr>
          </a:p>
        </p:txBody>
      </p:sp>
      <p:sp>
        <p:nvSpPr>
          <p:cNvPr id="60" name="Google Shape;60;g281ca300944_1_155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nvSpPr>
        <p:spPr>
          <a:xfrm>
            <a:off x="325927" y="222500"/>
            <a:ext cx="75303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Introduction</a:t>
            </a:r>
            <a:endParaRPr b="1" sz="3200">
              <a:solidFill>
                <a:srgbClr val="46B0FA"/>
              </a:solidFill>
              <a:latin typeface="Arial"/>
              <a:ea typeface="Arial"/>
              <a:cs typeface="Arial"/>
              <a:sym typeface="Arial"/>
            </a:endParaRPr>
          </a:p>
        </p:txBody>
      </p:sp>
      <p:sp>
        <p:nvSpPr>
          <p:cNvPr id="66" name="Google Shape;66;p3"/>
          <p:cNvSpPr txBox="1"/>
          <p:nvPr/>
        </p:nvSpPr>
        <p:spPr>
          <a:xfrm>
            <a:off x="325925" y="881650"/>
            <a:ext cx="6035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Technical Concepts (Algorithms) used</a:t>
            </a:r>
            <a:endParaRPr sz="1800">
              <a:solidFill>
                <a:schemeClr val="dk1"/>
              </a:solidFill>
              <a:latin typeface="Arial"/>
              <a:ea typeface="Arial"/>
              <a:cs typeface="Arial"/>
              <a:sym typeface="Arial"/>
            </a:endParaRPr>
          </a:p>
        </p:txBody>
      </p:sp>
      <p:sp>
        <p:nvSpPr>
          <p:cNvPr id="67" name="Google Shape;67;p3"/>
          <p:cNvSpPr txBox="1"/>
          <p:nvPr/>
        </p:nvSpPr>
        <p:spPr>
          <a:xfrm>
            <a:off x="422625" y="1457450"/>
            <a:ext cx="11071500" cy="49173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Quantum Computing:</a:t>
            </a:r>
            <a:r>
              <a:rPr lang="en-US" sz="1700">
                <a:latin typeface="Times New Roman"/>
                <a:ea typeface="Times New Roman"/>
                <a:cs typeface="Times New Roman"/>
                <a:sym typeface="Times New Roman"/>
              </a:rPr>
              <a:t> Quantum computing is a field of computing that leverages the principles of quantum mechanics to perform complex calculations at significantly faster speeds than classical computers. Quantum computers use qubits instead of classical bits for processing information.</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Ant Colony Optimization (ACO):</a:t>
            </a:r>
            <a:r>
              <a:rPr lang="en-US" sz="1700">
                <a:latin typeface="Times New Roman"/>
                <a:ea typeface="Times New Roman"/>
                <a:cs typeface="Times New Roman"/>
                <a:sym typeface="Times New Roman"/>
              </a:rPr>
              <a:t> ACO is a nature-inspired optimization algorithm based on the foraging behavior of ants. In ACO, artificial ants explore a solution space to find the optimal solution by depositing pheromones on paths and using these pheromone trails to guide their search.</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Structural Topology Optimization: </a:t>
            </a:r>
            <a:r>
              <a:rPr lang="en-US" sz="1700">
                <a:latin typeface="Times New Roman"/>
                <a:ea typeface="Times New Roman"/>
                <a:cs typeface="Times New Roman"/>
                <a:sym typeface="Times New Roman"/>
              </a:rPr>
              <a:t>This is a process used in engineering and design to find the optimal layout of materials within a given design space, subject to certain constraints, in order to achieve desired structural performance while minimizing material usage.</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Quantum-inspired Algorithms:</a:t>
            </a:r>
            <a:r>
              <a:rPr lang="en-US" sz="1700">
                <a:latin typeface="Times New Roman"/>
                <a:ea typeface="Times New Roman"/>
                <a:cs typeface="Times New Roman"/>
                <a:sym typeface="Times New Roman"/>
              </a:rPr>
              <a:t> These are optimization algorithms that draw inspiration from quantum computing principles to improve the efficiency of solving complex optimization problems. In the case of QACO, quantum-inspired techniques are used to enhance the ant colony optimization process.</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Qubit:</a:t>
            </a:r>
            <a:r>
              <a:rPr lang="en-US" sz="1700">
                <a:latin typeface="Times New Roman"/>
                <a:ea typeface="Times New Roman"/>
                <a:cs typeface="Times New Roman"/>
                <a:sym typeface="Times New Roman"/>
              </a:rPr>
              <a:t> In quantum computing, a qubit is the basic unit of information, analogous to a classical bit. However, unlike classical bits, qubits can exist in multiple states simultaneously due to the principles of superposition and entanglement.</a:t>
            </a:r>
            <a:endParaRPr sz="1700">
              <a:latin typeface="Times New Roman"/>
              <a:ea typeface="Times New Roman"/>
              <a:cs typeface="Times New Roman"/>
              <a:sym typeface="Times New Roman"/>
            </a:endParaRPr>
          </a:p>
        </p:txBody>
      </p:sp>
      <p:sp>
        <p:nvSpPr>
          <p:cNvPr id="68" name="Google Shape;68;p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81077efa03_0_20"/>
          <p:cNvSpPr txBox="1"/>
          <p:nvPr/>
        </p:nvSpPr>
        <p:spPr>
          <a:xfrm>
            <a:off x="325927" y="222500"/>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Introduction</a:t>
            </a:r>
            <a:endParaRPr b="1" sz="3200">
              <a:solidFill>
                <a:srgbClr val="46B0FA"/>
              </a:solidFill>
              <a:latin typeface="Arial"/>
              <a:ea typeface="Arial"/>
              <a:cs typeface="Arial"/>
              <a:sym typeface="Arial"/>
            </a:endParaRPr>
          </a:p>
        </p:txBody>
      </p:sp>
      <p:sp>
        <p:nvSpPr>
          <p:cNvPr id="74" name="Google Shape;74;g281077efa03_0_20"/>
          <p:cNvSpPr txBox="1"/>
          <p:nvPr/>
        </p:nvSpPr>
        <p:spPr>
          <a:xfrm>
            <a:off x="325926" y="944925"/>
            <a:ext cx="2910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Motivation</a:t>
            </a:r>
            <a:endParaRPr sz="2400">
              <a:solidFill>
                <a:schemeClr val="dk1"/>
              </a:solidFill>
              <a:latin typeface="Arial"/>
              <a:ea typeface="Arial"/>
              <a:cs typeface="Arial"/>
              <a:sym typeface="Arial"/>
            </a:endParaRPr>
          </a:p>
        </p:txBody>
      </p:sp>
      <p:sp>
        <p:nvSpPr>
          <p:cNvPr id="75" name="Google Shape;75;g281077efa03_0_20"/>
          <p:cNvSpPr txBox="1"/>
          <p:nvPr/>
        </p:nvSpPr>
        <p:spPr>
          <a:xfrm>
            <a:off x="325925" y="1544050"/>
            <a:ext cx="10118100" cy="5125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Quantum Computing Potential:</a:t>
            </a:r>
            <a:r>
              <a:rPr lang="en-US" sz="1600">
                <a:latin typeface="Times New Roman"/>
                <a:ea typeface="Times New Roman"/>
                <a:cs typeface="Times New Roman"/>
                <a:sym typeface="Times New Roman"/>
              </a:rPr>
              <a:t> The project is motivated by the incredible potential of quantum computing, which can process vast data and explore multiple solutions simultaneously, offering new levels of efficiency and performance in engineering optimization.</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Nature-Inspired Efficiency:</a:t>
            </a:r>
            <a:r>
              <a:rPr lang="en-US" sz="1600">
                <a:latin typeface="Times New Roman"/>
                <a:ea typeface="Times New Roman"/>
                <a:cs typeface="Times New Roman"/>
                <a:sym typeface="Times New Roman"/>
              </a:rPr>
              <a:t> Inspired by the efficient foraging behavior of ants, Ant Colony Optimization (ACO) has demonstrated the ability to quickly find optimal solutions. Combining quantum computing with ACO aims to enhance problem-solving efficiency.</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Structural Topology Optimization:</a:t>
            </a:r>
            <a:r>
              <a:rPr lang="en-US" sz="1600">
                <a:latin typeface="Times New Roman"/>
                <a:ea typeface="Times New Roman"/>
                <a:cs typeface="Times New Roman"/>
                <a:sym typeface="Times New Roman"/>
              </a:rPr>
              <a:t> The project focuses on addressing the fundamental engineering challenge of structural topology optimization. This involves optimizing material arrangements within design constraints, with the goal of achieving resource-efficiency, cost-effectiveness, and high-performance solutions.</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Staying Ahead in Engineering:</a:t>
            </a:r>
            <a:r>
              <a:rPr lang="en-US" sz="1600">
                <a:latin typeface="Times New Roman"/>
                <a:ea typeface="Times New Roman"/>
                <a:cs typeface="Times New Roman"/>
                <a:sym typeface="Times New Roman"/>
              </a:rPr>
              <a:t> To meet the growing demand for innovative engineering solutions, there is a need for methods that can rapidly explore complex solution spaces and leverage cutting-edge technology. This project aims to provide engineers with advanced tools to stay ahead in the field.</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Expanding Engineering Possibilities:</a:t>
            </a:r>
            <a:r>
              <a:rPr lang="en-US" sz="1600">
                <a:latin typeface="Times New Roman"/>
                <a:ea typeface="Times New Roman"/>
                <a:cs typeface="Times New Roman"/>
                <a:sym typeface="Times New Roman"/>
              </a:rPr>
              <a:t> Ultimately, the project seeks to expand the possibilities within engineering by combining quantum computing's potential with nature-inspired optimization. It empowers engineers to push boundaries and usher in a new era of innovation in engineering design and problem-solving.</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700">
              <a:latin typeface="Times New Roman"/>
              <a:ea typeface="Times New Roman"/>
              <a:cs typeface="Times New Roman"/>
              <a:sym typeface="Times New Roman"/>
            </a:endParaRPr>
          </a:p>
        </p:txBody>
      </p:sp>
      <p:sp>
        <p:nvSpPr>
          <p:cNvPr id="76" name="Google Shape;76;g281077efa03_0_2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81077efa03_0_10"/>
          <p:cNvSpPr txBox="1"/>
          <p:nvPr/>
        </p:nvSpPr>
        <p:spPr>
          <a:xfrm>
            <a:off x="325927" y="222500"/>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Introduction</a:t>
            </a:r>
            <a:endParaRPr b="1" sz="3200">
              <a:solidFill>
                <a:srgbClr val="46B0FA"/>
              </a:solidFill>
              <a:latin typeface="Arial"/>
              <a:ea typeface="Arial"/>
              <a:cs typeface="Arial"/>
              <a:sym typeface="Arial"/>
            </a:endParaRPr>
          </a:p>
        </p:txBody>
      </p:sp>
      <p:sp>
        <p:nvSpPr>
          <p:cNvPr id="82" name="Google Shape;82;g281077efa03_0_10"/>
          <p:cNvSpPr txBox="1"/>
          <p:nvPr/>
        </p:nvSpPr>
        <p:spPr>
          <a:xfrm>
            <a:off x="325926" y="957539"/>
            <a:ext cx="9900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Problem Statement</a:t>
            </a:r>
            <a:endParaRPr sz="2400">
              <a:solidFill>
                <a:schemeClr val="dk1"/>
              </a:solidFill>
              <a:latin typeface="Arial"/>
              <a:ea typeface="Arial"/>
              <a:cs typeface="Arial"/>
              <a:sym typeface="Arial"/>
            </a:endParaRPr>
          </a:p>
        </p:txBody>
      </p:sp>
      <p:sp>
        <p:nvSpPr>
          <p:cNvPr id="83" name="Google Shape;83;g281077efa03_0_10"/>
          <p:cNvSpPr txBox="1"/>
          <p:nvPr/>
        </p:nvSpPr>
        <p:spPr>
          <a:xfrm>
            <a:off x="325925" y="2730350"/>
            <a:ext cx="35556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800"/>
          </a:p>
        </p:txBody>
      </p:sp>
      <p:sp>
        <p:nvSpPr>
          <p:cNvPr id="84" name="Google Shape;84;g281077efa03_0_10"/>
          <p:cNvSpPr txBox="1"/>
          <p:nvPr/>
        </p:nvSpPr>
        <p:spPr>
          <a:xfrm>
            <a:off x="5306750" y="1463600"/>
            <a:ext cx="6010200" cy="446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b="1" lang="en-US" sz="1700"/>
              <a:t>Objective: </a:t>
            </a:r>
            <a:r>
              <a:rPr lang="en-US" sz="1700"/>
              <a:t>Optimize complex structural designs for performance while minimizing material usage.</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AutoNum type="arabicPeriod"/>
            </a:pPr>
            <a:r>
              <a:rPr b="1" lang="en-US" sz="1700"/>
              <a:t>Computational Complexity: </a:t>
            </a:r>
            <a:r>
              <a:rPr lang="en-US" sz="1700"/>
              <a:t>Traditional methods are computationally intensive, posing challenges for intricate structures.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AutoNum type="arabicPeriod"/>
            </a:pPr>
            <a:r>
              <a:rPr b="1" lang="en-US" sz="1700"/>
              <a:t>Solution Approach:</a:t>
            </a:r>
            <a:r>
              <a:rPr lang="en-US" sz="1700"/>
              <a:t> Introduce Quantum Ant Colony Optimization (QACO).</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AutoNum type="arabicPeriod"/>
            </a:pPr>
            <a:r>
              <a:rPr b="1" lang="en-US" sz="1700"/>
              <a:t>Key Goals:</a:t>
            </a:r>
            <a:r>
              <a:rPr lang="en-US" sz="1700"/>
              <a:t> Enhance efficiency and effectiveness in finding optimal structural topologies.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AutoNum type="arabicPeriod"/>
            </a:pPr>
            <a:r>
              <a:rPr b="1" lang="en-US" sz="1700"/>
              <a:t>Applications:</a:t>
            </a:r>
            <a:r>
              <a:rPr lang="en-US" sz="1700"/>
              <a:t> Aerospace, automotive, civil engineering, among others, benefit from improved structural design.</a:t>
            </a:r>
            <a:endParaRPr sz="1700"/>
          </a:p>
          <a:p>
            <a:pPr indent="0" lvl="0" marL="0" rtl="0" algn="l">
              <a:spcBef>
                <a:spcPts val="0"/>
              </a:spcBef>
              <a:spcAft>
                <a:spcPts val="0"/>
              </a:spcAft>
              <a:buNone/>
            </a:pPr>
            <a:r>
              <a:t/>
            </a:r>
            <a:endParaRPr sz="1800"/>
          </a:p>
        </p:txBody>
      </p:sp>
      <p:sp>
        <p:nvSpPr>
          <p:cNvPr id="85" name="Google Shape;85;g281077efa03_0_10"/>
          <p:cNvSpPr/>
          <p:nvPr/>
        </p:nvSpPr>
        <p:spPr>
          <a:xfrm>
            <a:off x="409975" y="1768700"/>
            <a:ext cx="4896600" cy="35685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US">
                <a:solidFill>
                  <a:schemeClr val="dk1"/>
                </a:solidFill>
                <a:highlight>
                  <a:srgbClr val="6FA8DC"/>
                </a:highlight>
              </a:rPr>
              <a:t>The problem statement of the project "quantum ant colony optimization for structural topology optimization" is to develop a new algorithm that can find better solutions to structural topology optimization problems than traditional algorithms.</a:t>
            </a:r>
            <a:endParaRPr b="1">
              <a:solidFill>
                <a:schemeClr val="dk1"/>
              </a:solidFill>
              <a:highlight>
                <a:srgbClr val="6FA8DC"/>
              </a:highlight>
            </a:endParaRPr>
          </a:p>
          <a:p>
            <a:pPr indent="0" lvl="0" marL="0" rtl="0" algn="ctr">
              <a:spcBef>
                <a:spcPts val="0"/>
              </a:spcBef>
              <a:spcAft>
                <a:spcPts val="0"/>
              </a:spcAft>
              <a:buNone/>
            </a:pPr>
            <a:r>
              <a:t/>
            </a:r>
            <a:endParaRPr>
              <a:solidFill>
                <a:schemeClr val="dk1"/>
              </a:solidFill>
              <a:highlight>
                <a:srgbClr val="6FA8DC"/>
              </a:highlight>
            </a:endParaRPr>
          </a:p>
        </p:txBody>
      </p:sp>
      <p:sp>
        <p:nvSpPr>
          <p:cNvPr id="86" name="Google Shape;86;g281077efa03_0_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81077efa03_0_5"/>
          <p:cNvSpPr txBox="1"/>
          <p:nvPr/>
        </p:nvSpPr>
        <p:spPr>
          <a:xfrm>
            <a:off x="325927" y="222500"/>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Introduction</a:t>
            </a:r>
            <a:endParaRPr b="1" sz="3200">
              <a:solidFill>
                <a:srgbClr val="46B0FA"/>
              </a:solidFill>
              <a:latin typeface="Arial"/>
              <a:ea typeface="Arial"/>
              <a:cs typeface="Arial"/>
              <a:sym typeface="Arial"/>
            </a:endParaRPr>
          </a:p>
        </p:txBody>
      </p:sp>
      <p:sp>
        <p:nvSpPr>
          <p:cNvPr id="92" name="Google Shape;92;g281077efa03_0_5"/>
          <p:cNvSpPr txBox="1"/>
          <p:nvPr/>
        </p:nvSpPr>
        <p:spPr>
          <a:xfrm>
            <a:off x="325926" y="1020825"/>
            <a:ext cx="4530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Area of application</a:t>
            </a:r>
            <a:endParaRPr sz="2400">
              <a:solidFill>
                <a:schemeClr val="dk1"/>
              </a:solidFill>
              <a:latin typeface="Arial"/>
              <a:ea typeface="Arial"/>
              <a:cs typeface="Arial"/>
              <a:sym typeface="Arial"/>
            </a:endParaRPr>
          </a:p>
        </p:txBody>
      </p:sp>
      <p:sp>
        <p:nvSpPr>
          <p:cNvPr id="93" name="Google Shape;93;g281077efa03_0_5"/>
          <p:cNvSpPr txBox="1"/>
          <p:nvPr/>
        </p:nvSpPr>
        <p:spPr>
          <a:xfrm>
            <a:off x="325925" y="1607275"/>
            <a:ext cx="9903000" cy="45018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Aerospace Engineering:</a:t>
            </a:r>
            <a:r>
              <a:rPr lang="en-US" sz="1700">
                <a:latin typeface="Times New Roman"/>
                <a:ea typeface="Times New Roman"/>
                <a:cs typeface="Times New Roman"/>
                <a:sym typeface="Times New Roman"/>
              </a:rPr>
              <a:t> Optimizing aircraft components to reduce weight while maintaining structural integrity is crucial for fuel efficiency and cost-effectiveness in the aerospace industry.</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Automotive Engineering:</a:t>
            </a:r>
            <a:r>
              <a:rPr lang="en-US" sz="1700">
                <a:latin typeface="Times New Roman"/>
                <a:ea typeface="Times New Roman"/>
                <a:cs typeface="Times New Roman"/>
                <a:sym typeface="Times New Roman"/>
              </a:rPr>
              <a:t> Designing lightweight and robust vehicle structures can significantly improve fuel efficiency, safety, and overall vehicle performance.</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Civil Engineering and Infrastructure:</a:t>
            </a:r>
            <a:r>
              <a:rPr lang="en-US" sz="1700">
                <a:latin typeface="Times New Roman"/>
                <a:ea typeface="Times New Roman"/>
                <a:cs typeface="Times New Roman"/>
                <a:sym typeface="Times New Roman"/>
              </a:rPr>
              <a:t> Optimizing the layout of civil structures like bridges and buildings enhances structural resilience and reduces construction material costs, benefiting infrastructure development.</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Renewable Energy: </a:t>
            </a:r>
            <a:r>
              <a:rPr lang="en-US" sz="1700">
                <a:latin typeface="Times New Roman"/>
                <a:ea typeface="Times New Roman"/>
                <a:cs typeface="Times New Roman"/>
                <a:sym typeface="Times New Roman"/>
              </a:rPr>
              <a:t>Efficient design of wind turbines and solar panel structures can maximize energy production and minimize material usage, supporting the growth of renewable energy sources.</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AutoNum type="arabicPeriod"/>
            </a:pPr>
            <a:r>
              <a:rPr b="1" lang="en-US" sz="1700">
                <a:latin typeface="Times New Roman"/>
                <a:ea typeface="Times New Roman"/>
                <a:cs typeface="Times New Roman"/>
                <a:sym typeface="Times New Roman"/>
              </a:rPr>
              <a:t>Manufacturing and Material Science: </a:t>
            </a:r>
            <a:r>
              <a:rPr lang="en-US" sz="1700">
                <a:latin typeface="Times New Roman"/>
                <a:ea typeface="Times New Roman"/>
                <a:cs typeface="Times New Roman"/>
                <a:sym typeface="Times New Roman"/>
              </a:rPr>
              <a:t>Efficient manufacturing processes through optimized designs lead to cost savings and improved product quality across various industries.</a:t>
            </a:r>
            <a:endParaRPr sz="1700">
              <a:latin typeface="Times New Roman"/>
              <a:ea typeface="Times New Roman"/>
              <a:cs typeface="Times New Roman"/>
              <a:sym typeface="Times New Roman"/>
            </a:endParaRPr>
          </a:p>
          <a:p>
            <a:pPr indent="0" lvl="0" marL="0" rtl="0" algn="just">
              <a:spcBef>
                <a:spcPts val="0"/>
              </a:spcBef>
              <a:spcAft>
                <a:spcPts val="0"/>
              </a:spcAft>
              <a:buNone/>
            </a:pPr>
            <a:r>
              <a:t/>
            </a:r>
            <a:endParaRPr sz="1700">
              <a:latin typeface="Times New Roman"/>
              <a:ea typeface="Times New Roman"/>
              <a:cs typeface="Times New Roman"/>
              <a:sym typeface="Times New Roman"/>
            </a:endParaRPr>
          </a:p>
        </p:txBody>
      </p:sp>
      <p:sp>
        <p:nvSpPr>
          <p:cNvPr id="94" name="Google Shape;94;g281077efa03_0_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81077efa03_0_0"/>
          <p:cNvSpPr txBox="1"/>
          <p:nvPr/>
        </p:nvSpPr>
        <p:spPr>
          <a:xfrm>
            <a:off x="325927" y="222500"/>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Introduction</a:t>
            </a:r>
            <a:endParaRPr b="1" sz="3200">
              <a:solidFill>
                <a:srgbClr val="46B0FA"/>
              </a:solidFill>
              <a:latin typeface="Arial"/>
              <a:ea typeface="Arial"/>
              <a:cs typeface="Arial"/>
              <a:sym typeface="Arial"/>
            </a:endParaRPr>
          </a:p>
        </p:txBody>
      </p:sp>
      <p:sp>
        <p:nvSpPr>
          <p:cNvPr id="100" name="Google Shape;100;g281077efa03_0_0"/>
          <p:cNvSpPr txBox="1"/>
          <p:nvPr/>
        </p:nvSpPr>
        <p:spPr>
          <a:xfrm>
            <a:off x="325926" y="1046150"/>
            <a:ext cx="3973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Dataset and input format</a:t>
            </a:r>
            <a:endParaRPr sz="2400">
              <a:solidFill>
                <a:schemeClr val="dk1"/>
              </a:solidFill>
              <a:latin typeface="Arial"/>
              <a:ea typeface="Arial"/>
              <a:cs typeface="Arial"/>
              <a:sym typeface="Arial"/>
            </a:endParaRPr>
          </a:p>
        </p:txBody>
      </p:sp>
      <p:sp>
        <p:nvSpPr>
          <p:cNvPr id="101" name="Google Shape;101;g281077efa03_0_0"/>
          <p:cNvSpPr txBox="1"/>
          <p:nvPr/>
        </p:nvSpPr>
        <p:spPr>
          <a:xfrm>
            <a:off x="325925" y="1655100"/>
            <a:ext cx="5879100" cy="4605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Structural Dataset: Imagine it as an architectural plan with geometry, limitations, material attributes, and historical data (if accessible). This is our "what" and design base.</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Input Format: This is quantum ants' language. Geometry representation, material requirements, constraints, objective functions, solver settings, boundary conditions, and initial design are included. This is "how" we optimise our structure.</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Historical Wisdom (Optional): Historical data is like learning from the masters. It provides insights from past designs, guiding us towards more innovative solutions.</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Quantum Ant Colony Optimization: utilising the dataset and input format, we construct structures with optimal performance and resource efficiency utilising quantum computing and ant colony optimisation. Our quantum tools change structural optimisation.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02" name="Google Shape;102;g281077efa03_0_0"/>
          <p:cNvPicPr preferRelativeResize="0"/>
          <p:nvPr/>
        </p:nvPicPr>
        <p:blipFill>
          <a:blip r:embed="rId3">
            <a:alphaModFix/>
          </a:blip>
          <a:stretch>
            <a:fillRect/>
          </a:stretch>
        </p:blipFill>
        <p:spPr>
          <a:xfrm>
            <a:off x="6749650" y="1655100"/>
            <a:ext cx="4591050" cy="4124325"/>
          </a:xfrm>
          <a:prstGeom prst="rect">
            <a:avLst/>
          </a:prstGeom>
          <a:noFill/>
          <a:ln>
            <a:noFill/>
          </a:ln>
        </p:spPr>
      </p:pic>
      <p:sp>
        <p:nvSpPr>
          <p:cNvPr id="103" name="Google Shape;103;g281077efa03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2021-05-06T09:42:21Z</dcterms:created>
  <dc:creator>Stuti Gandhi</dc:creator>
</cp:coreProperties>
</file>