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6" roundtripDataSignature="AMtx7mjRokobcTiZN5w7fOGp5W7kSgc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25e2b02aea7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g25e2b02aea7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2966c3b269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g2966c3b26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966c3b2692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g2966c3b2692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e2b02aea7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g25e2b02aea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e2b02aea7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25e2b02aea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e2b02aea7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5e2b02aea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8853" y="86497"/>
            <a:ext cx="11998411" cy="6685005"/>
          </a:xfrm>
          <a:prstGeom prst="rect">
            <a:avLst/>
          </a:prstGeom>
          <a:noFill/>
          <a:ln cap="flat" cmpd="sng" w="28575">
            <a:solidFill>
              <a:srgbClr val="46B0F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1" name="Google Shape;11;p12"/>
          <p:cNvPicPr preferRelativeResize="0"/>
          <p:nvPr/>
        </p:nvPicPr>
        <p:blipFill rotWithShape="1">
          <a:blip r:embed="rId1">
            <a:alphaModFix/>
          </a:blip>
          <a:srcRect b="0" l="0" r="7454" t="12813"/>
          <a:stretch/>
        </p:blipFill>
        <p:spPr>
          <a:xfrm>
            <a:off x="10718090" y="127821"/>
            <a:ext cx="1336257" cy="5407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cs.google.com/document/d/1Ay7uhlmmpM_eUX4EQqHT4VD7L1ZntW0r/edit?usp=drive_link&amp;ouid=111363271913671381628&amp;rtpof=true&amp;sd=true" TargetMode="External"/><Relationship Id="rId4" Type="http://schemas.openxmlformats.org/officeDocument/2006/relationships/hyperlink" Target="https://docs.google.com/document/d/1Ay7uhlmmpM_eUX4EQqHT4VD7L1ZntW0r/edit?usp=drive_link&amp;ouid=111363271913671381628&amp;rtpof=true&amp;sd=true" TargetMode="External"/><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g25e2b02aea7_0_19"/>
          <p:cNvSpPr/>
          <p:nvPr/>
        </p:nvSpPr>
        <p:spPr>
          <a:xfrm>
            <a:off x="10668000" y="150471"/>
            <a:ext cx="1381200" cy="682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 sign, outdoor&#10;&#10;Description automatically generated" id="28" name="Google Shape;28;g25e2b02aea7_0_19"/>
          <p:cNvPicPr preferRelativeResize="0"/>
          <p:nvPr/>
        </p:nvPicPr>
        <p:blipFill rotWithShape="1">
          <a:blip r:embed="rId3">
            <a:alphaModFix/>
          </a:blip>
          <a:srcRect b="0" l="0" r="0" t="0"/>
          <a:stretch/>
        </p:blipFill>
        <p:spPr>
          <a:xfrm>
            <a:off x="304829" y="126108"/>
            <a:ext cx="876170" cy="1491678"/>
          </a:xfrm>
          <a:prstGeom prst="rect">
            <a:avLst/>
          </a:prstGeom>
          <a:noFill/>
          <a:ln>
            <a:noFill/>
          </a:ln>
        </p:spPr>
      </p:pic>
      <p:pic>
        <p:nvPicPr>
          <p:cNvPr descr="A picture containing text, clipart&#10;&#10;Description automatically generated" id="29" name="Google Shape;29;g25e2b02aea7_0_19"/>
          <p:cNvPicPr preferRelativeResize="0"/>
          <p:nvPr/>
        </p:nvPicPr>
        <p:blipFill rotWithShape="1">
          <a:blip r:embed="rId4">
            <a:alphaModFix/>
          </a:blip>
          <a:srcRect b="0" l="0" r="0" t="0"/>
          <a:stretch/>
        </p:blipFill>
        <p:spPr>
          <a:xfrm>
            <a:off x="7485017" y="143688"/>
            <a:ext cx="4564228" cy="1474098"/>
          </a:xfrm>
          <a:prstGeom prst="rect">
            <a:avLst/>
          </a:prstGeom>
          <a:noFill/>
          <a:ln>
            <a:noFill/>
          </a:ln>
        </p:spPr>
      </p:pic>
      <p:sp>
        <p:nvSpPr>
          <p:cNvPr id="30" name="Google Shape;30;g25e2b02aea7_0_19"/>
          <p:cNvSpPr txBox="1"/>
          <p:nvPr/>
        </p:nvSpPr>
        <p:spPr>
          <a:xfrm>
            <a:off x="2181425" y="1617775"/>
            <a:ext cx="7212300" cy="554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          Minor Project Presentation</a:t>
            </a:r>
            <a:endParaRPr sz="3000">
              <a:solidFill>
                <a:schemeClr val="dk1"/>
              </a:solidFill>
              <a:latin typeface="Calibri"/>
              <a:ea typeface="Calibri"/>
              <a:cs typeface="Calibri"/>
              <a:sym typeface="Calibri"/>
            </a:endParaRPr>
          </a:p>
        </p:txBody>
      </p:sp>
      <p:sp>
        <p:nvSpPr>
          <p:cNvPr id="31" name="Google Shape;31;g25e2b02aea7_0_19"/>
          <p:cNvSpPr txBox="1"/>
          <p:nvPr/>
        </p:nvSpPr>
        <p:spPr>
          <a:xfrm>
            <a:off x="719399" y="2560320"/>
            <a:ext cx="99486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Title: </a:t>
            </a:r>
            <a:r>
              <a:rPr lang="en-US" sz="3200">
                <a:solidFill>
                  <a:schemeClr val="dk1"/>
                </a:solidFill>
                <a:latin typeface="Times New Roman"/>
                <a:ea typeface="Times New Roman"/>
                <a:cs typeface="Times New Roman"/>
                <a:sym typeface="Times New Roman"/>
              </a:rPr>
              <a:t>Quantum Ant Colony Optimization </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3200">
                <a:solidFill>
                  <a:schemeClr val="dk1"/>
                </a:solidFill>
                <a:latin typeface="Times New Roman"/>
                <a:ea typeface="Times New Roman"/>
                <a:cs typeface="Times New Roman"/>
                <a:sym typeface="Times New Roman"/>
              </a:rPr>
              <a:t>for Solving Engineering Problems</a:t>
            </a:r>
            <a:endParaRPr sz="3200">
              <a:solidFill>
                <a:schemeClr val="dk1"/>
              </a:solidFill>
              <a:latin typeface="Calibri"/>
              <a:ea typeface="Calibri"/>
              <a:cs typeface="Calibri"/>
              <a:sym typeface="Calibri"/>
            </a:endParaRPr>
          </a:p>
        </p:txBody>
      </p:sp>
      <p:sp>
        <p:nvSpPr>
          <p:cNvPr id="32" name="Google Shape;32;g25e2b02aea7_0_19"/>
          <p:cNvSpPr txBox="1"/>
          <p:nvPr/>
        </p:nvSpPr>
        <p:spPr>
          <a:xfrm>
            <a:off x="304829" y="5003074"/>
            <a:ext cx="3174300" cy="1477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Presented By:</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Sk Mamud Haque</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Roll No - R2142211466</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g25e2b02aea7_0_19"/>
          <p:cNvSpPr txBox="1"/>
          <p:nvPr/>
        </p:nvSpPr>
        <p:spPr>
          <a:xfrm>
            <a:off x="8318201" y="5003075"/>
            <a:ext cx="3281700" cy="1477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Mentored By:</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Dr. Hanumat Sastry G</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Professor</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g25e2b02aea7_0_19"/>
          <p:cNvSpPr txBox="1"/>
          <p:nvPr>
            <p:ph idx="12" type="sldNum"/>
          </p:nvPr>
        </p:nvSpPr>
        <p:spPr>
          <a:xfrm>
            <a:off x="8610600" y="6356350"/>
            <a:ext cx="32817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1"/>
          <p:cNvSpPr txBox="1"/>
          <p:nvPr/>
        </p:nvSpPr>
        <p:spPr>
          <a:xfrm>
            <a:off x="1895294" y="3601496"/>
            <a:ext cx="840141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rgbClr val="46B0FA"/>
                </a:solidFill>
                <a:latin typeface="Arial"/>
                <a:ea typeface="Arial"/>
                <a:cs typeface="Arial"/>
                <a:sym typeface="Arial"/>
              </a:rPr>
              <a:t>Thank You</a:t>
            </a:r>
            <a:endParaRPr b="1" sz="7200">
              <a:solidFill>
                <a:srgbClr val="46B0FA"/>
              </a:solidFill>
              <a:latin typeface="Arial"/>
              <a:ea typeface="Arial"/>
              <a:cs typeface="Arial"/>
              <a:sym typeface="Arial"/>
            </a:endParaRPr>
          </a:p>
        </p:txBody>
      </p:sp>
      <p:sp>
        <p:nvSpPr>
          <p:cNvPr id="105" name="Google Shape;105;p11"/>
          <p:cNvSpPr/>
          <p:nvPr/>
        </p:nvSpPr>
        <p:spPr>
          <a:xfrm>
            <a:off x="10668000" y="150471"/>
            <a:ext cx="1381246" cy="6829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 clipart&#10;&#10;Description automatically generated" id="106" name="Google Shape;106;p11"/>
          <p:cNvPicPr preferRelativeResize="0"/>
          <p:nvPr/>
        </p:nvPicPr>
        <p:blipFill rotWithShape="1">
          <a:blip r:embed="rId3">
            <a:alphaModFix/>
          </a:blip>
          <a:srcRect b="0" l="0" r="0" t="0"/>
          <a:stretch/>
        </p:blipFill>
        <p:spPr>
          <a:xfrm>
            <a:off x="3992880" y="1709987"/>
            <a:ext cx="4206240" cy="18068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2"/>
          <p:cNvSpPr txBox="1"/>
          <p:nvPr/>
        </p:nvSpPr>
        <p:spPr>
          <a:xfrm>
            <a:off x="5752779" y="1089450"/>
            <a:ext cx="4650300" cy="4679100"/>
          </a:xfrm>
          <a:prstGeom prst="rect">
            <a:avLst/>
          </a:prstGeom>
          <a:noFill/>
          <a:ln>
            <a:noFill/>
          </a:ln>
        </p:spPr>
        <p:txBody>
          <a:bodyPr anchorCtr="0" anchor="t" bIns="45700" lIns="91425" spcFirstLastPara="1" rIns="91425" wrap="square" tIns="45700">
            <a:spAutoFit/>
          </a:bodyPr>
          <a:lstStyle/>
          <a:p>
            <a:pPr indent="-387350" lvl="0" marL="457200" marR="0" rtl="0" algn="l">
              <a:spcBef>
                <a:spcPts val="0"/>
              </a:spcBef>
              <a:spcAft>
                <a:spcPts val="0"/>
              </a:spcAft>
              <a:buClr>
                <a:schemeClr val="dk1"/>
              </a:buClr>
              <a:buSzPts val="2500"/>
              <a:buFont typeface="Arial"/>
              <a:buAutoNum type="arabicPeriod"/>
            </a:pPr>
            <a:r>
              <a:rPr lang="en-US" sz="2500">
                <a:solidFill>
                  <a:schemeClr val="dk1"/>
                </a:solidFill>
                <a:latin typeface="Arial"/>
                <a:ea typeface="Arial"/>
                <a:cs typeface="Arial"/>
                <a:sym typeface="Arial"/>
              </a:rPr>
              <a:t>Introduction</a:t>
            </a:r>
            <a:endParaRPr sz="1900"/>
          </a:p>
          <a:p>
            <a:pPr indent="0" lvl="0" marL="457200" marR="0" rtl="0" algn="l">
              <a:spcBef>
                <a:spcPts val="0"/>
              </a:spcBef>
              <a:spcAft>
                <a:spcPts val="0"/>
              </a:spcAft>
              <a:buNone/>
            </a:pPr>
            <a:r>
              <a:t/>
            </a:r>
            <a:endParaRPr sz="2500">
              <a:solidFill>
                <a:schemeClr val="dk1"/>
              </a:solidFill>
              <a:latin typeface="Arial"/>
              <a:ea typeface="Arial"/>
              <a:cs typeface="Arial"/>
              <a:sym typeface="Arial"/>
            </a:endParaRPr>
          </a:p>
          <a:p>
            <a:pPr indent="-387350" lvl="0" marL="457200" marR="0" rtl="0" algn="l">
              <a:spcBef>
                <a:spcPts val="0"/>
              </a:spcBef>
              <a:spcAft>
                <a:spcPts val="0"/>
              </a:spcAft>
              <a:buClr>
                <a:schemeClr val="dk1"/>
              </a:buClr>
              <a:buSzPts val="2500"/>
              <a:buFont typeface="Arial"/>
              <a:buAutoNum type="arabicPeriod"/>
            </a:pPr>
            <a:r>
              <a:rPr lang="en-US" sz="2500">
                <a:solidFill>
                  <a:schemeClr val="dk1"/>
                </a:solidFill>
                <a:latin typeface="Arial"/>
                <a:ea typeface="Arial"/>
                <a:cs typeface="Arial"/>
                <a:sym typeface="Arial"/>
              </a:rPr>
              <a:t>Literature Review</a:t>
            </a:r>
            <a:endParaRPr sz="1900"/>
          </a:p>
          <a:p>
            <a:pPr indent="0" lvl="0" marL="457200" marR="0" rtl="0" algn="l">
              <a:spcBef>
                <a:spcPts val="0"/>
              </a:spcBef>
              <a:spcAft>
                <a:spcPts val="0"/>
              </a:spcAft>
              <a:buNone/>
            </a:pPr>
            <a:r>
              <a:t/>
            </a:r>
            <a:endParaRPr sz="2500">
              <a:solidFill>
                <a:schemeClr val="dk1"/>
              </a:solidFill>
              <a:latin typeface="Arial"/>
              <a:ea typeface="Arial"/>
              <a:cs typeface="Arial"/>
              <a:sym typeface="Arial"/>
            </a:endParaRPr>
          </a:p>
          <a:p>
            <a:pPr indent="-387350" lvl="0" marL="457200" marR="0" rtl="0" algn="l">
              <a:spcBef>
                <a:spcPts val="0"/>
              </a:spcBef>
              <a:spcAft>
                <a:spcPts val="0"/>
              </a:spcAft>
              <a:buClr>
                <a:schemeClr val="dk1"/>
              </a:buClr>
              <a:buSzPts val="2500"/>
              <a:buFont typeface="Arial"/>
              <a:buAutoNum type="arabicPeriod"/>
            </a:pPr>
            <a:r>
              <a:rPr lang="en-US" sz="2500">
                <a:solidFill>
                  <a:schemeClr val="dk1"/>
                </a:solidFill>
                <a:latin typeface="Arial"/>
                <a:ea typeface="Arial"/>
                <a:cs typeface="Arial"/>
                <a:sym typeface="Arial"/>
              </a:rPr>
              <a:t>Objectives</a:t>
            </a:r>
            <a:endParaRPr sz="1900"/>
          </a:p>
          <a:p>
            <a:pPr indent="0" lvl="0" marL="457200" marR="0" rtl="0" algn="l">
              <a:spcBef>
                <a:spcPts val="0"/>
              </a:spcBef>
              <a:spcAft>
                <a:spcPts val="0"/>
              </a:spcAft>
              <a:buNone/>
            </a:pPr>
            <a:r>
              <a:t/>
            </a:r>
            <a:endParaRPr sz="2500">
              <a:solidFill>
                <a:schemeClr val="dk1"/>
              </a:solidFill>
              <a:latin typeface="Arial"/>
              <a:ea typeface="Arial"/>
              <a:cs typeface="Arial"/>
              <a:sym typeface="Arial"/>
            </a:endParaRPr>
          </a:p>
          <a:p>
            <a:pPr indent="-387350" lvl="0" marL="457200" marR="0" rtl="0" algn="l">
              <a:spcBef>
                <a:spcPts val="0"/>
              </a:spcBef>
              <a:spcAft>
                <a:spcPts val="0"/>
              </a:spcAft>
              <a:buClr>
                <a:schemeClr val="dk1"/>
              </a:buClr>
              <a:buSzPts val="2500"/>
              <a:buFont typeface="Arial"/>
              <a:buAutoNum type="arabicPeriod"/>
            </a:pPr>
            <a:r>
              <a:rPr lang="en-US" sz="2500">
                <a:solidFill>
                  <a:schemeClr val="dk1"/>
                </a:solidFill>
                <a:latin typeface="Arial"/>
                <a:ea typeface="Arial"/>
                <a:cs typeface="Arial"/>
                <a:sym typeface="Arial"/>
              </a:rPr>
              <a:t>Methodology</a:t>
            </a:r>
            <a:endParaRPr sz="1900"/>
          </a:p>
          <a:p>
            <a:pPr indent="0" lvl="0" marL="457200" marR="0" rtl="0" algn="l">
              <a:spcBef>
                <a:spcPts val="0"/>
              </a:spcBef>
              <a:spcAft>
                <a:spcPts val="0"/>
              </a:spcAft>
              <a:buNone/>
            </a:pPr>
            <a:r>
              <a:t/>
            </a:r>
            <a:endParaRPr sz="2500">
              <a:solidFill>
                <a:schemeClr val="dk1"/>
              </a:solidFill>
              <a:latin typeface="Arial"/>
              <a:ea typeface="Arial"/>
              <a:cs typeface="Arial"/>
              <a:sym typeface="Arial"/>
            </a:endParaRPr>
          </a:p>
          <a:p>
            <a:pPr indent="-387350" lvl="0" marL="457200" marR="0" rtl="0" algn="l">
              <a:spcBef>
                <a:spcPts val="0"/>
              </a:spcBef>
              <a:spcAft>
                <a:spcPts val="0"/>
              </a:spcAft>
              <a:buClr>
                <a:schemeClr val="dk1"/>
              </a:buClr>
              <a:buSzPts val="2500"/>
              <a:buFont typeface="Arial"/>
              <a:buAutoNum type="arabicPeriod"/>
            </a:pPr>
            <a:r>
              <a:rPr lang="en-US" sz="2500">
                <a:solidFill>
                  <a:schemeClr val="dk1"/>
                </a:solidFill>
                <a:latin typeface="Arial"/>
                <a:ea typeface="Arial"/>
                <a:cs typeface="Arial"/>
                <a:sym typeface="Arial"/>
              </a:rPr>
              <a:t>Working Model</a:t>
            </a:r>
            <a:endParaRPr sz="1900"/>
          </a:p>
          <a:p>
            <a:pPr indent="0" lvl="0" marL="457200" marR="0" rtl="0" algn="l">
              <a:spcBef>
                <a:spcPts val="0"/>
              </a:spcBef>
              <a:spcAft>
                <a:spcPts val="0"/>
              </a:spcAft>
              <a:buNone/>
            </a:pPr>
            <a:r>
              <a:t/>
            </a:r>
            <a:endParaRPr sz="2500">
              <a:solidFill>
                <a:schemeClr val="dk1"/>
              </a:solidFill>
              <a:latin typeface="Arial"/>
              <a:ea typeface="Arial"/>
              <a:cs typeface="Arial"/>
              <a:sym typeface="Arial"/>
            </a:endParaRPr>
          </a:p>
          <a:p>
            <a:pPr indent="-387350" lvl="0" marL="457200" marR="0" rtl="0" algn="l">
              <a:spcBef>
                <a:spcPts val="0"/>
              </a:spcBef>
              <a:spcAft>
                <a:spcPts val="0"/>
              </a:spcAft>
              <a:buClr>
                <a:schemeClr val="dk1"/>
              </a:buClr>
              <a:buSzPts val="2500"/>
              <a:buFont typeface="Arial"/>
              <a:buAutoNum type="arabicPeriod"/>
            </a:pPr>
            <a:r>
              <a:rPr lang="en-US" sz="2500">
                <a:solidFill>
                  <a:schemeClr val="dk1"/>
                </a:solidFill>
                <a:latin typeface="Arial"/>
                <a:ea typeface="Arial"/>
                <a:cs typeface="Arial"/>
                <a:sym typeface="Arial"/>
              </a:rPr>
              <a:t>References </a:t>
            </a:r>
            <a:endParaRPr sz="1900"/>
          </a:p>
          <a:p>
            <a:pPr indent="0" lvl="0" marL="457200" marR="0" rtl="0" algn="l">
              <a:spcBef>
                <a:spcPts val="0"/>
              </a:spcBef>
              <a:spcAft>
                <a:spcPts val="0"/>
              </a:spcAft>
              <a:buNone/>
            </a:pPr>
            <a:r>
              <a:t/>
            </a:r>
            <a:endParaRPr sz="2300">
              <a:solidFill>
                <a:schemeClr val="dk1"/>
              </a:solidFill>
              <a:latin typeface="Arial"/>
              <a:ea typeface="Arial"/>
              <a:cs typeface="Arial"/>
              <a:sym typeface="Arial"/>
            </a:endParaRPr>
          </a:p>
        </p:txBody>
      </p:sp>
      <p:sp>
        <p:nvSpPr>
          <p:cNvPr id="40" name="Google Shape;40;p2"/>
          <p:cNvSpPr/>
          <p:nvPr/>
        </p:nvSpPr>
        <p:spPr>
          <a:xfrm>
            <a:off x="979375" y="1841100"/>
            <a:ext cx="4276800" cy="3175800"/>
          </a:xfrm>
          <a:prstGeom prst="right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800"/>
              <a:t>Content</a:t>
            </a:r>
            <a:endParaRPr b="1"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g2966c3b2692_0_0"/>
          <p:cNvSpPr txBox="1"/>
          <p:nvPr/>
        </p:nvSpPr>
        <p:spPr>
          <a:xfrm>
            <a:off x="3716977" y="614675"/>
            <a:ext cx="2147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rPr>
              <a:t>Introduction</a:t>
            </a:r>
            <a:endParaRPr b="1" sz="2400">
              <a:solidFill>
                <a:srgbClr val="FF0000"/>
              </a:solidFill>
            </a:endParaRPr>
          </a:p>
        </p:txBody>
      </p:sp>
      <p:sp>
        <p:nvSpPr>
          <p:cNvPr id="46" name="Google Shape;46;g2966c3b2692_0_0"/>
          <p:cNvSpPr txBox="1"/>
          <p:nvPr/>
        </p:nvSpPr>
        <p:spPr>
          <a:xfrm>
            <a:off x="7615646" y="5323840"/>
            <a:ext cx="42891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rgbClr val="AE36FF"/>
              </a:solidFill>
              <a:latin typeface="Calibri"/>
              <a:ea typeface="Calibri"/>
              <a:cs typeface="Calibri"/>
              <a:sym typeface="Calibri"/>
            </a:endParaRPr>
          </a:p>
        </p:txBody>
      </p:sp>
      <p:sp>
        <p:nvSpPr>
          <p:cNvPr id="47" name="Google Shape;47;g2966c3b2692_0_0"/>
          <p:cNvSpPr txBox="1"/>
          <p:nvPr/>
        </p:nvSpPr>
        <p:spPr>
          <a:xfrm>
            <a:off x="351250" y="1388875"/>
            <a:ext cx="10805700" cy="494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Rapid technological advancements drive the pursuit of optimal solutions in engineering, focusing on design, efficiency, and performance enhancement.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Quantum Ant Colony Optimization (Q-ACO), a hybrid of quantum computing and swarm intelligence, is gaining popularity for tackling complex challenges.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Qubit-based quantum computing is revolutionizing traditional computer paradigms, holding potential for addressing intricate optimization problems.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Ant Colony Optimization (ACO), inspired by ant foraging behaviors, excels at quickly identifying near-optimal solutions, especially in challenging scenarios.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This project delves into Quantum Ant Colony Optimization, with a primary focus on structural topology optimization, a fundamental engineering challenge.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Leveraging the unique properties of quantum computing, such as superposition and entanglement, in conjunction with ant-inspired agents, aims to expand the boundaries of achievable optimized structural designs.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The project's primary objectives are twofold: first, to investigate the theoretical foundations of Quantum Ant Colony Optimization, particularly in the context of engineering challenges; and second, to provide practical insights for implementing Q-ACO, serving as a roadmap for engineers and researchers eager to harness quantum computing's power in optimizing structural designs.</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48" name="Google Shape;48;g2966c3b2692_0_0"/>
          <p:cNvSpPr txBox="1"/>
          <p:nvPr>
            <p:ph idx="12" type="sldNum"/>
          </p:nvPr>
        </p:nvSpPr>
        <p:spPr>
          <a:xfrm>
            <a:off x="11409045" y="6333134"/>
            <a:ext cx="731700" cy="52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g2966c3b2692_0_28"/>
          <p:cNvSpPr txBox="1"/>
          <p:nvPr/>
        </p:nvSpPr>
        <p:spPr>
          <a:xfrm>
            <a:off x="3147579" y="665300"/>
            <a:ext cx="4650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Literature Review</a:t>
            </a:r>
            <a:endParaRPr b="1" sz="2400">
              <a:solidFill>
                <a:srgbClr val="FF0000"/>
              </a:solidFill>
              <a:latin typeface="Times New Roman"/>
              <a:ea typeface="Times New Roman"/>
              <a:cs typeface="Times New Roman"/>
              <a:sym typeface="Times New Roman"/>
            </a:endParaRPr>
          </a:p>
        </p:txBody>
      </p:sp>
      <p:sp>
        <p:nvSpPr>
          <p:cNvPr id="54" name="Google Shape;54;g2966c3b2692_0_28"/>
          <p:cNvSpPr txBox="1"/>
          <p:nvPr/>
        </p:nvSpPr>
        <p:spPr>
          <a:xfrm>
            <a:off x="7615646" y="5323840"/>
            <a:ext cx="42891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rgbClr val="AE36FF"/>
              </a:solidFill>
              <a:latin typeface="Calibri"/>
              <a:ea typeface="Calibri"/>
              <a:cs typeface="Calibri"/>
              <a:sym typeface="Calibri"/>
            </a:endParaRPr>
          </a:p>
        </p:txBody>
      </p:sp>
      <p:sp>
        <p:nvSpPr>
          <p:cNvPr id="55" name="Google Shape;55;g2966c3b2692_0_28"/>
          <p:cNvSpPr txBox="1"/>
          <p:nvPr/>
        </p:nvSpPr>
        <p:spPr>
          <a:xfrm>
            <a:off x="171125" y="1376750"/>
            <a:ext cx="10603200" cy="46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Computers influenced by biology optimise structural topology. Shim and Manoocheer found the optimal structure using simulated annealing-based combinatorial optimisation.Component removal or restoration reduced finite element structural model volume while preserving stress. Area, perimeter, stiffness, and holes affect cantilever plate topology.Constrained mating, fitness sharing, cluster analysis. Graph theory allows vertices and undirected cubic Bézier curves.[8] GA graphs indicate costly geometry and global search. Optimisation of bit-array GA. Increase GA efficiency by improving design connectivity and constraint management.GA penalties reduce material and design and improve performance.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This research investigates quantum ant colony optimisation. Focus will be on structure topology optimisation, a key engineering difficulty. [3] This study uses ant-inspired animals' intelligence with quantum computing superposition and entanglement to improve structure design and engineering.This increases our options.[6] Present engineering and design prioritise structural topology optimisation. It permits creative and efficient arrangements in many fields. Its major goal is resource-efficiency, cost-effectiveness, and high-performance solutions by optimising material allocation within a design area under rigorous constraints.As companies grow and seek new engineering solutions, optimisation methods that quickly explore huge solution areas and use cutting-edge technology are needed.</a:t>
            </a:r>
            <a:endParaRPr sz="1700">
              <a:latin typeface="Times New Roman"/>
              <a:ea typeface="Times New Roman"/>
              <a:cs typeface="Times New Roman"/>
              <a:sym typeface="Times New Roman"/>
            </a:endParaRPr>
          </a:p>
        </p:txBody>
      </p:sp>
      <p:sp>
        <p:nvSpPr>
          <p:cNvPr id="56" name="Google Shape;56;g2966c3b2692_0_28"/>
          <p:cNvSpPr txBox="1"/>
          <p:nvPr>
            <p:ph idx="12" type="sldNum"/>
          </p:nvPr>
        </p:nvSpPr>
        <p:spPr>
          <a:xfrm>
            <a:off x="11409045" y="6333134"/>
            <a:ext cx="731700" cy="52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txBox="1"/>
          <p:nvPr/>
        </p:nvSpPr>
        <p:spPr>
          <a:xfrm>
            <a:off x="325927" y="248626"/>
            <a:ext cx="75303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Objective</a:t>
            </a:r>
            <a:endParaRPr b="1" sz="3200">
              <a:solidFill>
                <a:srgbClr val="46B0FA"/>
              </a:solidFill>
              <a:latin typeface="Arial"/>
              <a:ea typeface="Arial"/>
              <a:cs typeface="Arial"/>
              <a:sym typeface="Arial"/>
            </a:endParaRPr>
          </a:p>
        </p:txBody>
      </p:sp>
      <p:sp>
        <p:nvSpPr>
          <p:cNvPr id="62" name="Google Shape;62;p5"/>
          <p:cNvSpPr txBox="1"/>
          <p:nvPr/>
        </p:nvSpPr>
        <p:spPr>
          <a:xfrm>
            <a:off x="325929" y="975895"/>
            <a:ext cx="99009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700">
                <a:solidFill>
                  <a:schemeClr val="accent2"/>
                </a:solidFill>
              </a:rPr>
              <a:t>Sub Objective</a:t>
            </a:r>
            <a:endParaRPr b="1" sz="2500">
              <a:solidFill>
                <a:schemeClr val="dk1"/>
              </a:solidFill>
            </a:endParaRPr>
          </a:p>
        </p:txBody>
      </p:sp>
      <p:sp>
        <p:nvSpPr>
          <p:cNvPr id="63" name="Google Shape;63;p5"/>
          <p:cNvSpPr txBox="1"/>
          <p:nvPr/>
        </p:nvSpPr>
        <p:spPr>
          <a:xfrm>
            <a:off x="360575" y="1920800"/>
            <a:ext cx="9831600" cy="38340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Create a method for topology optimisation based on quantum ant colony optimisation, often known as QACO.</a:t>
            </a:r>
            <a:endParaRPr sz="17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Show that QACO is more effective at solving topological optimisation issues than traditional ant colony optimisation (ACO) techniques.</a:t>
            </a:r>
            <a:endParaRPr sz="17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The QACO method should be implemented on a quantum computer or a quantum simulator.</a:t>
            </a:r>
            <a:endParaRPr sz="17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Applying the QACO method to topology optimisation issues in the real world, such as the construction of lightweight and robust structures, may provide better results.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7"/>
          <p:cNvSpPr txBox="1"/>
          <p:nvPr/>
        </p:nvSpPr>
        <p:spPr>
          <a:xfrm>
            <a:off x="325927" y="248626"/>
            <a:ext cx="75303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Working Model</a:t>
            </a:r>
            <a:endParaRPr b="1" sz="3200">
              <a:solidFill>
                <a:srgbClr val="46B0FA"/>
              </a:solidFill>
              <a:latin typeface="Arial"/>
              <a:ea typeface="Arial"/>
              <a:cs typeface="Arial"/>
              <a:sym typeface="Arial"/>
            </a:endParaRPr>
          </a:p>
        </p:txBody>
      </p:sp>
      <p:sp>
        <p:nvSpPr>
          <p:cNvPr id="69" name="Google Shape;69;p7"/>
          <p:cNvSpPr txBox="1"/>
          <p:nvPr/>
        </p:nvSpPr>
        <p:spPr>
          <a:xfrm>
            <a:off x="325929" y="993062"/>
            <a:ext cx="99009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accent2"/>
                </a:solidFill>
              </a:rPr>
              <a:t>Requirement analysis (Link of SRS)    </a:t>
            </a:r>
            <a:r>
              <a:rPr lang="en-US"/>
              <a:t>[</a:t>
            </a:r>
            <a:r>
              <a:rPr lang="en-US" u="sng">
                <a:solidFill>
                  <a:schemeClr val="hlink"/>
                </a:solidFill>
                <a:hlinkClick r:id="rId3"/>
              </a:rPr>
              <a:t>LINK</a:t>
            </a:r>
            <a:r>
              <a:rPr lang="en-US"/>
              <a:t>]</a:t>
            </a:r>
            <a:endParaRPr/>
          </a:p>
        </p:txBody>
      </p:sp>
      <p:sp>
        <p:nvSpPr>
          <p:cNvPr id="70" name="Google Shape;70;p7"/>
          <p:cNvSpPr txBox="1"/>
          <p:nvPr/>
        </p:nvSpPr>
        <p:spPr>
          <a:xfrm>
            <a:off x="325925" y="1882850"/>
            <a:ext cx="6086100" cy="9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4"/>
              </a:rPr>
              <a:t>https://docs.google.com/document/d/1Ay7uhlmmpM_eUX4EQqHT4VD7L1ZntW0r/edit?usp=drive_link&amp;ouid=111363271913671381628&amp;rtpof=true&amp;sd=true</a:t>
            </a:r>
            <a:endParaRPr/>
          </a:p>
        </p:txBody>
      </p:sp>
      <p:pic>
        <p:nvPicPr>
          <p:cNvPr id="71" name="Google Shape;71;p7"/>
          <p:cNvPicPr preferRelativeResize="0"/>
          <p:nvPr/>
        </p:nvPicPr>
        <p:blipFill>
          <a:blip r:embed="rId5">
            <a:alphaModFix/>
          </a:blip>
          <a:stretch>
            <a:fillRect/>
          </a:stretch>
        </p:blipFill>
        <p:spPr>
          <a:xfrm>
            <a:off x="6412025" y="1645312"/>
            <a:ext cx="5475174" cy="4833505"/>
          </a:xfrm>
          <a:prstGeom prst="rect">
            <a:avLst/>
          </a:prstGeom>
          <a:noFill/>
          <a:ln>
            <a:noFill/>
          </a:ln>
        </p:spPr>
      </p:pic>
      <p:sp>
        <p:nvSpPr>
          <p:cNvPr id="72" name="Google Shape;72;p7"/>
          <p:cNvSpPr txBox="1"/>
          <p:nvPr/>
        </p:nvSpPr>
        <p:spPr>
          <a:xfrm>
            <a:off x="3029175" y="5033475"/>
            <a:ext cx="2973600" cy="12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fig - old output when we use only finite element analysis</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5e2b02aea7_0_14"/>
          <p:cNvSpPr txBox="1"/>
          <p:nvPr/>
        </p:nvSpPr>
        <p:spPr>
          <a:xfrm>
            <a:off x="325927" y="248626"/>
            <a:ext cx="75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Working Model</a:t>
            </a:r>
            <a:endParaRPr b="1" sz="3200">
              <a:solidFill>
                <a:srgbClr val="46B0FA"/>
              </a:solidFill>
              <a:latin typeface="Arial"/>
              <a:ea typeface="Arial"/>
              <a:cs typeface="Arial"/>
              <a:sym typeface="Arial"/>
            </a:endParaRPr>
          </a:p>
        </p:txBody>
      </p:sp>
      <p:sp>
        <p:nvSpPr>
          <p:cNvPr id="78" name="Google Shape;78;g25e2b02aea7_0_14"/>
          <p:cNvSpPr txBox="1"/>
          <p:nvPr/>
        </p:nvSpPr>
        <p:spPr>
          <a:xfrm>
            <a:off x="325929" y="917137"/>
            <a:ext cx="99009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accent2"/>
                </a:solidFill>
              </a:rPr>
              <a:t>Technical Diagram</a:t>
            </a:r>
            <a:endParaRPr b="1" sz="2300">
              <a:solidFill>
                <a:schemeClr val="dk1"/>
              </a:solidFill>
            </a:endParaRPr>
          </a:p>
        </p:txBody>
      </p:sp>
      <p:pic>
        <p:nvPicPr>
          <p:cNvPr id="79" name="Google Shape;79;g25e2b02aea7_0_14"/>
          <p:cNvPicPr preferRelativeResize="0"/>
          <p:nvPr/>
        </p:nvPicPr>
        <p:blipFill>
          <a:blip r:embed="rId3">
            <a:alphaModFix/>
          </a:blip>
          <a:stretch>
            <a:fillRect/>
          </a:stretch>
        </p:blipFill>
        <p:spPr>
          <a:xfrm>
            <a:off x="8128350" y="1472676"/>
            <a:ext cx="3644125" cy="5048198"/>
          </a:xfrm>
          <a:prstGeom prst="rect">
            <a:avLst/>
          </a:prstGeom>
          <a:noFill/>
          <a:ln>
            <a:noFill/>
          </a:ln>
        </p:spPr>
      </p:pic>
      <p:pic>
        <p:nvPicPr>
          <p:cNvPr id="80" name="Google Shape;80;g25e2b02aea7_0_14"/>
          <p:cNvPicPr preferRelativeResize="0"/>
          <p:nvPr/>
        </p:nvPicPr>
        <p:blipFill>
          <a:blip r:embed="rId4">
            <a:alphaModFix/>
          </a:blip>
          <a:stretch>
            <a:fillRect/>
          </a:stretch>
        </p:blipFill>
        <p:spPr>
          <a:xfrm>
            <a:off x="325925" y="1503250"/>
            <a:ext cx="3475101" cy="5048199"/>
          </a:xfrm>
          <a:prstGeom prst="rect">
            <a:avLst/>
          </a:prstGeom>
          <a:noFill/>
          <a:ln>
            <a:noFill/>
          </a:ln>
        </p:spPr>
      </p:pic>
      <p:pic>
        <p:nvPicPr>
          <p:cNvPr id="81" name="Google Shape;81;g25e2b02aea7_0_14"/>
          <p:cNvPicPr preferRelativeResize="0"/>
          <p:nvPr/>
        </p:nvPicPr>
        <p:blipFill>
          <a:blip r:embed="rId5">
            <a:alphaModFix/>
          </a:blip>
          <a:stretch>
            <a:fillRect/>
          </a:stretch>
        </p:blipFill>
        <p:spPr>
          <a:xfrm rot="-5400000">
            <a:off x="3465712" y="1939787"/>
            <a:ext cx="5035950" cy="416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5e2b02aea7_0_9"/>
          <p:cNvSpPr txBox="1"/>
          <p:nvPr/>
        </p:nvSpPr>
        <p:spPr>
          <a:xfrm>
            <a:off x="325927" y="248626"/>
            <a:ext cx="75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Working Model</a:t>
            </a:r>
            <a:endParaRPr b="1" sz="3200">
              <a:solidFill>
                <a:srgbClr val="46B0FA"/>
              </a:solidFill>
              <a:latin typeface="Arial"/>
              <a:ea typeface="Arial"/>
              <a:cs typeface="Arial"/>
              <a:sym typeface="Arial"/>
            </a:endParaRPr>
          </a:p>
        </p:txBody>
      </p:sp>
      <p:sp>
        <p:nvSpPr>
          <p:cNvPr id="87" name="Google Shape;87;g25e2b02aea7_0_9"/>
          <p:cNvSpPr txBox="1"/>
          <p:nvPr/>
        </p:nvSpPr>
        <p:spPr>
          <a:xfrm>
            <a:off x="325929" y="904487"/>
            <a:ext cx="99009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accent2"/>
                </a:solidFill>
              </a:rPr>
              <a:t>Working Module </a:t>
            </a:r>
            <a:endParaRPr b="1" sz="2300">
              <a:solidFill>
                <a:schemeClr val="dk1"/>
              </a:solidFill>
            </a:endParaRPr>
          </a:p>
        </p:txBody>
      </p:sp>
      <p:pic>
        <p:nvPicPr>
          <p:cNvPr id="88" name="Google Shape;88;g25e2b02aea7_0_9"/>
          <p:cNvPicPr preferRelativeResize="0"/>
          <p:nvPr/>
        </p:nvPicPr>
        <p:blipFill>
          <a:blip r:embed="rId3">
            <a:alphaModFix/>
          </a:blip>
          <a:stretch>
            <a:fillRect/>
          </a:stretch>
        </p:blipFill>
        <p:spPr>
          <a:xfrm>
            <a:off x="996550" y="1533887"/>
            <a:ext cx="3514725" cy="4457700"/>
          </a:xfrm>
          <a:prstGeom prst="rect">
            <a:avLst/>
          </a:prstGeom>
          <a:noFill/>
          <a:ln>
            <a:noFill/>
          </a:ln>
        </p:spPr>
      </p:pic>
      <p:pic>
        <p:nvPicPr>
          <p:cNvPr id="89" name="Google Shape;89;g25e2b02aea7_0_9"/>
          <p:cNvPicPr preferRelativeResize="0"/>
          <p:nvPr/>
        </p:nvPicPr>
        <p:blipFill>
          <a:blip r:embed="rId4">
            <a:alphaModFix/>
          </a:blip>
          <a:stretch>
            <a:fillRect/>
          </a:stretch>
        </p:blipFill>
        <p:spPr>
          <a:xfrm>
            <a:off x="5055900" y="1533874"/>
            <a:ext cx="6153150" cy="445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5e2b02aea7_0_4"/>
          <p:cNvSpPr txBox="1"/>
          <p:nvPr/>
        </p:nvSpPr>
        <p:spPr>
          <a:xfrm>
            <a:off x="325927" y="248626"/>
            <a:ext cx="75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Working Model</a:t>
            </a:r>
            <a:endParaRPr b="1" sz="3200">
              <a:solidFill>
                <a:srgbClr val="46B0FA"/>
              </a:solidFill>
              <a:latin typeface="Arial"/>
              <a:ea typeface="Arial"/>
              <a:cs typeface="Arial"/>
              <a:sym typeface="Arial"/>
            </a:endParaRPr>
          </a:p>
        </p:txBody>
      </p:sp>
      <p:sp>
        <p:nvSpPr>
          <p:cNvPr id="95" name="Google Shape;95;g25e2b02aea7_0_4"/>
          <p:cNvSpPr txBox="1"/>
          <p:nvPr/>
        </p:nvSpPr>
        <p:spPr>
          <a:xfrm>
            <a:off x="387879" y="967762"/>
            <a:ext cx="9900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rPr>
              <a:t>Attained Deliverable </a:t>
            </a:r>
            <a:endParaRPr b="1" sz="2200">
              <a:solidFill>
                <a:schemeClr val="dk1"/>
              </a:solidFill>
            </a:endParaRPr>
          </a:p>
        </p:txBody>
      </p:sp>
      <p:pic>
        <p:nvPicPr>
          <p:cNvPr id="96" name="Google Shape;96;g25e2b02aea7_0_4"/>
          <p:cNvPicPr preferRelativeResize="0"/>
          <p:nvPr/>
        </p:nvPicPr>
        <p:blipFill>
          <a:blip r:embed="rId3">
            <a:alphaModFix/>
          </a:blip>
          <a:stretch>
            <a:fillRect/>
          </a:stretch>
        </p:blipFill>
        <p:spPr>
          <a:xfrm>
            <a:off x="772400" y="1429462"/>
            <a:ext cx="4403361" cy="5123737"/>
          </a:xfrm>
          <a:prstGeom prst="rect">
            <a:avLst/>
          </a:prstGeom>
          <a:noFill/>
          <a:ln>
            <a:noFill/>
          </a:ln>
        </p:spPr>
      </p:pic>
      <p:pic>
        <p:nvPicPr>
          <p:cNvPr id="97" name="Google Shape;97;g25e2b02aea7_0_4"/>
          <p:cNvPicPr preferRelativeResize="0"/>
          <p:nvPr/>
        </p:nvPicPr>
        <p:blipFill>
          <a:blip r:embed="rId4">
            <a:alphaModFix/>
          </a:blip>
          <a:stretch>
            <a:fillRect/>
          </a:stretch>
        </p:blipFill>
        <p:spPr>
          <a:xfrm>
            <a:off x="5315500" y="2324100"/>
            <a:ext cx="6406400" cy="2209800"/>
          </a:xfrm>
          <a:prstGeom prst="rect">
            <a:avLst/>
          </a:prstGeom>
          <a:noFill/>
          <a:ln>
            <a:noFill/>
          </a:ln>
        </p:spPr>
      </p:pic>
      <p:sp>
        <p:nvSpPr>
          <p:cNvPr id="98" name="Google Shape;98;g25e2b02aea7_0_4"/>
          <p:cNvSpPr txBox="1"/>
          <p:nvPr/>
        </p:nvSpPr>
        <p:spPr>
          <a:xfrm>
            <a:off x="5496550" y="4691850"/>
            <a:ext cx="6162000" cy="186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500">
                <a:latin typeface="Times New Roman"/>
                <a:ea typeface="Times New Roman"/>
                <a:cs typeface="Times New Roman"/>
                <a:sym typeface="Times New Roman"/>
              </a:rPr>
              <a:t>After an ant finished </a:t>
            </a:r>
            <a:r>
              <a:rPr lang="en-US" sz="1500">
                <a:latin typeface="Times New Roman"/>
                <a:ea typeface="Times New Roman"/>
                <a:cs typeface="Times New Roman"/>
                <a:sym typeface="Times New Roman"/>
              </a:rPr>
              <a:t>it's</a:t>
            </a:r>
            <a:r>
              <a:rPr lang="en-US" sz="1500">
                <a:latin typeface="Times New Roman"/>
                <a:ea typeface="Times New Roman"/>
                <a:cs typeface="Times New Roman"/>
                <a:sym typeface="Times New Roman"/>
              </a:rPr>
              <a:t> tour, all the connecting elements (material) between loading regions and supporting regions of the structure establish a valid topology, physically meaningful connected structure. The resulting </a:t>
            </a:r>
            <a:r>
              <a:rPr lang="en-US" sz="1500">
                <a:latin typeface="Times New Roman"/>
                <a:ea typeface="Times New Roman"/>
                <a:cs typeface="Times New Roman"/>
                <a:sym typeface="Times New Roman"/>
              </a:rPr>
              <a:t>topologies</a:t>
            </a:r>
            <a:r>
              <a:rPr lang="en-US" sz="1500">
                <a:latin typeface="Times New Roman"/>
                <a:ea typeface="Times New Roman"/>
                <a:cs typeface="Times New Roman"/>
                <a:sym typeface="Times New Roman"/>
              </a:rPr>
              <a:t> trail intensity is determined according pheromone updating rule and thus a finite element analysis is performed on the topology.</a:t>
            </a:r>
            <a:endParaRPr sz="1500">
              <a:latin typeface="Times New Roman"/>
              <a:ea typeface="Times New Roman"/>
              <a:cs typeface="Times New Roman"/>
              <a:sym typeface="Times New Roman"/>
            </a:endParaRPr>
          </a:p>
        </p:txBody>
      </p:sp>
      <p:sp>
        <p:nvSpPr>
          <p:cNvPr id="99" name="Google Shape;99;g25e2b02aea7_0_4"/>
          <p:cNvSpPr txBox="1"/>
          <p:nvPr/>
        </p:nvSpPr>
        <p:spPr>
          <a:xfrm>
            <a:off x="5315500" y="1429450"/>
            <a:ext cx="6254700" cy="84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The elements where each ant has visited will be marked (material). The states of the individual elements define the distribution of material and void within the design domain.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2021-05-06T09:42:21Z</dcterms:created>
  <dc:creator>Stuti Gandhi</dc:creator>
</cp:coreProperties>
</file>