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89" r:id="rId5"/>
    <p:sldId id="296" r:id="rId6"/>
    <p:sldId id="260" r:id="rId7"/>
    <p:sldId id="288" r:id="rId8"/>
    <p:sldId id="261" r:id="rId9"/>
    <p:sldId id="287" r:id="rId10"/>
    <p:sldId id="291" r:id="rId11"/>
    <p:sldId id="278" r:id="rId12"/>
    <p:sldId id="277" r:id="rId13"/>
    <p:sldId id="290" r:id="rId14"/>
    <p:sldId id="293" r:id="rId15"/>
    <p:sldId id="294" r:id="rId16"/>
    <p:sldId id="284" r:id="rId17"/>
    <p:sldId id="263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QUEZ LABASTIDA LIBIA" initials="MLL" lastIdx="1" clrIdx="0">
    <p:extLst>
      <p:ext uri="{19B8F6BF-5375-455C-9EA6-DF929625EA0E}">
        <p15:presenceInfo xmlns:p15="http://schemas.microsoft.com/office/powerpoint/2012/main" userId="S::libia.marquez@ine.mx::ec4b9f9c-9e05-4436-b13d-629529dcee8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660033"/>
    <a:srgbClr val="CC00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E99B4-3D5B-402B-AFF9-830B16A5467A}" v="2" dt="2020-08-13T16:10:07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817" autoAdjust="0"/>
  </p:normalViewPr>
  <p:slideViewPr>
    <p:cSldViewPr snapToGrid="0">
      <p:cViewPr>
        <p:scale>
          <a:sx n="75" d="100"/>
          <a:sy n="75" d="100"/>
        </p:scale>
        <p:origin x="854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LES MUÑOZ CARLOS AGUSTIN" userId="c63b28f6-a267-4dce-ba1b-c0f85ecdc355" providerId="ADAL" clId="{25008107-52B0-4F4D-A3C1-79E5053A415B}"/>
    <pc:docChg chg="addSld delSld modSld">
      <pc:chgData name="MORALES MUÑOZ CARLOS AGUSTIN" userId="c63b28f6-a267-4dce-ba1b-c0f85ecdc355" providerId="ADAL" clId="{25008107-52B0-4F4D-A3C1-79E5053A415B}" dt="2020-08-13T21:11:43.636" v="8" actId="2696"/>
      <pc:docMkLst>
        <pc:docMk/>
      </pc:docMkLst>
      <pc:sldChg chg="del">
        <pc:chgData name="MORALES MUÑOZ CARLOS AGUSTIN" userId="c63b28f6-a267-4dce-ba1b-c0f85ecdc355" providerId="ADAL" clId="{25008107-52B0-4F4D-A3C1-79E5053A415B}" dt="2020-08-13T16:05:46.380" v="1" actId="2696"/>
        <pc:sldMkLst>
          <pc:docMk/>
          <pc:sldMk cId="437284637" sldId="258"/>
        </pc:sldMkLst>
      </pc:sldChg>
      <pc:sldChg chg="del">
        <pc:chgData name="MORALES MUÑOZ CARLOS AGUSTIN" userId="c63b28f6-a267-4dce-ba1b-c0f85ecdc355" providerId="ADAL" clId="{25008107-52B0-4F4D-A3C1-79E5053A415B}" dt="2020-08-13T16:05:44.367" v="0" actId="2696"/>
        <pc:sldMkLst>
          <pc:docMk/>
          <pc:sldMk cId="4042909669" sldId="259"/>
        </pc:sldMkLst>
      </pc:sldChg>
      <pc:sldChg chg="addSp modSp">
        <pc:chgData name="MORALES MUÑOZ CARLOS AGUSTIN" userId="c63b28f6-a267-4dce-ba1b-c0f85ecdc355" providerId="ADAL" clId="{25008107-52B0-4F4D-A3C1-79E5053A415B}" dt="2020-08-13T16:07:43.581" v="6" actId="1076"/>
        <pc:sldMkLst>
          <pc:docMk/>
          <pc:sldMk cId="2034462921" sldId="260"/>
        </pc:sldMkLst>
        <pc:spChg chg="add mod">
          <ac:chgData name="MORALES MUÑOZ CARLOS AGUSTIN" userId="c63b28f6-a267-4dce-ba1b-c0f85ecdc355" providerId="ADAL" clId="{25008107-52B0-4F4D-A3C1-79E5053A415B}" dt="2020-08-13T16:07:43.581" v="6" actId="1076"/>
          <ac:spMkLst>
            <pc:docMk/>
            <pc:sldMk cId="2034462921" sldId="260"/>
            <ac:spMk id="2" creationId="{BCBE8FCF-D914-4262-91E6-BA3E2ED1D413}"/>
          </ac:spMkLst>
        </pc:spChg>
      </pc:sldChg>
      <pc:sldChg chg="add">
        <pc:chgData name="MORALES MUÑOZ CARLOS AGUSTIN" userId="c63b28f6-a267-4dce-ba1b-c0f85ecdc355" providerId="ADAL" clId="{25008107-52B0-4F4D-A3C1-79E5053A415B}" dt="2020-08-13T16:10:07.420" v="7"/>
        <pc:sldMkLst>
          <pc:docMk/>
          <pc:sldMk cId="3816028101" sldId="261"/>
        </pc:sldMkLst>
      </pc:sldChg>
      <pc:sldChg chg="del">
        <pc:chgData name="MORALES MUÑOZ CARLOS AGUSTIN" userId="c63b28f6-a267-4dce-ba1b-c0f85ecdc355" providerId="ADAL" clId="{25008107-52B0-4F4D-A3C1-79E5053A415B}" dt="2020-08-13T16:05:47.320" v="2" actId="2696"/>
        <pc:sldMkLst>
          <pc:docMk/>
          <pc:sldMk cId="341606220" sldId="262"/>
        </pc:sldMkLst>
      </pc:sldChg>
      <pc:sldChg chg="del">
        <pc:chgData name="MORALES MUÑOZ CARLOS AGUSTIN" userId="c63b28f6-a267-4dce-ba1b-c0f85ecdc355" providerId="ADAL" clId="{25008107-52B0-4F4D-A3C1-79E5053A415B}" dt="2020-08-13T16:05:49.018" v="3" actId="2696"/>
        <pc:sldMkLst>
          <pc:docMk/>
          <pc:sldMk cId="3287461451" sldId="267"/>
        </pc:sldMkLst>
      </pc:sldChg>
      <pc:sldChg chg="del">
        <pc:chgData name="MORALES MUÑOZ CARLOS AGUSTIN" userId="c63b28f6-a267-4dce-ba1b-c0f85ecdc355" providerId="ADAL" clId="{25008107-52B0-4F4D-A3C1-79E5053A415B}" dt="2020-08-13T21:11:43.636" v="8" actId="2696"/>
        <pc:sldMkLst>
          <pc:docMk/>
          <pc:sldMk cId="3409996629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72A1C-03DE-4161-898F-0E9AD3F56FD2}" type="datetimeFigureOut">
              <a:rPr lang="es-MX" smtClean="0"/>
              <a:t>17/08/2020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DF4E1-6220-412C-ADDA-7BADE8347C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394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F4E1-6220-412C-ADDA-7BADE8347CD4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387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/>
              <a:t>DEA, DESPEN, DJ y DERFE - Adicionales piden: guantes, toallas desinfectantes.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F4E1-6220-412C-ADDA-7BADE8347CD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049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/>
              <a:t>DEA, DESPEN, DJ y DERFE - Adicionales piden: guantes, toallas desinfectantes.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F4E1-6220-412C-ADDA-7BADE8347CD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9594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F4E1-6220-412C-ADDA-7BADE8347CD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582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/>
              <a:t>DEA, DESPEN, DJ y DERFE - Adicionales piden: guantes, toallas desinfectantes.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F4E1-6220-412C-ADDA-7BADE8347CD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036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/>
              <a:t>DEA, DESPEN, DJ y DERFE - Adicionales piden: guantes, toallas desinfectantes 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F4E1-6220-412C-ADDA-7BADE8347CD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4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AB966-D6A3-4781-9709-3E7940ACC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19694A-A952-45E3-A83B-9B35565F3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79E448-B42F-4762-866D-5DCD41CE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F03C-BBB8-47C7-A558-D8D601BB979E}" type="datetimeFigureOut">
              <a:rPr lang="es-MX" smtClean="0"/>
              <a:t>17/08/2020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810062-6F35-44B9-85C5-751929F2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7A350B-5B73-460E-8336-3AC119D3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6807-70F5-4CB6-AF9B-846A0112BC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6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5FFDF-FA59-468B-AA43-3A1BCDB3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52804D-3689-4AD6-AEFD-FB0610F74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3F0A25-3304-4B72-A78E-2E3799A9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F03C-BBB8-47C7-A558-D8D601BB979E}" type="datetimeFigureOut">
              <a:rPr lang="es-MX" smtClean="0"/>
              <a:t>17/08/2020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1F99E7-152B-4962-8025-D8B15A23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599590-1A28-4F02-A9B1-E467BCBE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6807-70F5-4CB6-AF9B-846A0112BC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947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772DD5-2F1B-46F1-9CC8-4F84F85B8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F13D47-4448-4D1B-A09D-7BA5BEBC9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BDD8C-A9E0-4A42-8C64-CF0847CE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F03C-BBB8-47C7-A558-D8D601BB979E}" type="datetimeFigureOut">
              <a:rPr lang="es-MX" smtClean="0"/>
              <a:t>17/08/2020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6DD7E5-07EF-49BC-BD29-9AD9822A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8FF65C-8154-4246-908B-40C5FE01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6807-70F5-4CB6-AF9B-846A0112BC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815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71D9B-899B-48A3-A96A-7A1E1DD0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18471-1598-4311-882A-5D2B7B62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2D0FFF-9FD6-4430-B509-1D93CFC2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F03C-BBB8-47C7-A558-D8D601BB979E}" type="datetimeFigureOut">
              <a:rPr lang="es-MX" smtClean="0"/>
              <a:t>17/08/2020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9F0F7-ED62-4DA8-A1AE-A842DAC6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6CB585-D4B2-4641-8169-B5BE7CD0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6807-70F5-4CB6-AF9B-846A0112BC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657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5815C-2DE6-4528-87E3-78C3B15B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A4BB6E-9FEB-4E1D-97CA-B9F765452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DFD4F7-21AB-4589-9C59-D7ED7B12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F03C-BBB8-47C7-A558-D8D601BB979E}" type="datetimeFigureOut">
              <a:rPr lang="es-MX" smtClean="0"/>
              <a:t>17/08/2020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04554-931F-4620-A942-FC40E269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32BD51-5A13-417C-B45B-D9D45204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6807-70F5-4CB6-AF9B-846A0112BC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943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5271B-C9D9-4C19-BC13-39DBC1C9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91D851-0812-4409-B927-E0334F965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0C2464-EB9B-484A-B880-C99DB5FF6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546B09-0157-486F-984B-DD6B61F4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F03C-BBB8-47C7-A558-D8D601BB979E}" type="datetimeFigureOut">
              <a:rPr lang="es-MX" smtClean="0"/>
              <a:t>17/08/2020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74AF5F-7476-4521-91FA-A0F58DF8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D1CF42-CDC3-4F7E-9976-ED3D7343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6807-70F5-4CB6-AF9B-846A0112BC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375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E446F-0F43-4E0C-993F-498D531A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AE8580-72DC-4D7B-BB39-70EDF8846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B5CB85-6A8C-47B1-BB9A-FB69F881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9012DD-3E22-46D6-AF18-5910197A5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F32333-99AB-4093-919D-14097814B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103E7A-F19C-4711-B75C-B58997BB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F03C-BBB8-47C7-A558-D8D601BB979E}" type="datetimeFigureOut">
              <a:rPr lang="es-MX" smtClean="0"/>
              <a:t>17/08/2020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F4213E-1795-4920-B03F-63DBB50D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40A06B-1900-40AA-8565-AB72B626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6807-70F5-4CB6-AF9B-846A0112BC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959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95F37-1722-47AB-83CF-05562F8B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277C6D-A0A1-4FB7-B19B-03E83972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F03C-BBB8-47C7-A558-D8D601BB979E}" type="datetimeFigureOut">
              <a:rPr lang="es-MX" smtClean="0"/>
              <a:t>17/08/2020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F1771F-838A-4558-A09C-AFE80CCA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ED5B33-A3B3-48F3-B26D-1D968278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6807-70F5-4CB6-AF9B-846A0112BC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958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3AE133-320C-44F6-9C07-75E859C9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F03C-BBB8-47C7-A558-D8D601BB979E}" type="datetimeFigureOut">
              <a:rPr lang="es-MX" smtClean="0"/>
              <a:t>17/08/2020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055966-7D24-4F1A-AA2E-853C4878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BC783C-02F3-4120-8DD9-4A46236C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6807-70F5-4CB6-AF9B-846A0112BC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451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783DD-B39E-4A26-B8D2-654FDB6F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596CB2-6733-4CCF-8316-7DD51FAD8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A0DA44-43CA-442C-BD85-9D7AEF0B1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5E8888-7569-45AE-BFE8-8856EF20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F03C-BBB8-47C7-A558-D8D601BB979E}" type="datetimeFigureOut">
              <a:rPr lang="es-MX" smtClean="0"/>
              <a:t>17/08/2020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1147B7-62EC-42D2-9654-9A56AC0D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6F317C-C596-4537-BF75-FB6E5DB3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6807-70F5-4CB6-AF9B-846A0112BC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813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620B5-F740-4D42-89A0-45872EDB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433FED-52BA-4DCA-B762-580F5567A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C7CA80-EE63-4119-B0FE-E6E3B7E91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4508DD-76D0-4289-B518-2AD588C4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F03C-BBB8-47C7-A558-D8D601BB979E}" type="datetimeFigureOut">
              <a:rPr lang="es-MX" smtClean="0"/>
              <a:t>17/08/2020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AC05DA-548B-4DC6-A4AB-949BCD7F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01A387-99C8-4398-AE0F-6A53196A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16807-70F5-4CB6-AF9B-846A0112BC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059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A858B2-DE06-4553-AEE3-DD8DB07D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4461D7-792B-403D-9C58-1E6C6AB8D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353CC5-35F0-40A5-9252-E853072CF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BF03C-BBB8-47C7-A558-D8D601BB979E}" type="datetimeFigureOut">
              <a:rPr lang="es-MX" smtClean="0"/>
              <a:t>17/08/2020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0D26A6-5E8C-468F-B711-B5B207F63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463092-0CB2-448F-A971-66B1C58A2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16807-70F5-4CB6-AF9B-846A0112BC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00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8.sv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svg"/><Relationship Id="rId11" Type="http://schemas.openxmlformats.org/officeDocument/2006/relationships/image" Target="../media/image14.png"/><Relationship Id="rId5" Type="http://schemas.openxmlformats.org/officeDocument/2006/relationships/image" Target="../media/image3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32.png"/><Relationship Id="rId14" Type="http://schemas.openxmlformats.org/officeDocument/2006/relationships/image" Target="../media/image5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0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14.sv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hyperlink" Target="https://sie.ine.mx/t/SE-Asesores/views/Estrategiaderetorno/Estrategiaderetorno?:iid=2&amp;:isGuestRedirectFromVizportal=y&amp;:embed=y" TargetMode="External"/><Relationship Id="rId10" Type="http://schemas.openxmlformats.org/officeDocument/2006/relationships/image" Target="../media/image12.svg"/><Relationship Id="rId19" Type="http://schemas.openxmlformats.org/officeDocument/2006/relationships/image" Target="../media/image13.png"/><Relationship Id="rId4" Type="http://schemas.openxmlformats.org/officeDocument/2006/relationships/image" Target="../media/image6.svg"/><Relationship Id="rId9" Type="http://schemas.openxmlformats.org/officeDocument/2006/relationships/image" Target="../media/image8.png"/><Relationship Id="rId14" Type="http://schemas.openxmlformats.org/officeDocument/2006/relationships/image" Target="../media/image16.svg"/><Relationship Id="rId22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15.png"/><Relationship Id="rId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0.svg"/><Relationship Id="rId7" Type="http://schemas.openxmlformats.org/officeDocument/2006/relationships/image" Target="../media/image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8.svg"/><Relationship Id="rId5" Type="http://schemas.openxmlformats.org/officeDocument/2006/relationships/image" Target="../media/image32.svg"/><Relationship Id="rId10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6.svg"/><Relationship Id="rId3" Type="http://schemas.openxmlformats.org/officeDocument/2006/relationships/image" Target="../media/image34.svg"/><Relationship Id="rId7" Type="http://schemas.openxmlformats.org/officeDocument/2006/relationships/image" Target="../media/image32.svg"/><Relationship Id="rId12" Type="http://schemas.openxmlformats.org/officeDocument/2006/relationships/image" Target="../media/image20.png"/><Relationship Id="rId17" Type="http://schemas.openxmlformats.org/officeDocument/2006/relationships/image" Target="../media/image40.svg"/><Relationship Id="rId2" Type="http://schemas.openxmlformats.org/officeDocument/2006/relationships/image" Target="../media/image1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6.svg"/><Relationship Id="rId5" Type="http://schemas.openxmlformats.org/officeDocument/2006/relationships/image" Target="../media/image30.svg"/><Relationship Id="rId15" Type="http://schemas.openxmlformats.org/officeDocument/2006/relationships/image" Target="../media/image38.svg"/><Relationship Id="rId10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6.sv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77F13EE-E3C3-40EE-BB83-16A97DA19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83294C-E3B7-4AB4-86F6-5166ED4B0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3" b="13591"/>
          <a:stretch/>
        </p:blipFill>
        <p:spPr>
          <a:xfrm>
            <a:off x="-92083" y="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B35AC6-715F-4BC9-91B4-C39625D43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8521" y="296231"/>
            <a:ext cx="5521376" cy="997310"/>
          </a:xfrm>
        </p:spPr>
        <p:txBody>
          <a:bodyPr anchor="b">
            <a:normAutofit/>
          </a:bodyPr>
          <a:lstStyle/>
          <a:p>
            <a:pPr algn="l"/>
            <a:r>
              <a:rPr lang="pt-BR" sz="5200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INE-C19</a:t>
            </a:r>
            <a:endParaRPr lang="es-MX" sz="5200" dirty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DCC2FC-954F-4507-8DAA-19F3A838F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399" y="5421342"/>
            <a:ext cx="5521375" cy="2065978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Interacción UR</a:t>
            </a: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187FA1DC-8600-449C-B5C8-3CF8BF99B2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9248" y="1883664"/>
            <a:ext cx="2907792" cy="2615184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B4A6FCA-EC72-4417-B55C-CECF13F0F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05" y="2872168"/>
            <a:ext cx="20955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39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F78E1-A5FB-4DA9-802B-1D66232C45A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3538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Avisos de trabajo presencial - semipresencial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A3C749-F29C-45EF-B82A-712413918FF3}"/>
              </a:ext>
            </a:extLst>
          </p:cNvPr>
          <p:cNvSpPr/>
          <p:nvPr/>
        </p:nvSpPr>
        <p:spPr>
          <a:xfrm>
            <a:off x="112012" y="2883730"/>
            <a:ext cx="2183841" cy="10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 necesita avisar al INE-C19 la realización de trabajos presenciales</a:t>
            </a:r>
          </a:p>
        </p:txBody>
      </p:sp>
      <p:cxnSp>
        <p:nvCxnSpPr>
          <p:cNvPr id="11" name="Conector angular 44">
            <a:extLst>
              <a:ext uri="{FF2B5EF4-FFF2-40B4-BE49-F238E27FC236}">
                <a16:creationId xmlns:a16="http://schemas.microsoft.com/office/drawing/2014/main" id="{F469D2C3-ACAF-41FF-8509-CB86E8FD80A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2295853" y="1877487"/>
            <a:ext cx="522028" cy="1510243"/>
          </a:xfrm>
          <a:prstGeom prst="bentConnector3">
            <a:avLst>
              <a:gd name="adj1" fmla="val 50000"/>
            </a:avLst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392A6D3-D8C6-4D56-9DDD-4C0840F75D64}"/>
              </a:ext>
            </a:extLst>
          </p:cNvPr>
          <p:cNvSpPr/>
          <p:nvPr/>
        </p:nvSpPr>
        <p:spPr>
          <a:xfrm>
            <a:off x="2817881" y="1408051"/>
            <a:ext cx="1884212" cy="938871"/>
          </a:xfrm>
          <a:prstGeom prst="rect">
            <a:avLst/>
          </a:prstGeom>
          <a:solidFill>
            <a:srgbClr val="FF0066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solicitud del </a:t>
            </a:r>
          </a:p>
          <a:p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INE-C19</a:t>
            </a:r>
          </a:p>
          <a:p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Circular 016</a:t>
            </a:r>
          </a:p>
        </p:txBody>
      </p:sp>
      <p:sp>
        <p:nvSpPr>
          <p:cNvPr id="13" name="Rectángulo redondeado 98">
            <a:extLst>
              <a:ext uri="{FF2B5EF4-FFF2-40B4-BE49-F238E27FC236}">
                <a16:creationId xmlns:a16="http://schemas.microsoft.com/office/drawing/2014/main" id="{E31F49F2-18CF-4138-A246-ABD1893E0175}"/>
              </a:ext>
            </a:extLst>
          </p:cNvPr>
          <p:cNvSpPr/>
          <p:nvPr/>
        </p:nvSpPr>
        <p:spPr>
          <a:xfrm>
            <a:off x="10166143" y="2883730"/>
            <a:ext cx="1658463" cy="55432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Realización de actividades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A7A6719-201B-4879-9720-F2C45C153CCC}"/>
              </a:ext>
            </a:extLst>
          </p:cNvPr>
          <p:cNvSpPr/>
          <p:nvPr/>
        </p:nvSpPr>
        <p:spPr>
          <a:xfrm>
            <a:off x="5202855" y="1408051"/>
            <a:ext cx="1884212" cy="938871"/>
          </a:xfrm>
          <a:prstGeom prst="rect">
            <a:avLst/>
          </a:prstGeom>
          <a:solidFill>
            <a:srgbClr val="FF0066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INE C-19 aprueba el esquema general</a:t>
            </a:r>
          </a:p>
        </p:txBody>
      </p:sp>
      <p:cxnSp>
        <p:nvCxnSpPr>
          <p:cNvPr id="19" name="Conector angular 44">
            <a:extLst>
              <a:ext uri="{FF2B5EF4-FFF2-40B4-BE49-F238E27FC236}">
                <a16:creationId xmlns:a16="http://schemas.microsoft.com/office/drawing/2014/main" id="{0F833075-5AE2-4119-B2C4-165ADC2EDA90}"/>
              </a:ext>
            </a:extLst>
          </p:cNvPr>
          <p:cNvCxnSpPr>
            <a:cxnSpLocks/>
          </p:cNvCxnSpPr>
          <p:nvPr/>
        </p:nvCxnSpPr>
        <p:spPr>
          <a:xfrm>
            <a:off x="4702093" y="1871136"/>
            <a:ext cx="500762" cy="1270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2A1B2DE-C43D-4E4B-81E3-B6F8E3D2F5DB}"/>
              </a:ext>
            </a:extLst>
          </p:cNvPr>
          <p:cNvSpPr/>
          <p:nvPr/>
        </p:nvSpPr>
        <p:spPr>
          <a:xfrm>
            <a:off x="7489907" y="1408051"/>
            <a:ext cx="1884212" cy="938871"/>
          </a:xfrm>
          <a:prstGeom prst="rect">
            <a:avLst/>
          </a:prstGeom>
          <a:solidFill>
            <a:srgbClr val="FF0066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INE C-19 aprueba el esquema general</a:t>
            </a:r>
          </a:p>
        </p:txBody>
      </p:sp>
      <p:cxnSp>
        <p:nvCxnSpPr>
          <p:cNvPr id="23" name="Conector angular 44">
            <a:extLst>
              <a:ext uri="{FF2B5EF4-FFF2-40B4-BE49-F238E27FC236}">
                <a16:creationId xmlns:a16="http://schemas.microsoft.com/office/drawing/2014/main" id="{856C1CD2-D7EC-4946-A284-3D31B2B3A4D7}"/>
              </a:ext>
            </a:extLst>
          </p:cNvPr>
          <p:cNvCxnSpPr>
            <a:cxnSpLocks/>
          </p:cNvCxnSpPr>
          <p:nvPr/>
        </p:nvCxnSpPr>
        <p:spPr>
          <a:xfrm>
            <a:off x="7087067" y="1871136"/>
            <a:ext cx="402840" cy="1270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áfico 25" descr="Círculos con flechas">
            <a:extLst>
              <a:ext uri="{FF2B5EF4-FFF2-40B4-BE49-F238E27FC236}">
                <a16:creationId xmlns:a16="http://schemas.microsoft.com/office/drawing/2014/main" id="{374017C1-B9DF-478F-82AC-C1EA1A724B0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8391" y="1026992"/>
            <a:ext cx="914400" cy="914400"/>
          </a:xfrm>
          <a:prstGeom prst="rect">
            <a:avLst/>
          </a:prstGeom>
        </p:spPr>
      </p:pic>
      <p:pic>
        <p:nvPicPr>
          <p:cNvPr id="27" name="Gráfico 26" descr="Flujo de trabajo">
            <a:extLst>
              <a:ext uri="{FF2B5EF4-FFF2-40B4-BE49-F238E27FC236}">
                <a16:creationId xmlns:a16="http://schemas.microsoft.com/office/drawing/2014/main" id="{3AACC83F-7E5E-4CAC-9391-7C2239F9423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9309" y="1040961"/>
            <a:ext cx="914400" cy="914400"/>
          </a:xfrm>
          <a:prstGeom prst="rect">
            <a:avLst/>
          </a:prstGeom>
        </p:spPr>
      </p:pic>
      <p:cxnSp>
        <p:nvCxnSpPr>
          <p:cNvPr id="28" name="Conector angular 44">
            <a:extLst>
              <a:ext uri="{FF2B5EF4-FFF2-40B4-BE49-F238E27FC236}">
                <a16:creationId xmlns:a16="http://schemas.microsoft.com/office/drawing/2014/main" id="{9CDDD313-431B-41ED-B06C-1338731E8EC3}"/>
              </a:ext>
            </a:extLst>
          </p:cNvPr>
          <p:cNvCxnSpPr>
            <a:cxnSpLocks/>
            <a:stCxn id="22" idx="3"/>
            <a:endCxn id="13" idx="0"/>
          </p:cNvCxnSpPr>
          <p:nvPr/>
        </p:nvCxnSpPr>
        <p:spPr>
          <a:xfrm>
            <a:off x="9374119" y="1877487"/>
            <a:ext cx="1621256" cy="1006243"/>
          </a:xfrm>
          <a:prstGeom prst="bentConnector2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n 31">
            <a:extLst>
              <a:ext uri="{FF2B5EF4-FFF2-40B4-BE49-F238E27FC236}">
                <a16:creationId xmlns:a16="http://schemas.microsoft.com/office/drawing/2014/main" id="{D325BD0A-5090-4431-A88D-153EDE2B1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874" y="2511793"/>
            <a:ext cx="7529269" cy="423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3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F78E1-A5FB-4DA9-802B-1D66232C45A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3538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Avisos de trabajo presencial - semipresencial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1C9185-A4FA-494B-8274-BE4C15402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172"/>
            <a:ext cx="2448253" cy="2814084"/>
          </a:xfrm>
          <a:prstGeom prst="rect">
            <a:avLst/>
          </a:prstGeom>
          <a:ln>
            <a:solidFill>
              <a:srgbClr val="993366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88D7CC3-9FE2-4E13-9006-BEEB049CE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895" y="3500557"/>
            <a:ext cx="4017168" cy="3283024"/>
          </a:xfrm>
          <a:prstGeom prst="rect">
            <a:avLst/>
          </a:prstGeom>
          <a:ln>
            <a:solidFill>
              <a:srgbClr val="993366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7CD7E1-9606-4BA0-A2B3-0E957F2CE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118" y="704850"/>
            <a:ext cx="4301091" cy="2450422"/>
          </a:xfrm>
          <a:prstGeom prst="rect">
            <a:avLst/>
          </a:prstGeom>
          <a:ln>
            <a:solidFill>
              <a:srgbClr val="993366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9184E4F-0DC1-4602-B40B-BE202A3AF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7211" y="3234736"/>
            <a:ext cx="3333750" cy="3562350"/>
          </a:xfrm>
          <a:prstGeom prst="rect">
            <a:avLst/>
          </a:prstGeom>
          <a:ln>
            <a:solidFill>
              <a:srgbClr val="993366"/>
            </a:solidFill>
          </a:ln>
        </p:spPr>
      </p:pic>
      <p:cxnSp>
        <p:nvCxnSpPr>
          <p:cNvPr id="20" name="Conector angular 44">
            <a:extLst>
              <a:ext uri="{FF2B5EF4-FFF2-40B4-BE49-F238E27FC236}">
                <a16:creationId xmlns:a16="http://schemas.microsoft.com/office/drawing/2014/main" id="{F29EC17C-D0BE-4D5C-BC1E-949C3CB1820F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 rot="16200000" flipH="1">
            <a:off x="537105" y="4036278"/>
            <a:ext cx="1792813" cy="418768"/>
          </a:xfrm>
          <a:prstGeom prst="bentConnector2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44">
            <a:extLst>
              <a:ext uri="{FF2B5EF4-FFF2-40B4-BE49-F238E27FC236}">
                <a16:creationId xmlns:a16="http://schemas.microsoft.com/office/drawing/2014/main" id="{CF579BB0-478E-4AAA-8A20-148EF8DE58D4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3169550" y="2411990"/>
            <a:ext cx="1570496" cy="606639"/>
          </a:xfrm>
          <a:prstGeom prst="bentConnector2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44">
            <a:extLst>
              <a:ext uri="{FF2B5EF4-FFF2-40B4-BE49-F238E27FC236}">
                <a16:creationId xmlns:a16="http://schemas.microsoft.com/office/drawing/2014/main" id="{706E7427-B50F-49CC-952D-D8910A5A077E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8559209" y="1930061"/>
            <a:ext cx="1874877" cy="1304675"/>
          </a:xfrm>
          <a:prstGeom prst="bentConnector2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967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E92008-AE2C-4A94-9AD2-108598239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s-MX" sz="5400" b="1">
                <a:latin typeface="Arial" panose="020B0604020202020204" pitchFamily="34" charset="0"/>
                <a:cs typeface="Arial" panose="020B0604020202020204" pitchFamily="34" charset="0"/>
              </a:rPr>
              <a:t>Hallazgos</a:t>
            </a:r>
            <a:br>
              <a:rPr lang="es-MX" sz="5400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sz="5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EEE076-854E-400B-899F-0EE60C065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2387922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061ADBB-DC2D-40D9-839B-17EAC0C348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Principales hallazgos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241DDC7-7DC0-4384-BB31-6E76CFACD363}"/>
              </a:ext>
            </a:extLst>
          </p:cNvPr>
          <p:cNvSpPr txBox="1">
            <a:spLocks/>
          </p:cNvSpPr>
          <p:nvPr/>
        </p:nvSpPr>
        <p:spPr>
          <a:xfrm>
            <a:off x="77806" y="941279"/>
            <a:ext cx="6115331" cy="56514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algn="just">
              <a:spcBef>
                <a:spcPts val="1000"/>
              </a:spcBef>
              <a:buClr>
                <a:srgbClr val="660033"/>
              </a:buClr>
              <a:buFont typeface="Arial" panose="020B0604020202020204" pitchFamily="34" charset="0"/>
              <a:buChar char="►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Existen dudas sobre la adquisición de los insumos:</a:t>
            </a:r>
          </a:p>
          <a:p>
            <a:pPr marL="800100" lvl="2" indent="-342900" algn="just">
              <a:spcBef>
                <a:spcPts val="1000"/>
              </a:spcBef>
              <a:buClr>
                <a:srgbClr val="660033"/>
              </a:buClr>
              <a:buFont typeface="Wingdings" panose="05000000000000000000" pitchFamily="2" charset="2"/>
              <a:buChar char="§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 protocolo general señala: gel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anti-bacterial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, cubrebocas, caretas y sanitizante. No saben quien se los proporcionará.</a:t>
            </a:r>
          </a:p>
          <a:p>
            <a:pPr marL="800100" lvl="2" indent="-342900" algn="just">
              <a:spcBef>
                <a:spcPts val="1000"/>
              </a:spcBef>
              <a:buClr>
                <a:srgbClr val="660033"/>
              </a:buClr>
              <a:buFont typeface="Wingdings" panose="05000000000000000000" pitchFamily="2" charset="2"/>
              <a:buChar char="§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 protocolo general considera insumos adicionales, por lo que piden: guantes, toallas desinfectantes, oxímetros y tapetes.</a:t>
            </a:r>
          </a:p>
          <a:p>
            <a:pPr marL="800100" lvl="2" indent="-342900" algn="just">
              <a:spcBef>
                <a:spcPts val="1000"/>
              </a:spcBef>
              <a:buClr>
                <a:srgbClr val="660033"/>
              </a:buClr>
              <a:buFont typeface="Wingdings" panose="05000000000000000000" pitchFamily="2" charset="2"/>
              <a:buChar char="§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Acrílicos -  mamparas. </a:t>
            </a:r>
          </a:p>
          <a:p>
            <a:pPr marL="800100" lvl="2" indent="-342900" algn="just">
              <a:spcBef>
                <a:spcPts val="1000"/>
              </a:spcBef>
              <a:buClr>
                <a:srgbClr val="660033"/>
              </a:buClr>
              <a:buFont typeface="Wingdings" panose="05000000000000000000" pitchFamily="2" charset="2"/>
              <a:buChar char="§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Adicionales: batas, overoles y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goggles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de uso médico.</a:t>
            </a:r>
          </a:p>
          <a:p>
            <a:pPr lvl="2" algn="just">
              <a:lnSpc>
                <a:spcPct val="100000"/>
              </a:lnSpc>
              <a:buClr>
                <a:srgbClr val="660033"/>
              </a:buClr>
              <a:buFont typeface="Wingdings" panose="05000000000000000000" pitchFamily="2" charset="2"/>
              <a:buChar char="§"/>
            </a:pPr>
            <a:r>
              <a:rPr lang="es-MX" b="1" u="sng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 fortalecerá la estrategia de comunicación interna para que las personas en todos los niveles conozcan la información.</a:t>
            </a:r>
          </a:p>
          <a:p>
            <a:pPr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Ciudad">
            <a:extLst>
              <a:ext uri="{FF2B5EF4-FFF2-40B4-BE49-F238E27FC236}">
                <a16:creationId xmlns:a16="http://schemas.microsoft.com/office/drawing/2014/main" id="{48EA283E-8051-4810-AD24-1C4EF6D8046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2636" y="698659"/>
            <a:ext cx="914400" cy="914400"/>
          </a:xfrm>
          <a:prstGeom prst="rect">
            <a:avLst/>
          </a:prstGeom>
        </p:spPr>
      </p:pic>
      <p:pic>
        <p:nvPicPr>
          <p:cNvPr id="6" name="Gráfico 5" descr="Policía">
            <a:extLst>
              <a:ext uri="{FF2B5EF4-FFF2-40B4-BE49-F238E27FC236}">
                <a16:creationId xmlns:a16="http://schemas.microsoft.com/office/drawing/2014/main" id="{FED082DC-A536-4756-8C06-A4E1F192037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2487" y="4339166"/>
            <a:ext cx="914400" cy="914400"/>
          </a:xfrm>
          <a:prstGeom prst="rect">
            <a:avLst/>
          </a:prstGeom>
        </p:spPr>
      </p:pic>
      <p:pic>
        <p:nvPicPr>
          <p:cNvPr id="8" name="Gráfico 7" descr="Obreros de construcción">
            <a:extLst>
              <a:ext uri="{FF2B5EF4-FFF2-40B4-BE49-F238E27FC236}">
                <a16:creationId xmlns:a16="http://schemas.microsoft.com/office/drawing/2014/main" id="{B43C8860-0EF2-45AB-B0C3-0514F0ACB39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2487" y="3309819"/>
            <a:ext cx="914400" cy="914400"/>
          </a:xfrm>
          <a:prstGeom prst="rect">
            <a:avLst/>
          </a:prstGeom>
        </p:spPr>
      </p:pic>
      <p:pic>
        <p:nvPicPr>
          <p:cNvPr id="11" name="Gráfico 10" descr="Casco de realidad virtual">
            <a:extLst>
              <a:ext uri="{FF2B5EF4-FFF2-40B4-BE49-F238E27FC236}">
                <a16:creationId xmlns:a16="http://schemas.microsoft.com/office/drawing/2014/main" id="{0E7DBDB3-F435-4F99-AFFD-3DF50A7576DF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51415" y="2514600"/>
            <a:ext cx="914400" cy="914400"/>
          </a:xfrm>
          <a:prstGeom prst="rect">
            <a:avLst/>
          </a:prstGeom>
        </p:spPr>
      </p:pic>
      <p:pic>
        <p:nvPicPr>
          <p:cNvPr id="13" name="Gráfico 12" descr="Medicina">
            <a:extLst>
              <a:ext uri="{FF2B5EF4-FFF2-40B4-BE49-F238E27FC236}">
                <a16:creationId xmlns:a16="http://schemas.microsoft.com/office/drawing/2014/main" id="{A547CF97-0225-4F8F-A4FE-486E4839A19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44318" y="1508119"/>
            <a:ext cx="599552" cy="59955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A136EC0-8E70-4F5C-A437-F90F445C75FD}"/>
              </a:ext>
            </a:extLst>
          </p:cNvPr>
          <p:cNvSpPr/>
          <p:nvPr/>
        </p:nvSpPr>
        <p:spPr>
          <a:xfrm>
            <a:off x="8741266" y="348645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INE/JGE69/2020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EE95E07-C48A-4FB7-B345-DF64B57FB2ED}"/>
              </a:ext>
            </a:extLst>
          </p:cNvPr>
          <p:cNvSpPr/>
          <p:nvPr/>
        </p:nvSpPr>
        <p:spPr>
          <a:xfrm>
            <a:off x="7820525" y="1604434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Filtro Sanitario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F744F95-87FE-46FB-9C08-09767D988DFA}"/>
              </a:ext>
            </a:extLst>
          </p:cNvPr>
          <p:cNvCxnSpPr>
            <a:stCxn id="3" idx="2"/>
          </p:cNvCxnSpPr>
          <p:nvPr/>
        </p:nvCxnSpPr>
        <p:spPr>
          <a:xfrm>
            <a:off x="9539836" y="1613059"/>
            <a:ext cx="0" cy="6986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96AC9BF3-A68A-4581-B6A3-694EBF3731A2}"/>
              </a:ext>
            </a:extLst>
          </p:cNvPr>
          <p:cNvSpPr/>
          <p:nvPr/>
        </p:nvSpPr>
        <p:spPr>
          <a:xfrm>
            <a:off x="10301563" y="1546285"/>
            <a:ext cx="18357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gel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anti-bacterial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sanitizante</a:t>
            </a:r>
          </a:p>
        </p:txBody>
      </p:sp>
      <p:pic>
        <p:nvPicPr>
          <p:cNvPr id="16" name="Gráfico 15" descr="Persona comiendo">
            <a:extLst>
              <a:ext uri="{FF2B5EF4-FFF2-40B4-BE49-F238E27FC236}">
                <a16:creationId xmlns:a16="http://schemas.microsoft.com/office/drawing/2014/main" id="{1F510A13-07F6-4FE7-A49C-25CADCB9201E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40551" y="2378801"/>
            <a:ext cx="914400" cy="91440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30E46943-DA29-43FA-9E58-0E11BEFD0804}"/>
              </a:ext>
            </a:extLst>
          </p:cNvPr>
          <p:cNvSpPr/>
          <p:nvPr/>
        </p:nvSpPr>
        <p:spPr>
          <a:xfrm>
            <a:off x="9211060" y="3284576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Pisos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A911B16-E18B-41B5-BC61-A81DB567A1A5}"/>
              </a:ext>
            </a:extLst>
          </p:cNvPr>
          <p:cNvSpPr/>
          <p:nvPr/>
        </p:nvSpPr>
        <p:spPr>
          <a:xfrm>
            <a:off x="10265071" y="3257677"/>
            <a:ext cx="1438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Cubrebocas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280A5BE-0C8E-4D1D-B7BB-D1B0AD32E652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10054951" y="2836001"/>
            <a:ext cx="210120" cy="57556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18">
            <a:extLst>
              <a:ext uri="{FF2B5EF4-FFF2-40B4-BE49-F238E27FC236}">
                <a16:creationId xmlns:a16="http://schemas.microsoft.com/office/drawing/2014/main" id="{41A552F3-A97D-4189-912B-F9095843BA0F}"/>
              </a:ext>
            </a:extLst>
          </p:cNvPr>
          <p:cNvCxnSpPr>
            <a:cxnSpLocks/>
            <a:stCxn id="8" idx="1"/>
            <a:endCxn id="3" idx="1"/>
          </p:cNvCxnSpPr>
          <p:nvPr/>
        </p:nvCxnSpPr>
        <p:spPr>
          <a:xfrm rot="10800000" flipH="1">
            <a:off x="7272486" y="1155859"/>
            <a:ext cx="1810149" cy="2611160"/>
          </a:xfrm>
          <a:prstGeom prst="bentConnector3">
            <a:avLst>
              <a:gd name="adj1" fmla="val -1262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18">
            <a:extLst>
              <a:ext uri="{FF2B5EF4-FFF2-40B4-BE49-F238E27FC236}">
                <a16:creationId xmlns:a16="http://schemas.microsoft.com/office/drawing/2014/main" id="{F0E1B6BA-F213-42D6-A07E-BD665553B66E}"/>
              </a:ext>
            </a:extLst>
          </p:cNvPr>
          <p:cNvCxnSpPr>
            <a:cxnSpLocks/>
            <a:stCxn id="6" idx="1"/>
            <a:endCxn id="3" idx="1"/>
          </p:cNvCxnSpPr>
          <p:nvPr/>
        </p:nvCxnSpPr>
        <p:spPr>
          <a:xfrm rot="10800000" flipH="1">
            <a:off x="7272486" y="1155860"/>
            <a:ext cx="1810149" cy="3640507"/>
          </a:xfrm>
          <a:prstGeom prst="bentConnector3">
            <a:avLst>
              <a:gd name="adj1" fmla="val -1262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30FCEE2-BE14-47F2-B74A-B4E43E9E2CD5}"/>
              </a:ext>
            </a:extLst>
          </p:cNvPr>
          <p:cNvSpPr/>
          <p:nvPr/>
        </p:nvSpPr>
        <p:spPr>
          <a:xfrm>
            <a:off x="7272487" y="5213971"/>
            <a:ext cx="13075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Revisión de capacidad y de medidas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(protección civil y vigilancia)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505E2BF-8958-4835-931F-32800AB4DCDB}"/>
              </a:ext>
            </a:extLst>
          </p:cNvPr>
          <p:cNvSpPr/>
          <p:nvPr/>
        </p:nvSpPr>
        <p:spPr>
          <a:xfrm>
            <a:off x="9654139" y="4130825"/>
            <a:ext cx="2409390" cy="2462213"/>
          </a:xfrm>
          <a:prstGeom prst="rect">
            <a:avLst/>
          </a:prstGeom>
          <a:ln>
            <a:solidFill>
              <a:srgbClr val="FF00FF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Es responsabilidad del personal llevar su cubrebocas.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>
                <a:latin typeface="Arial" panose="020B0604020202020204" pitchFamily="34" charset="0"/>
                <a:cs typeface="Arial" panose="020B0604020202020204" pitchFamily="34" charset="0"/>
              </a:rPr>
              <a:t>En casos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específicos y excepcionales se dará un cubrebocas en los filtros sanitarios.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El INE contará con un pequeño stock para los casos del punto anterior.</a:t>
            </a:r>
          </a:p>
        </p:txBody>
      </p:sp>
      <p:cxnSp>
        <p:nvCxnSpPr>
          <p:cNvPr id="30" name="Conector recto de flecha 18">
            <a:extLst>
              <a:ext uri="{FF2B5EF4-FFF2-40B4-BE49-F238E27FC236}">
                <a16:creationId xmlns:a16="http://schemas.microsoft.com/office/drawing/2014/main" id="{D472011F-4256-407F-962F-09A0AE086F43}"/>
              </a:ext>
            </a:extLst>
          </p:cNvPr>
          <p:cNvCxnSpPr>
            <a:cxnSpLocks/>
            <a:stCxn id="29" idx="0"/>
            <a:endCxn id="18" idx="2"/>
          </p:cNvCxnSpPr>
          <p:nvPr/>
        </p:nvCxnSpPr>
        <p:spPr>
          <a:xfrm rot="5400000" flipH="1" flipV="1">
            <a:off x="10638821" y="3785468"/>
            <a:ext cx="565371" cy="12534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98E1CE5-F789-488C-8980-E1F69BB54D34}"/>
              </a:ext>
            </a:extLst>
          </p:cNvPr>
          <p:cNvSpPr/>
          <p:nvPr/>
        </p:nvSpPr>
        <p:spPr>
          <a:xfrm>
            <a:off x="7051299" y="1876968"/>
            <a:ext cx="16273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Uso exclusivo del filtro: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Careta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Overol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Googlees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Termómetro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Oxímetro </a:t>
            </a:r>
          </a:p>
        </p:txBody>
      </p:sp>
    </p:spTree>
    <p:extLst>
      <p:ext uri="{BB962C8B-B14F-4D97-AF65-F5344CB8AC3E}">
        <p14:creationId xmlns:p14="http://schemas.microsoft.com/office/powerpoint/2010/main" val="320312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061ADBB-DC2D-40D9-839B-17EAC0C348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Principales hallazgos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241DDC7-7DC0-4384-BB31-6E76CFACD363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10515600" cy="56514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660033"/>
              </a:buClr>
              <a:buFont typeface="Arial" panose="020B0604020202020204" pitchFamily="34" charset="0"/>
              <a:buChar char="►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 identificó como línea de acción prioritaria la oficialía de partes de todas las UR para retorno inmediato.</a:t>
            </a:r>
          </a:p>
          <a:p>
            <a:pPr lvl="2" algn="just">
              <a:buClr>
                <a:srgbClr val="660033"/>
              </a:buClr>
              <a:buFont typeface="Wingdings" panose="05000000000000000000" pitchFamily="2" charset="2"/>
              <a:buChar char="§"/>
            </a:pPr>
            <a:r>
              <a:rPr lang="es-MX" sz="2400" b="1" u="sng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Las oficialías de partes deben de cumplir con el protocolo general.</a:t>
            </a:r>
          </a:p>
          <a:p>
            <a:pPr marL="228600" lvl="1" algn="just">
              <a:spcBef>
                <a:spcPts val="1000"/>
              </a:spcBef>
              <a:buClr>
                <a:srgbClr val="660033"/>
              </a:buClr>
              <a:buFont typeface="Arial" panose="020B0604020202020204" pitchFamily="34" charset="0"/>
              <a:buChar char="►"/>
            </a:pP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algn="just">
              <a:spcBef>
                <a:spcPts val="1000"/>
              </a:spcBef>
              <a:buClr>
                <a:srgbClr val="660033"/>
              </a:buClr>
              <a:buFont typeface="Arial" panose="020B0604020202020204" pitchFamily="34" charset="0"/>
              <a:buChar char="►"/>
            </a:pP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Círculos con flechas">
            <a:extLst>
              <a:ext uri="{FF2B5EF4-FFF2-40B4-BE49-F238E27FC236}">
                <a16:creationId xmlns:a16="http://schemas.microsoft.com/office/drawing/2014/main" id="{5E90C22A-3F45-43DC-B88C-0D1BB1E9846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9247" y="22072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1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26F35-719F-4D47-8136-DA022A22F038}"/>
              </a:ext>
            </a:extLst>
          </p:cNvPr>
          <p:cNvSpPr txBox="1">
            <a:spLocks/>
          </p:cNvSpPr>
          <p:nvPr/>
        </p:nvSpPr>
        <p:spPr>
          <a:xfrm>
            <a:off x="248012" y="548464"/>
            <a:ext cx="11291317" cy="22280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Protocolos para el regreso a las actividades en el INE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4958F1-9D8D-4475-B352-751617CE6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0" y="1845158"/>
            <a:ext cx="5464259" cy="41562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D0A0E2B-6869-4A1C-B7D2-2A7E86E1D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0055"/>
            <a:ext cx="5829203" cy="504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ángulo 53">
            <a:extLst>
              <a:ext uri="{FF2B5EF4-FFF2-40B4-BE49-F238E27FC236}">
                <a16:creationId xmlns:a16="http://schemas.microsoft.com/office/drawing/2014/main" id="{0F25BAA3-B804-4BCF-BCD2-465D27847DED}"/>
              </a:ext>
            </a:extLst>
          </p:cNvPr>
          <p:cNvSpPr/>
          <p:nvPr/>
        </p:nvSpPr>
        <p:spPr>
          <a:xfrm>
            <a:off x="7740094" y="0"/>
            <a:ext cx="4451906" cy="6857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061ADBB-DC2D-40D9-839B-17EAC0C34842}"/>
              </a:ext>
            </a:extLst>
          </p:cNvPr>
          <p:cNvSpPr txBox="1">
            <a:spLocks/>
          </p:cNvSpPr>
          <p:nvPr/>
        </p:nvSpPr>
        <p:spPr>
          <a:xfrm>
            <a:off x="0" y="282224"/>
            <a:ext cx="10515600" cy="10433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General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241DDC7-7DC0-4384-BB31-6E76CFACD363}"/>
              </a:ext>
            </a:extLst>
          </p:cNvPr>
          <p:cNvSpPr txBox="1">
            <a:spLocks/>
          </p:cNvSpPr>
          <p:nvPr/>
        </p:nvSpPr>
        <p:spPr>
          <a:xfrm>
            <a:off x="212559" y="1190357"/>
            <a:ext cx="5883441" cy="52874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660033"/>
              </a:buClr>
              <a:buNone/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Revisar el acuerdo INE/JGE69/2020 y su anexo</a:t>
            </a:r>
          </a:p>
          <a:p>
            <a:pPr marL="0" indent="0" algn="just">
              <a:buClr>
                <a:srgbClr val="660033"/>
              </a:buClr>
              <a:buNone/>
            </a:pP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Clr>
                <a:srgbClr val="660033"/>
              </a:buClr>
              <a:buNone/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La estrategia y protocolo del INE</a:t>
            </a:r>
          </a:p>
          <a:p>
            <a:pPr algn="just">
              <a:buClr>
                <a:srgbClr val="660033"/>
              </a:buClr>
              <a:buFont typeface="Arial" panose="020B0604020202020204" pitchFamily="34" charset="0"/>
              <a:buChar char="►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Privilegia:</a:t>
            </a:r>
          </a:p>
          <a:p>
            <a:pPr lvl="1" algn="just">
              <a:buClr>
                <a:srgbClr val="660033"/>
              </a:buClr>
              <a:buFont typeface="Arial" panose="020B0604020202020204" pitchFamily="34" charset="0"/>
              <a:buChar char="►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El trabajo en casa</a:t>
            </a:r>
          </a:p>
          <a:p>
            <a:pPr marL="0" indent="0" algn="just">
              <a:buClr>
                <a:srgbClr val="660033"/>
              </a:buClr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buClr>
                <a:srgbClr val="660033"/>
              </a:buClr>
              <a:buFont typeface="Arial" panose="020B0604020202020204" pitchFamily="34" charset="0"/>
              <a:buChar char="►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No ordena:</a:t>
            </a:r>
          </a:p>
          <a:p>
            <a:pPr lvl="1" algn="just">
              <a:buClr>
                <a:srgbClr val="660033"/>
              </a:buClr>
              <a:buFont typeface="Arial" panose="020B0604020202020204" pitchFamily="34" charset="0"/>
              <a:buChar char="►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Guardias</a:t>
            </a:r>
          </a:p>
          <a:p>
            <a:pPr lvl="1" algn="just">
              <a:buClr>
                <a:srgbClr val="660033"/>
              </a:buClr>
              <a:buFont typeface="Arial" panose="020B0604020202020204" pitchFamily="34" charset="0"/>
              <a:buChar char="►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Compras de insumos </a:t>
            </a:r>
          </a:p>
          <a:p>
            <a:pPr algn="just">
              <a:buClr>
                <a:srgbClr val="660033"/>
              </a:buClr>
              <a:buFont typeface="Arial" panose="020B0604020202020204" pitchFamily="34" charset="0"/>
              <a:buChar char="►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Clr>
                <a:srgbClr val="660033"/>
              </a:buClr>
              <a:buFont typeface="Arial" panose="020B0604020202020204" pitchFamily="34" charset="0"/>
              <a:buChar char="►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ráfico 16" descr="Reunión">
            <a:extLst>
              <a:ext uri="{FF2B5EF4-FFF2-40B4-BE49-F238E27FC236}">
                <a16:creationId xmlns:a16="http://schemas.microsoft.com/office/drawing/2014/main" id="{164D9D36-4AB9-4DDF-A9F6-8DC25E64B41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7613" y="686182"/>
            <a:ext cx="914400" cy="91440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96A0D3A-2701-4113-ADA8-220BEA1D5644}"/>
              </a:ext>
            </a:extLst>
          </p:cNvPr>
          <p:cNvSpPr txBox="1"/>
          <p:nvPr/>
        </p:nvSpPr>
        <p:spPr>
          <a:xfrm>
            <a:off x="9089320" y="101406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Crea el INE-C19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7B65ED7-FDC9-4465-9DBD-6EBFCBB86BC2}"/>
              </a:ext>
            </a:extLst>
          </p:cNvPr>
          <p:cNvSpPr txBox="1"/>
          <p:nvPr/>
        </p:nvSpPr>
        <p:spPr>
          <a:xfrm>
            <a:off x="9156697" y="1928461"/>
            <a:ext cx="31691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99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Grupos de Riesgo</a:t>
            </a:r>
          </a:p>
          <a:p>
            <a:r>
              <a:rPr lang="es-MX" sz="1200" dirty="0">
                <a:solidFill>
                  <a:srgbClr val="99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&gt;60 años</a:t>
            </a:r>
          </a:p>
          <a:p>
            <a:r>
              <a:rPr lang="es-MX" sz="1200" dirty="0">
                <a:solidFill>
                  <a:srgbClr val="99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diabetes</a:t>
            </a:r>
          </a:p>
          <a:p>
            <a:r>
              <a:rPr lang="es-MX" sz="1200" dirty="0">
                <a:solidFill>
                  <a:srgbClr val="99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etc.</a:t>
            </a:r>
          </a:p>
          <a:p>
            <a:endParaRPr lang="es-MX" sz="12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solidFill>
                  <a:srgbClr val="99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Promoción de la Salud</a:t>
            </a:r>
          </a:p>
          <a:p>
            <a:endParaRPr lang="es-MX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solidFill>
                  <a:srgbClr val="99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Horarios alternados</a:t>
            </a:r>
          </a:p>
          <a:p>
            <a:r>
              <a:rPr lang="es-MX" dirty="0">
                <a:solidFill>
                  <a:srgbClr val="99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1200" dirty="0">
                <a:solidFill>
                  <a:srgbClr val="99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4X10</a:t>
            </a:r>
          </a:p>
          <a:p>
            <a:r>
              <a:rPr lang="es-MX" sz="1200" dirty="0">
                <a:solidFill>
                  <a:srgbClr val="99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Horarios de ingreso edificios</a:t>
            </a:r>
          </a:p>
          <a:p>
            <a:endParaRPr lang="es-MX" sz="12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solidFill>
                  <a:srgbClr val="99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Filtro Sanitario</a:t>
            </a:r>
          </a:p>
          <a:p>
            <a:endParaRPr lang="es-MX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áfico 24" descr="Lluvia de ideas de grupo">
            <a:extLst>
              <a:ext uri="{FF2B5EF4-FFF2-40B4-BE49-F238E27FC236}">
                <a16:creationId xmlns:a16="http://schemas.microsoft.com/office/drawing/2014/main" id="{BBCE5119-8CE3-48E6-BA98-D6D99C9F996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87613" y="1541469"/>
            <a:ext cx="914400" cy="914400"/>
          </a:xfrm>
          <a:prstGeom prst="rect">
            <a:avLst/>
          </a:prstGeom>
        </p:spPr>
      </p:pic>
      <p:pic>
        <p:nvPicPr>
          <p:cNvPr id="27" name="Gráfico 26" descr="Aula de clases">
            <a:extLst>
              <a:ext uri="{FF2B5EF4-FFF2-40B4-BE49-F238E27FC236}">
                <a16:creationId xmlns:a16="http://schemas.microsoft.com/office/drawing/2014/main" id="{4C057652-BE49-4939-B53B-2CD981705F0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7613" y="2613945"/>
            <a:ext cx="914400" cy="914400"/>
          </a:xfrm>
          <a:prstGeom prst="rect">
            <a:avLst/>
          </a:prstGeom>
        </p:spPr>
      </p:pic>
      <p:pic>
        <p:nvPicPr>
          <p:cNvPr id="29" name="Gráfico 28" descr="Calendario">
            <a:extLst>
              <a:ext uri="{FF2B5EF4-FFF2-40B4-BE49-F238E27FC236}">
                <a16:creationId xmlns:a16="http://schemas.microsoft.com/office/drawing/2014/main" id="{452DB0AF-4300-4C8E-AD86-2BD3469A32B8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87613" y="3616213"/>
            <a:ext cx="914400" cy="914400"/>
          </a:xfrm>
          <a:prstGeom prst="rect">
            <a:avLst/>
          </a:prstGeom>
        </p:spPr>
      </p:pic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EEFF1AB-38EF-4B05-9323-B81F16A4FB7E}"/>
              </a:ext>
            </a:extLst>
          </p:cNvPr>
          <p:cNvCxnSpPr/>
          <p:nvPr/>
        </p:nvCxnSpPr>
        <p:spPr>
          <a:xfrm>
            <a:off x="6096000" y="1510229"/>
            <a:ext cx="1644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Gráfico 34" descr="Contrato RTL">
            <a:extLst>
              <a:ext uri="{FF2B5EF4-FFF2-40B4-BE49-F238E27FC236}">
                <a16:creationId xmlns:a16="http://schemas.microsoft.com/office/drawing/2014/main" id="{7878D285-09A9-4730-8CBF-5B281DE4CEAA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95908" y="4449288"/>
            <a:ext cx="914400" cy="914400"/>
          </a:xfrm>
          <a:prstGeom prst="rect">
            <a:avLst/>
          </a:prstGeom>
        </p:spPr>
      </p:pic>
      <p:pic>
        <p:nvPicPr>
          <p:cNvPr id="37" name="Gráfico 36" descr="Lista de comprobación RTL">
            <a:extLst>
              <a:ext uri="{FF2B5EF4-FFF2-40B4-BE49-F238E27FC236}">
                <a16:creationId xmlns:a16="http://schemas.microsoft.com/office/drawing/2014/main" id="{8B30E8B4-A6B9-4833-AE42-BF83070D048E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20311" y="2856527"/>
            <a:ext cx="914400" cy="914400"/>
          </a:xfrm>
          <a:prstGeom prst="rect">
            <a:avLst/>
          </a:prstGeom>
        </p:spPr>
      </p:pic>
      <p:pic>
        <p:nvPicPr>
          <p:cNvPr id="39" name="Gráfico 38" descr="Reloj despertador">
            <a:extLst>
              <a:ext uri="{FF2B5EF4-FFF2-40B4-BE49-F238E27FC236}">
                <a16:creationId xmlns:a16="http://schemas.microsoft.com/office/drawing/2014/main" id="{A07F9ACB-D205-4BED-8D7F-A11191655C9B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338617" y="3481411"/>
            <a:ext cx="914400" cy="914400"/>
          </a:xfrm>
          <a:prstGeom prst="rect">
            <a:avLst/>
          </a:prstGeom>
        </p:spPr>
      </p:pic>
      <p:pic>
        <p:nvPicPr>
          <p:cNvPr id="41" name="Gráfico 40" descr="Fregadero">
            <a:extLst>
              <a:ext uri="{FF2B5EF4-FFF2-40B4-BE49-F238E27FC236}">
                <a16:creationId xmlns:a16="http://schemas.microsoft.com/office/drawing/2014/main" id="{2FF6AD0A-B78E-4670-B3B8-51DD067955BA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277600" y="2056335"/>
            <a:ext cx="914400" cy="914400"/>
          </a:xfrm>
          <a:prstGeom prst="rect">
            <a:avLst/>
          </a:prstGeom>
        </p:spPr>
      </p:pic>
      <p:pic>
        <p:nvPicPr>
          <p:cNvPr id="52" name="Gráfico 51" descr="Círculos con flechas">
            <a:extLst>
              <a:ext uri="{FF2B5EF4-FFF2-40B4-BE49-F238E27FC236}">
                <a16:creationId xmlns:a16="http://schemas.microsoft.com/office/drawing/2014/main" id="{5763E100-39DE-4CCD-89F7-B45557C4CA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28586" y="75926"/>
            <a:ext cx="914400" cy="914400"/>
          </a:xfrm>
          <a:prstGeom prst="rect">
            <a:avLst/>
          </a:prstGeom>
        </p:spPr>
      </p:pic>
      <p:pic>
        <p:nvPicPr>
          <p:cNvPr id="53" name="Gráfico 52" descr="Medicina">
            <a:extLst>
              <a:ext uri="{FF2B5EF4-FFF2-40B4-BE49-F238E27FC236}">
                <a16:creationId xmlns:a16="http://schemas.microsoft.com/office/drawing/2014/main" id="{CC613F01-0166-4E7A-AADD-F5CEBA723C2C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859440" y="4782803"/>
            <a:ext cx="599552" cy="59955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CBE8FCF-D914-4262-91E6-BA3E2ED1D413}"/>
              </a:ext>
            </a:extLst>
          </p:cNvPr>
          <p:cNvSpPr/>
          <p:nvPr/>
        </p:nvSpPr>
        <p:spPr>
          <a:xfrm>
            <a:off x="629511" y="56498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hlinkClick r:id="rId23"/>
              </a:rPr>
              <a:t>https://sie.ine.mx/t/SE-Asesores/views/Estrategiaderetorno/Estrategiaderetorno?:iid=2&amp;:isGuestRedirectFromVizportal=y&amp;:embed=y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446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061ADBB-DC2D-40D9-839B-17EAC0C348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Protocolos Específicos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F3CF46B0-FABF-444E-8012-42745C4EF1C6}"/>
              </a:ext>
            </a:extLst>
          </p:cNvPr>
          <p:cNvSpPr txBox="1">
            <a:spLocks/>
          </p:cNvSpPr>
          <p:nvPr/>
        </p:nvSpPr>
        <p:spPr>
          <a:xfrm>
            <a:off x="84390" y="983042"/>
            <a:ext cx="3184020" cy="52874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0033"/>
              </a:buClr>
              <a:buNone/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Líneas de Acción o actividades NO cubiertas por el Protocolo General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Clr>
                <a:srgbClr val="660033"/>
              </a:buClr>
              <a:buFont typeface="Arial" panose="020B0604020202020204" pitchFamily="34" charset="0"/>
              <a:buChar char="►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áfico 13" descr="Círculos con flechas">
            <a:extLst>
              <a:ext uri="{FF2B5EF4-FFF2-40B4-BE49-F238E27FC236}">
                <a16:creationId xmlns:a16="http://schemas.microsoft.com/office/drawing/2014/main" id="{8A149AB6-64A8-41B8-8351-64AEA5F4E6B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913" y="3402826"/>
            <a:ext cx="914400" cy="914400"/>
          </a:xfrm>
          <a:prstGeom prst="rect">
            <a:avLst/>
          </a:prstGeom>
        </p:spPr>
      </p:pic>
      <p:pic>
        <p:nvPicPr>
          <p:cNvPr id="15" name="Gráfico 14" descr="Flechas de cheurón">
            <a:extLst>
              <a:ext uri="{FF2B5EF4-FFF2-40B4-BE49-F238E27FC236}">
                <a16:creationId xmlns:a16="http://schemas.microsoft.com/office/drawing/2014/main" id="{46EC88B6-5127-43B0-BD3E-5CF6714F72E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7150" y="3478362"/>
            <a:ext cx="914400" cy="914400"/>
          </a:xfrm>
          <a:prstGeom prst="rect">
            <a:avLst/>
          </a:prstGeom>
        </p:spPr>
      </p:pic>
      <p:pic>
        <p:nvPicPr>
          <p:cNvPr id="3" name="Gráfico 2" descr="Flujo de trabajo">
            <a:extLst>
              <a:ext uri="{FF2B5EF4-FFF2-40B4-BE49-F238E27FC236}">
                <a16:creationId xmlns:a16="http://schemas.microsoft.com/office/drawing/2014/main" id="{DF114CDE-D9A5-412A-855C-49FE2871EAD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9700" y="1501159"/>
            <a:ext cx="914400" cy="914400"/>
          </a:xfrm>
          <a:prstGeom prst="rect">
            <a:avLst/>
          </a:prstGeom>
        </p:spPr>
      </p:pic>
      <p:pic>
        <p:nvPicPr>
          <p:cNvPr id="18" name="Gráfico 17" descr="Flujo de trabajo">
            <a:extLst>
              <a:ext uri="{FF2B5EF4-FFF2-40B4-BE49-F238E27FC236}">
                <a16:creationId xmlns:a16="http://schemas.microsoft.com/office/drawing/2014/main" id="{45C76E05-2B48-4B61-BFC9-226A6E55E36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9700" y="2563962"/>
            <a:ext cx="914400" cy="914400"/>
          </a:xfrm>
          <a:prstGeom prst="rect">
            <a:avLst/>
          </a:prstGeom>
        </p:spPr>
      </p:pic>
      <p:pic>
        <p:nvPicPr>
          <p:cNvPr id="19" name="Gráfico 18" descr="Flujo de trabajo">
            <a:extLst>
              <a:ext uri="{FF2B5EF4-FFF2-40B4-BE49-F238E27FC236}">
                <a16:creationId xmlns:a16="http://schemas.microsoft.com/office/drawing/2014/main" id="{FC14F159-4E7D-4925-ACFC-06888450514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9700" y="3626765"/>
            <a:ext cx="914400" cy="914400"/>
          </a:xfrm>
          <a:prstGeom prst="rect">
            <a:avLst/>
          </a:prstGeom>
        </p:spPr>
      </p:pic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E42A4CDA-54A0-4022-B27B-73A070CFBEAA}"/>
              </a:ext>
            </a:extLst>
          </p:cNvPr>
          <p:cNvSpPr txBox="1">
            <a:spLocks/>
          </p:cNvSpPr>
          <p:nvPr/>
        </p:nvSpPr>
        <p:spPr>
          <a:xfrm>
            <a:off x="6036389" y="1691114"/>
            <a:ext cx="4977161" cy="525222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0033"/>
              </a:buClr>
              <a:buNone/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Módulos de Atención Ciudadana (modificación). </a:t>
            </a:r>
          </a:p>
          <a:p>
            <a:pPr marL="0" indent="0">
              <a:buClr>
                <a:srgbClr val="660033"/>
              </a:buClr>
              <a:buNone/>
            </a:pP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660033"/>
              </a:buClr>
              <a:buNone/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Atención Sanitaria para los Procesos Electorales de Coahuila e Hidalgo. </a:t>
            </a:r>
          </a:p>
          <a:p>
            <a:pPr marL="0" indent="0">
              <a:buClr>
                <a:srgbClr val="660033"/>
              </a:buClr>
              <a:buNone/>
            </a:pP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660033"/>
              </a:buClr>
              <a:buNone/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SE y CAE en las Actividades de Integración de MDC y Capacitación Electoral durante el PEL 2019-2020. </a:t>
            </a:r>
          </a:p>
          <a:p>
            <a:pPr marL="0" indent="0">
              <a:buClr>
                <a:srgbClr val="660033"/>
              </a:buClr>
              <a:buNone/>
            </a:pP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660033"/>
              </a:buClr>
              <a:buNone/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Notificaciones en campo. </a:t>
            </a:r>
          </a:p>
          <a:p>
            <a:pPr marL="0" indent="0">
              <a:buClr>
                <a:srgbClr val="660033"/>
              </a:buClr>
              <a:buNone/>
            </a:pP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660033"/>
              </a:buClr>
              <a:buNone/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UTVOPL exámenes Nay y </a:t>
            </a:r>
            <a:r>
              <a:rPr lang="es-MX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Mich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Clr>
                <a:srgbClr val="660033"/>
              </a:buClr>
              <a:buNone/>
            </a:pP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660033"/>
              </a:buClr>
              <a:buFont typeface="Arial" panose="020B0604020202020204" pitchFamily="34" charset="0"/>
              <a:buChar char="►"/>
            </a:pP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áfico 20" descr="Flujo de trabajo">
            <a:extLst>
              <a:ext uri="{FF2B5EF4-FFF2-40B4-BE49-F238E27FC236}">
                <a16:creationId xmlns:a16="http://schemas.microsoft.com/office/drawing/2014/main" id="{92974096-F1AD-491D-BAFA-B8C584FF57F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9700" y="4689568"/>
            <a:ext cx="914400" cy="914400"/>
          </a:xfrm>
          <a:prstGeom prst="rect">
            <a:avLst/>
          </a:prstGeom>
        </p:spPr>
      </p:pic>
      <p:pic>
        <p:nvPicPr>
          <p:cNvPr id="24" name="Gráfico 23" descr="Flujo de trabajo">
            <a:extLst>
              <a:ext uri="{FF2B5EF4-FFF2-40B4-BE49-F238E27FC236}">
                <a16:creationId xmlns:a16="http://schemas.microsoft.com/office/drawing/2014/main" id="{1E6603C9-A0B2-4026-9C14-7A1C963A8F6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9700" y="5752371"/>
            <a:ext cx="914400" cy="9144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C271F98-7D7B-4E18-B043-8735B6DBA1DB}"/>
              </a:ext>
            </a:extLst>
          </p:cNvPr>
          <p:cNvSpPr/>
          <p:nvPr/>
        </p:nvSpPr>
        <p:spPr>
          <a:xfrm>
            <a:off x="1457129" y="3442297"/>
            <a:ext cx="26279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99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Grupos de Riesgo</a:t>
            </a:r>
          </a:p>
          <a:p>
            <a:r>
              <a:rPr lang="es-MX" dirty="0">
                <a:solidFill>
                  <a:srgbClr val="99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Promoción de la Salud</a:t>
            </a:r>
          </a:p>
          <a:p>
            <a:r>
              <a:rPr lang="es-MX" dirty="0">
                <a:solidFill>
                  <a:srgbClr val="99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Horarios alternados</a:t>
            </a:r>
          </a:p>
        </p:txBody>
      </p:sp>
      <p:pic>
        <p:nvPicPr>
          <p:cNvPr id="26" name="Gráfico 25" descr="Flujo de trabajo">
            <a:extLst>
              <a:ext uri="{FF2B5EF4-FFF2-40B4-BE49-F238E27FC236}">
                <a16:creationId xmlns:a16="http://schemas.microsoft.com/office/drawing/2014/main" id="{14EBB14C-39FD-427E-A748-5144D57980F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40451" y="-84378"/>
            <a:ext cx="914400" cy="914400"/>
          </a:xfrm>
          <a:prstGeom prst="rect">
            <a:avLst/>
          </a:prstGeom>
        </p:spPr>
      </p:pic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36043223-FBAC-44A3-AF69-4BE7BCD9740B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781550" y="1958359"/>
            <a:ext cx="438150" cy="1977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E2218666-D444-4C13-80EA-7D73840B10C8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>
            <a:off x="4781550" y="3935562"/>
            <a:ext cx="438150" cy="22740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A2190111-7FAC-42F1-927C-1ADB5DBE6C72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4781550" y="3935562"/>
            <a:ext cx="438150" cy="1211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E01B1220-ED39-4B77-BA43-7555E22D2BA2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4781550" y="3935562"/>
            <a:ext cx="438150" cy="1484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5CF0807E-A148-49D1-8FB6-A1D6AAF0978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4781550" y="3021162"/>
            <a:ext cx="438150" cy="914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001D5B3-E2CC-44CB-906D-1AB3C7D01FE5}"/>
              </a:ext>
            </a:extLst>
          </p:cNvPr>
          <p:cNvSpPr/>
          <p:nvPr/>
        </p:nvSpPr>
        <p:spPr>
          <a:xfrm>
            <a:off x="0" y="2986270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General (modificación)</a:t>
            </a:r>
          </a:p>
        </p:txBody>
      </p:sp>
    </p:spTree>
    <p:extLst>
      <p:ext uri="{BB962C8B-B14F-4D97-AF65-F5344CB8AC3E}">
        <p14:creationId xmlns:p14="http://schemas.microsoft.com/office/powerpoint/2010/main" val="206120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BDFAA-3B05-4CCC-ADC4-4BD3AF20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r>
              <a:rPr lang="es-MX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con el mayor número de personal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F3476-7E53-4B0A-937E-4729392E0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81" y="1575965"/>
            <a:ext cx="10515600" cy="5050303"/>
          </a:xfrm>
        </p:spPr>
        <p:txBody>
          <a:bodyPr>
            <a:normAutofit/>
          </a:bodyPr>
          <a:lstStyle/>
          <a:p>
            <a:pPr marL="450850" indent="-450850" algn="just">
              <a:buClr>
                <a:srgbClr val="660033"/>
              </a:buClr>
              <a:buFont typeface="Arial" panose="020B0604020202020204" pitchFamily="34" charset="0"/>
              <a:buChar char="►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Preparar la cartografía electoral para el PEF 2020-2021 </a:t>
            </a:r>
          </a:p>
          <a:p>
            <a:pPr lvl="1" algn="just">
              <a:buClr>
                <a:srgbClr val="660033"/>
              </a:buClr>
              <a:buFont typeface="Wingdings" panose="05000000000000000000" pitchFamily="2" charset="2"/>
              <a:buChar char="§"/>
            </a:pP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Reseccionamiento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2020: resolución de ciudadanos mal referenciados</a:t>
            </a:r>
          </a:p>
          <a:p>
            <a:pPr lvl="1" algn="just">
              <a:buClr>
                <a:srgbClr val="660033"/>
              </a:buClr>
              <a:buFont typeface="Arial" panose="020B0604020202020204" pitchFamily="34" charset="0"/>
              <a:buChar char="►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660033"/>
              </a:buClr>
              <a:buNone/>
            </a:pPr>
            <a:r>
              <a:rPr lang="es-MX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220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funcionarios en todas las juntas</a:t>
            </a:r>
          </a:p>
          <a:p>
            <a:pPr lvl="1" algn="just">
              <a:buClr>
                <a:srgbClr val="660033"/>
              </a:buClr>
              <a:buFont typeface="Arial" panose="020B0604020202020204" pitchFamily="34" charset="0"/>
              <a:buChar char="►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Clr>
                <a:srgbClr val="660033"/>
              </a:buClr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0850" indent="-450850" algn="just">
              <a:buClr>
                <a:srgbClr val="660033"/>
              </a:buClr>
              <a:buFont typeface="Arial" panose="020B0604020202020204" pitchFamily="34" charset="0"/>
              <a:buChar char="►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Evaluación del Padrón Electoral y de la Lista Nominal que serán empleados en el PEF 2020-2021 </a:t>
            </a:r>
          </a:p>
          <a:p>
            <a:pPr lvl="1" algn="just">
              <a:buClr>
                <a:srgbClr val="660033"/>
              </a:buClr>
              <a:buFont typeface="Wingdings" panose="05000000000000000000" pitchFamily="2" charset="2"/>
              <a:buChar char="§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Operativo de campo en todo el mes de noviembre para los trabajos de preparación de las encuestas de la Verificación Nacional Muestral </a:t>
            </a:r>
          </a:p>
          <a:p>
            <a:pPr lvl="1" algn="just">
              <a:buClr>
                <a:srgbClr val="660033"/>
              </a:buClr>
              <a:buFont typeface="Arial" panose="020B0604020202020204" pitchFamily="34" charset="0"/>
              <a:buChar char="►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660033"/>
              </a:buClr>
              <a:buNone/>
            </a:pPr>
            <a:r>
              <a:rPr lang="es-MX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866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funcionarios en todas las juntas</a:t>
            </a:r>
          </a:p>
          <a:p>
            <a:pPr marL="457200" lvl="1" indent="0" algn="just">
              <a:buClr>
                <a:srgbClr val="660033"/>
              </a:buClr>
              <a:buNone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0FB404C-312D-419B-9A14-9A309BEBCADE}"/>
              </a:ext>
            </a:extLst>
          </p:cNvPr>
          <p:cNvGraphicFramePr>
            <a:graphicFrameLocks noGrp="1"/>
          </p:cNvGraphicFramePr>
          <p:nvPr/>
        </p:nvGraphicFramePr>
        <p:xfrm>
          <a:off x="6288066" y="2530688"/>
          <a:ext cx="5903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89">
                  <a:extLst>
                    <a:ext uri="{9D8B030D-6E8A-4147-A177-3AD203B41FA5}">
                      <a16:colId xmlns:a16="http://schemas.microsoft.com/office/drawing/2014/main" val="3183499182"/>
                    </a:ext>
                  </a:extLst>
                </a:gridCol>
                <a:gridCol w="983989">
                  <a:extLst>
                    <a:ext uri="{9D8B030D-6E8A-4147-A177-3AD203B41FA5}">
                      <a16:colId xmlns:a16="http://schemas.microsoft.com/office/drawing/2014/main" val="2154018333"/>
                    </a:ext>
                  </a:extLst>
                </a:gridCol>
                <a:gridCol w="983989">
                  <a:extLst>
                    <a:ext uri="{9D8B030D-6E8A-4147-A177-3AD203B41FA5}">
                      <a16:colId xmlns:a16="http://schemas.microsoft.com/office/drawing/2014/main" val="3529360358"/>
                    </a:ext>
                  </a:extLst>
                </a:gridCol>
                <a:gridCol w="983989">
                  <a:extLst>
                    <a:ext uri="{9D8B030D-6E8A-4147-A177-3AD203B41FA5}">
                      <a16:colId xmlns:a16="http://schemas.microsoft.com/office/drawing/2014/main" val="1444899751"/>
                    </a:ext>
                  </a:extLst>
                </a:gridCol>
                <a:gridCol w="983989">
                  <a:extLst>
                    <a:ext uri="{9D8B030D-6E8A-4147-A177-3AD203B41FA5}">
                      <a16:colId xmlns:a16="http://schemas.microsoft.com/office/drawing/2014/main" val="1555396461"/>
                    </a:ext>
                  </a:extLst>
                </a:gridCol>
                <a:gridCol w="983989">
                  <a:extLst>
                    <a:ext uri="{9D8B030D-6E8A-4147-A177-3AD203B41FA5}">
                      <a16:colId xmlns:a16="http://schemas.microsoft.com/office/drawing/2014/main" val="596929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jul</a:t>
                      </a:r>
                    </a:p>
                  </a:txBody>
                  <a:tcPr>
                    <a:solidFill>
                      <a:srgbClr val="99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ago</a:t>
                      </a:r>
                      <a:endParaRPr lang="es-MX" dirty="0"/>
                    </a:p>
                  </a:txBody>
                  <a:tcPr>
                    <a:solidFill>
                      <a:srgbClr val="99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sep</a:t>
                      </a:r>
                      <a:endParaRPr lang="es-MX" dirty="0"/>
                    </a:p>
                  </a:txBody>
                  <a:tcPr>
                    <a:solidFill>
                      <a:srgbClr val="99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oct</a:t>
                      </a:r>
                    </a:p>
                  </a:txBody>
                  <a:tcPr>
                    <a:solidFill>
                      <a:srgbClr val="99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nov</a:t>
                      </a:r>
                    </a:p>
                  </a:txBody>
                  <a:tcPr>
                    <a:solidFill>
                      <a:srgbClr val="99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dic</a:t>
                      </a:r>
                    </a:p>
                  </a:txBody>
                  <a:tcPr>
                    <a:solidFill>
                      <a:srgbClr val="99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94221"/>
                  </a:ext>
                </a:extLst>
              </a:tr>
            </a:tbl>
          </a:graphicData>
        </a:graphic>
      </p:graphicFrame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103D67E-1655-4E30-8333-969708B1860F}"/>
              </a:ext>
            </a:extLst>
          </p:cNvPr>
          <p:cNvCxnSpPr/>
          <p:nvPr/>
        </p:nvCxnSpPr>
        <p:spPr>
          <a:xfrm>
            <a:off x="8267178" y="2901528"/>
            <a:ext cx="0" cy="527472"/>
          </a:xfrm>
          <a:prstGeom prst="line">
            <a:avLst/>
          </a:prstGeom>
          <a:ln w="38100">
            <a:solidFill>
              <a:srgbClr val="660033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20A671C-4A0C-45D5-9A5F-AB13033107D0}"/>
              </a:ext>
            </a:extLst>
          </p:cNvPr>
          <p:cNvCxnSpPr/>
          <p:nvPr/>
        </p:nvCxnSpPr>
        <p:spPr>
          <a:xfrm>
            <a:off x="9240033" y="2901528"/>
            <a:ext cx="0" cy="527472"/>
          </a:xfrm>
          <a:prstGeom prst="line">
            <a:avLst/>
          </a:prstGeom>
          <a:ln w="38100">
            <a:solidFill>
              <a:srgbClr val="660033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60E6FEED-94A8-4365-8E59-07CDD35ECCDA}"/>
              </a:ext>
            </a:extLst>
          </p:cNvPr>
          <p:cNvSpPr/>
          <p:nvPr/>
        </p:nvSpPr>
        <p:spPr>
          <a:xfrm>
            <a:off x="8267177" y="3164331"/>
            <a:ext cx="972841" cy="108037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0" name="Tabla 4">
            <a:extLst>
              <a:ext uri="{FF2B5EF4-FFF2-40B4-BE49-F238E27FC236}">
                <a16:creationId xmlns:a16="http://schemas.microsoft.com/office/drawing/2014/main" id="{6E618FB8-8D18-4DCC-A813-9D0EBCEE4B48}"/>
              </a:ext>
            </a:extLst>
          </p:cNvPr>
          <p:cNvGraphicFramePr>
            <a:graphicFrameLocks noGrp="1"/>
          </p:cNvGraphicFramePr>
          <p:nvPr/>
        </p:nvGraphicFramePr>
        <p:xfrm>
          <a:off x="6288066" y="5592064"/>
          <a:ext cx="5903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989">
                  <a:extLst>
                    <a:ext uri="{9D8B030D-6E8A-4147-A177-3AD203B41FA5}">
                      <a16:colId xmlns:a16="http://schemas.microsoft.com/office/drawing/2014/main" val="3183499182"/>
                    </a:ext>
                  </a:extLst>
                </a:gridCol>
                <a:gridCol w="983989">
                  <a:extLst>
                    <a:ext uri="{9D8B030D-6E8A-4147-A177-3AD203B41FA5}">
                      <a16:colId xmlns:a16="http://schemas.microsoft.com/office/drawing/2014/main" val="2154018333"/>
                    </a:ext>
                  </a:extLst>
                </a:gridCol>
                <a:gridCol w="983989">
                  <a:extLst>
                    <a:ext uri="{9D8B030D-6E8A-4147-A177-3AD203B41FA5}">
                      <a16:colId xmlns:a16="http://schemas.microsoft.com/office/drawing/2014/main" val="3529360358"/>
                    </a:ext>
                  </a:extLst>
                </a:gridCol>
                <a:gridCol w="983989">
                  <a:extLst>
                    <a:ext uri="{9D8B030D-6E8A-4147-A177-3AD203B41FA5}">
                      <a16:colId xmlns:a16="http://schemas.microsoft.com/office/drawing/2014/main" val="1444899751"/>
                    </a:ext>
                  </a:extLst>
                </a:gridCol>
                <a:gridCol w="983989">
                  <a:extLst>
                    <a:ext uri="{9D8B030D-6E8A-4147-A177-3AD203B41FA5}">
                      <a16:colId xmlns:a16="http://schemas.microsoft.com/office/drawing/2014/main" val="1555396461"/>
                    </a:ext>
                  </a:extLst>
                </a:gridCol>
                <a:gridCol w="983989">
                  <a:extLst>
                    <a:ext uri="{9D8B030D-6E8A-4147-A177-3AD203B41FA5}">
                      <a16:colId xmlns:a16="http://schemas.microsoft.com/office/drawing/2014/main" val="596929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jul</a:t>
                      </a:r>
                    </a:p>
                  </a:txBody>
                  <a:tcPr>
                    <a:solidFill>
                      <a:srgbClr val="99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ago</a:t>
                      </a:r>
                      <a:endParaRPr lang="es-MX" dirty="0"/>
                    </a:p>
                  </a:txBody>
                  <a:tcPr>
                    <a:solidFill>
                      <a:srgbClr val="99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sep</a:t>
                      </a:r>
                      <a:endParaRPr lang="es-MX" dirty="0"/>
                    </a:p>
                  </a:txBody>
                  <a:tcPr>
                    <a:solidFill>
                      <a:srgbClr val="99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oct</a:t>
                      </a:r>
                    </a:p>
                  </a:txBody>
                  <a:tcPr>
                    <a:solidFill>
                      <a:srgbClr val="99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nov</a:t>
                      </a:r>
                    </a:p>
                  </a:txBody>
                  <a:tcPr>
                    <a:solidFill>
                      <a:srgbClr val="99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dic</a:t>
                      </a:r>
                    </a:p>
                  </a:txBody>
                  <a:tcPr>
                    <a:solidFill>
                      <a:srgbClr val="99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94221"/>
                  </a:ext>
                </a:extLst>
              </a:tr>
            </a:tbl>
          </a:graphicData>
        </a:graphic>
      </p:graphicFrame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056BB6F-D7F5-4683-84BC-08B41B449B1F}"/>
              </a:ext>
            </a:extLst>
          </p:cNvPr>
          <p:cNvCxnSpPr/>
          <p:nvPr/>
        </p:nvCxnSpPr>
        <p:spPr>
          <a:xfrm>
            <a:off x="10234816" y="5977764"/>
            <a:ext cx="0" cy="527472"/>
          </a:xfrm>
          <a:prstGeom prst="line">
            <a:avLst/>
          </a:prstGeom>
          <a:ln w="38100">
            <a:solidFill>
              <a:srgbClr val="660033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65C6AF7-129E-4C14-880D-D0BE056FB120}"/>
              </a:ext>
            </a:extLst>
          </p:cNvPr>
          <p:cNvCxnSpPr/>
          <p:nvPr/>
        </p:nvCxnSpPr>
        <p:spPr>
          <a:xfrm>
            <a:off x="11207671" y="5977764"/>
            <a:ext cx="0" cy="527472"/>
          </a:xfrm>
          <a:prstGeom prst="line">
            <a:avLst/>
          </a:prstGeom>
          <a:ln w="38100">
            <a:solidFill>
              <a:srgbClr val="660033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0A12CB5-9C7C-481D-B011-EACC08601EB7}"/>
              </a:ext>
            </a:extLst>
          </p:cNvPr>
          <p:cNvSpPr/>
          <p:nvPr/>
        </p:nvSpPr>
        <p:spPr>
          <a:xfrm>
            <a:off x="10234815" y="6240567"/>
            <a:ext cx="972841" cy="108037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602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F78E1-A5FB-4DA9-802B-1D66232C45AE}"/>
              </a:ext>
            </a:extLst>
          </p:cNvPr>
          <p:cNvSpPr txBox="1">
            <a:spLocks/>
          </p:cNvSpPr>
          <p:nvPr/>
        </p:nvSpPr>
        <p:spPr>
          <a:xfrm>
            <a:off x="1803662" y="5118754"/>
            <a:ext cx="8584676" cy="1044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Interacción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UR con INE-C19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áfico 8" descr="Perfil de mujer">
            <a:extLst>
              <a:ext uri="{FF2B5EF4-FFF2-40B4-BE49-F238E27FC236}">
                <a16:creationId xmlns:a16="http://schemas.microsoft.com/office/drawing/2014/main" id="{B0B3BF48-A03C-4C95-A430-D6DA7EC04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192" y="1448714"/>
            <a:ext cx="1440000" cy="14400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áfico 10" descr="Perfil de hombre">
            <a:extLst>
              <a:ext uri="{FF2B5EF4-FFF2-40B4-BE49-F238E27FC236}">
                <a16:creationId xmlns:a16="http://schemas.microsoft.com/office/drawing/2014/main" id="{77D4E6C6-7F07-45AA-AB6D-684564FF6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822" y="1989000"/>
            <a:ext cx="1440000" cy="144000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áfico 12" descr="Reunión">
            <a:extLst>
              <a:ext uri="{FF2B5EF4-FFF2-40B4-BE49-F238E27FC236}">
                <a16:creationId xmlns:a16="http://schemas.microsoft.com/office/drawing/2014/main" id="{B79BBC30-12D0-469F-AD4B-CED0456F68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1793" y="1564075"/>
            <a:ext cx="1837944" cy="1837944"/>
          </a:xfrm>
          <a:prstGeom prst="rect">
            <a:avLst/>
          </a:prstGeom>
        </p:spPr>
      </p:pic>
      <p:pic>
        <p:nvPicPr>
          <p:cNvPr id="21" name="Gráfico 20" descr="Círculos con flechas">
            <a:extLst>
              <a:ext uri="{FF2B5EF4-FFF2-40B4-BE49-F238E27FC236}">
                <a16:creationId xmlns:a16="http://schemas.microsoft.com/office/drawing/2014/main" id="{0D06EEA0-B19B-44FE-86B5-C65D83038B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9876" y="1418022"/>
            <a:ext cx="1141956" cy="1141956"/>
          </a:xfrm>
          <a:prstGeom prst="rect">
            <a:avLst/>
          </a:prstGeom>
        </p:spPr>
      </p:pic>
      <p:pic>
        <p:nvPicPr>
          <p:cNvPr id="23" name="Gráfico 22" descr="Flujo de trabajo">
            <a:extLst>
              <a:ext uri="{FF2B5EF4-FFF2-40B4-BE49-F238E27FC236}">
                <a16:creationId xmlns:a16="http://schemas.microsoft.com/office/drawing/2014/main" id="{BE71FEDD-D996-4F37-BF8F-28C77E85D2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6000" y="2481443"/>
            <a:ext cx="1141957" cy="114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0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ángulo 51">
            <a:extLst>
              <a:ext uri="{FF2B5EF4-FFF2-40B4-BE49-F238E27FC236}">
                <a16:creationId xmlns:a16="http://schemas.microsoft.com/office/drawing/2014/main" id="{7CCD71A0-01CC-424A-8657-EB38654A9838}"/>
              </a:ext>
            </a:extLst>
          </p:cNvPr>
          <p:cNvSpPr/>
          <p:nvPr/>
        </p:nvSpPr>
        <p:spPr>
          <a:xfrm rot="5400000">
            <a:off x="9635382" y="2866239"/>
            <a:ext cx="3056267" cy="21442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6EED00CE-CB9C-4B7E-A4CD-5A634583B6F8}"/>
              </a:ext>
            </a:extLst>
          </p:cNvPr>
          <p:cNvSpPr/>
          <p:nvPr/>
        </p:nvSpPr>
        <p:spPr>
          <a:xfrm rot="5400000">
            <a:off x="7479958" y="2855081"/>
            <a:ext cx="3056267" cy="21665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áfico 39" descr="Repetir">
            <a:extLst>
              <a:ext uri="{FF2B5EF4-FFF2-40B4-BE49-F238E27FC236}">
                <a16:creationId xmlns:a16="http://schemas.microsoft.com/office/drawing/2014/main" id="{1ABB33D5-88AB-49F3-8F46-9D3B9EDD8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3241" y="3091117"/>
            <a:ext cx="1577049" cy="1577049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55DFF6F5-5F5D-4844-9C0A-0C3CCA1164FC}"/>
              </a:ext>
            </a:extLst>
          </p:cNvPr>
          <p:cNvSpPr/>
          <p:nvPr/>
        </p:nvSpPr>
        <p:spPr>
          <a:xfrm>
            <a:off x="2401757" y="964096"/>
            <a:ext cx="2698624" cy="58939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0F78E1-A5FB-4DA9-802B-1D66232C45A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3538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Interacción UR con INE-C19</a:t>
            </a:r>
          </a:p>
        </p:txBody>
      </p:sp>
      <p:pic>
        <p:nvPicPr>
          <p:cNvPr id="9" name="Gráfico 8" descr="Perfil de mujer">
            <a:extLst>
              <a:ext uri="{FF2B5EF4-FFF2-40B4-BE49-F238E27FC236}">
                <a16:creationId xmlns:a16="http://schemas.microsoft.com/office/drawing/2014/main" id="{B0B3BF48-A03C-4C95-A430-D6DA7EC04BF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338" y="3459986"/>
            <a:ext cx="914400" cy="914400"/>
          </a:xfrm>
          <a:prstGeom prst="rect">
            <a:avLst/>
          </a:prstGeom>
        </p:spPr>
      </p:pic>
      <p:pic>
        <p:nvPicPr>
          <p:cNvPr id="11" name="Gráfico 10" descr="Perfil de hombre">
            <a:extLst>
              <a:ext uri="{FF2B5EF4-FFF2-40B4-BE49-F238E27FC236}">
                <a16:creationId xmlns:a16="http://schemas.microsoft.com/office/drawing/2014/main" id="{77D4E6C6-7F07-45AA-AB6D-684564FF6DC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7038" y="3459986"/>
            <a:ext cx="914400" cy="914400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2F88B082-28F9-41EE-8785-75F812BA57D8}"/>
              </a:ext>
            </a:extLst>
          </p:cNvPr>
          <p:cNvSpPr txBox="1">
            <a:spLocks/>
          </p:cNvSpPr>
          <p:nvPr/>
        </p:nvSpPr>
        <p:spPr>
          <a:xfrm>
            <a:off x="452881" y="3047046"/>
            <a:ext cx="770454" cy="825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0033"/>
              </a:buClr>
              <a:buNone/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UR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Clr>
                <a:srgbClr val="660033"/>
              </a:buClr>
              <a:buFont typeface="Arial" panose="020B0604020202020204" pitchFamily="34" charset="0"/>
              <a:buChar char="►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áfico 12" descr="Reunión">
            <a:extLst>
              <a:ext uri="{FF2B5EF4-FFF2-40B4-BE49-F238E27FC236}">
                <a16:creationId xmlns:a16="http://schemas.microsoft.com/office/drawing/2014/main" id="{B79BBC30-12D0-469F-AD4B-CED0456F68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9949" y="3183823"/>
            <a:ext cx="1365126" cy="1365126"/>
          </a:xfrm>
          <a:prstGeom prst="rect">
            <a:avLst/>
          </a:prstGeom>
        </p:spPr>
      </p:pic>
      <p:sp>
        <p:nvSpPr>
          <p:cNvPr id="5" name="Círculo: vacío 4">
            <a:extLst>
              <a:ext uri="{FF2B5EF4-FFF2-40B4-BE49-F238E27FC236}">
                <a16:creationId xmlns:a16="http://schemas.microsoft.com/office/drawing/2014/main" id="{83E38EC6-97BA-40C9-AA5D-BE9D71E8CD24}"/>
              </a:ext>
            </a:extLst>
          </p:cNvPr>
          <p:cNvSpPr/>
          <p:nvPr/>
        </p:nvSpPr>
        <p:spPr>
          <a:xfrm>
            <a:off x="2772778" y="964096"/>
            <a:ext cx="1977887" cy="1977887"/>
          </a:xfrm>
          <a:prstGeom prst="donut">
            <a:avLst>
              <a:gd name="adj" fmla="val 348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írculo: vacío 9">
            <a:extLst>
              <a:ext uri="{FF2B5EF4-FFF2-40B4-BE49-F238E27FC236}">
                <a16:creationId xmlns:a16="http://schemas.microsoft.com/office/drawing/2014/main" id="{DF36ED57-C1E8-45F3-BD79-3126F70014D1}"/>
              </a:ext>
            </a:extLst>
          </p:cNvPr>
          <p:cNvSpPr/>
          <p:nvPr/>
        </p:nvSpPr>
        <p:spPr>
          <a:xfrm>
            <a:off x="2772778" y="2928243"/>
            <a:ext cx="1977887" cy="1977887"/>
          </a:xfrm>
          <a:prstGeom prst="donut">
            <a:avLst>
              <a:gd name="adj" fmla="val 348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írculo: vacío 13">
            <a:extLst>
              <a:ext uri="{FF2B5EF4-FFF2-40B4-BE49-F238E27FC236}">
                <a16:creationId xmlns:a16="http://schemas.microsoft.com/office/drawing/2014/main" id="{AB757733-577A-4CA7-AC3E-DB08B499280A}"/>
              </a:ext>
            </a:extLst>
          </p:cNvPr>
          <p:cNvSpPr/>
          <p:nvPr/>
        </p:nvSpPr>
        <p:spPr>
          <a:xfrm>
            <a:off x="2772778" y="4880113"/>
            <a:ext cx="1977887" cy="1977887"/>
          </a:xfrm>
          <a:prstGeom prst="donut">
            <a:avLst>
              <a:gd name="adj" fmla="val 348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21433E95-FAE4-4E33-83C9-DF69FEA9B3DB}"/>
              </a:ext>
            </a:extLst>
          </p:cNvPr>
          <p:cNvSpPr txBox="1">
            <a:spLocks/>
          </p:cNvSpPr>
          <p:nvPr/>
        </p:nvSpPr>
        <p:spPr>
          <a:xfrm>
            <a:off x="2852290" y="1312616"/>
            <a:ext cx="1818860" cy="15505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660033"/>
              </a:buClr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Actividades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semi-presenciales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o bajo demanda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5C4CD925-DCDF-4C97-BA24-BA3FE0136193}"/>
              </a:ext>
            </a:extLst>
          </p:cNvPr>
          <p:cNvSpPr txBox="1">
            <a:spLocks/>
          </p:cNvSpPr>
          <p:nvPr/>
        </p:nvSpPr>
        <p:spPr>
          <a:xfrm>
            <a:off x="2978554" y="3316512"/>
            <a:ext cx="1579579" cy="15505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660033"/>
              </a:buClr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Un protocolo específico</a:t>
            </a:r>
          </a:p>
          <a:p>
            <a:pPr lvl="1" algn="ctr">
              <a:buClr>
                <a:srgbClr val="660033"/>
              </a:buClr>
              <a:buFont typeface="Arial" panose="020B0604020202020204" pitchFamily="34" charset="0"/>
              <a:buChar char="►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C75E4BF4-84C1-461B-885B-10B0467BE34D}"/>
              </a:ext>
            </a:extLst>
          </p:cNvPr>
          <p:cNvSpPr txBox="1">
            <a:spLocks/>
          </p:cNvSpPr>
          <p:nvPr/>
        </p:nvSpPr>
        <p:spPr>
          <a:xfrm>
            <a:off x="2978554" y="5372551"/>
            <a:ext cx="1579579" cy="15505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660033"/>
              </a:buClr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Avisos de trabajo presencial</a:t>
            </a:r>
          </a:p>
          <a:p>
            <a:pPr lvl="1" algn="ctr">
              <a:buClr>
                <a:srgbClr val="660033"/>
              </a:buClr>
              <a:buFont typeface="Arial" panose="020B0604020202020204" pitchFamily="34" charset="0"/>
              <a:buChar char="►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áfico 18" descr="Flechas de cheurón">
            <a:extLst>
              <a:ext uri="{FF2B5EF4-FFF2-40B4-BE49-F238E27FC236}">
                <a16:creationId xmlns:a16="http://schemas.microsoft.com/office/drawing/2014/main" id="{EDE732C6-1DF8-4BC8-A91E-74D4A341C93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24853" y="1495839"/>
            <a:ext cx="914400" cy="914400"/>
          </a:xfrm>
          <a:prstGeom prst="rect">
            <a:avLst/>
          </a:prstGeom>
        </p:spPr>
      </p:pic>
      <p:pic>
        <p:nvPicPr>
          <p:cNvPr id="20" name="Gráfico 19" descr="Flechas de cheurón">
            <a:extLst>
              <a:ext uri="{FF2B5EF4-FFF2-40B4-BE49-F238E27FC236}">
                <a16:creationId xmlns:a16="http://schemas.microsoft.com/office/drawing/2014/main" id="{A50863E1-1284-4E19-896F-799D04A69DD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24853" y="3459986"/>
            <a:ext cx="914400" cy="914400"/>
          </a:xfrm>
          <a:prstGeom prst="rect">
            <a:avLst/>
          </a:prstGeom>
        </p:spPr>
      </p:pic>
      <p:pic>
        <p:nvPicPr>
          <p:cNvPr id="21" name="Gráfico 20" descr="Flechas de cheurón">
            <a:extLst>
              <a:ext uri="{FF2B5EF4-FFF2-40B4-BE49-F238E27FC236}">
                <a16:creationId xmlns:a16="http://schemas.microsoft.com/office/drawing/2014/main" id="{D8F5B85E-C9BD-4DB7-B612-0A6D83318316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24853" y="5466506"/>
            <a:ext cx="914400" cy="914400"/>
          </a:xfrm>
          <a:prstGeom prst="rect">
            <a:avLst/>
          </a:prstGeom>
        </p:spPr>
      </p:pic>
      <p:sp>
        <p:nvSpPr>
          <p:cNvPr id="35" name="Marcador de contenido 2">
            <a:extLst>
              <a:ext uri="{FF2B5EF4-FFF2-40B4-BE49-F238E27FC236}">
                <a16:creationId xmlns:a16="http://schemas.microsoft.com/office/drawing/2014/main" id="{7AEF4750-62C3-4D3A-8C71-17210715AB50}"/>
              </a:ext>
            </a:extLst>
          </p:cNvPr>
          <p:cNvSpPr txBox="1">
            <a:spLocks/>
          </p:cNvSpPr>
          <p:nvPr/>
        </p:nvSpPr>
        <p:spPr>
          <a:xfrm>
            <a:off x="5156523" y="1720833"/>
            <a:ext cx="1356067" cy="825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0033"/>
              </a:buClr>
              <a:buNone/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Aviso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Marcador de contenido 2">
            <a:extLst>
              <a:ext uri="{FF2B5EF4-FFF2-40B4-BE49-F238E27FC236}">
                <a16:creationId xmlns:a16="http://schemas.microsoft.com/office/drawing/2014/main" id="{54AE0D7B-36D3-44A6-9794-EBD7719D2566}"/>
              </a:ext>
            </a:extLst>
          </p:cNvPr>
          <p:cNvSpPr txBox="1">
            <a:spLocks/>
          </p:cNvSpPr>
          <p:nvPr/>
        </p:nvSpPr>
        <p:spPr>
          <a:xfrm>
            <a:off x="5100381" y="5682313"/>
            <a:ext cx="1356067" cy="825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0033"/>
              </a:buClr>
              <a:buNone/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Aviso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Clr>
                <a:srgbClr val="660033"/>
              </a:buClr>
              <a:buFont typeface="Arial" panose="020B0604020202020204" pitchFamily="34" charset="0"/>
              <a:buChar char="►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Marcador de contenido 2">
            <a:extLst>
              <a:ext uri="{FF2B5EF4-FFF2-40B4-BE49-F238E27FC236}">
                <a16:creationId xmlns:a16="http://schemas.microsoft.com/office/drawing/2014/main" id="{57EAE430-051E-41C9-ADDF-16457AF51575}"/>
              </a:ext>
            </a:extLst>
          </p:cNvPr>
          <p:cNvSpPr txBox="1">
            <a:spLocks/>
          </p:cNvSpPr>
          <p:nvPr/>
        </p:nvSpPr>
        <p:spPr>
          <a:xfrm>
            <a:off x="5134400" y="3548506"/>
            <a:ext cx="2166584" cy="8258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0033"/>
              </a:buClr>
              <a:buNone/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Somete a aprobación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Clr>
                <a:srgbClr val="660033"/>
              </a:buClr>
              <a:buFont typeface="Arial" panose="020B0604020202020204" pitchFamily="34" charset="0"/>
              <a:buChar char="►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62F394A-647A-4E91-890F-5AF603244B06}"/>
              </a:ext>
            </a:extLst>
          </p:cNvPr>
          <p:cNvSpPr/>
          <p:nvPr/>
        </p:nvSpPr>
        <p:spPr>
          <a:xfrm>
            <a:off x="8409054" y="4391540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INE-C19</a:t>
            </a:r>
            <a:endParaRPr lang="es-MX" dirty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Gráfico 43" descr="Médico">
            <a:extLst>
              <a:ext uri="{FF2B5EF4-FFF2-40B4-BE49-F238E27FC236}">
                <a16:creationId xmlns:a16="http://schemas.microsoft.com/office/drawing/2014/main" id="{67EEADAB-9049-4A1D-98D1-F8CCBC19DF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92543" y="3296340"/>
            <a:ext cx="1140091" cy="1140091"/>
          </a:xfrm>
          <a:prstGeom prst="rect">
            <a:avLst/>
          </a:prstGeom>
        </p:spPr>
      </p:pic>
      <p:sp>
        <p:nvSpPr>
          <p:cNvPr id="45" name="Rectángulo 44">
            <a:extLst>
              <a:ext uri="{FF2B5EF4-FFF2-40B4-BE49-F238E27FC236}">
                <a16:creationId xmlns:a16="http://schemas.microsoft.com/office/drawing/2014/main" id="{213DF64D-FD72-425B-8CBC-B799D8711151}"/>
              </a:ext>
            </a:extLst>
          </p:cNvPr>
          <p:cNvSpPr/>
          <p:nvPr/>
        </p:nvSpPr>
        <p:spPr>
          <a:xfrm>
            <a:off x="10735682" y="439154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GC-Salud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áfico 46" descr="Flecha lineal: recto">
            <a:extLst>
              <a:ext uri="{FF2B5EF4-FFF2-40B4-BE49-F238E27FC236}">
                <a16:creationId xmlns:a16="http://schemas.microsoft.com/office/drawing/2014/main" id="{7579DC3C-2D0C-49C9-96E3-23E98A4B9C82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6860091" y="3415726"/>
            <a:ext cx="914400" cy="914400"/>
          </a:xfrm>
          <a:prstGeom prst="rect">
            <a:avLst/>
          </a:prstGeom>
        </p:spPr>
      </p:pic>
      <p:pic>
        <p:nvPicPr>
          <p:cNvPr id="49" name="Gráfico 48" descr="Flecha lineal: curva en sentido de las agujas del reloj">
            <a:extLst>
              <a:ext uri="{FF2B5EF4-FFF2-40B4-BE49-F238E27FC236}">
                <a16:creationId xmlns:a16="http://schemas.microsoft.com/office/drawing/2014/main" id="{F1A402EF-ECB1-4802-B71E-0ED83E8E6354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 flipV="1">
            <a:off x="6860091" y="2087886"/>
            <a:ext cx="914400" cy="914400"/>
          </a:xfrm>
          <a:prstGeom prst="rect">
            <a:avLst/>
          </a:prstGeom>
        </p:spPr>
      </p:pic>
      <p:pic>
        <p:nvPicPr>
          <p:cNvPr id="50" name="Gráfico 49" descr="Flecha lineal: curva en sentido de las agujas del reloj">
            <a:extLst>
              <a:ext uri="{FF2B5EF4-FFF2-40B4-BE49-F238E27FC236}">
                <a16:creationId xmlns:a16="http://schemas.microsoft.com/office/drawing/2014/main" id="{8314862B-3F85-4A93-9311-0829E14378D8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6860091" y="4768029"/>
            <a:ext cx="914400" cy="914400"/>
          </a:xfrm>
          <a:prstGeom prst="rect">
            <a:avLst/>
          </a:prstGeom>
        </p:spPr>
      </p:pic>
      <p:sp>
        <p:nvSpPr>
          <p:cNvPr id="53" name="Rectángulo 52">
            <a:extLst>
              <a:ext uri="{FF2B5EF4-FFF2-40B4-BE49-F238E27FC236}">
                <a16:creationId xmlns:a16="http://schemas.microsoft.com/office/drawing/2014/main" id="{29B211C9-ADF2-430C-9578-6B9C0FFD016B}"/>
              </a:ext>
            </a:extLst>
          </p:cNvPr>
          <p:cNvSpPr/>
          <p:nvPr/>
        </p:nvSpPr>
        <p:spPr>
          <a:xfrm>
            <a:off x="-1378" y="4263096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Necesita realizar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484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89E65-D20F-439F-92FA-E40CDDA4EF3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353800" cy="11022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Necesita realizar actividades </a:t>
            </a:r>
          </a:p>
          <a:p>
            <a:pPr algn="ctr"/>
            <a:r>
              <a:rPr lang="es-MX" sz="3600" b="1" dirty="0" err="1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semi-presenciales</a:t>
            </a:r>
            <a:r>
              <a:rPr lang="es-MX" sz="36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bajo demanda (semi-</a:t>
            </a:r>
            <a:r>
              <a:rPr lang="es-MX" sz="3600" b="1" dirty="0" err="1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</a:t>
            </a:r>
            <a:r>
              <a:rPr lang="es-MX" sz="36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947F54B-AF97-49AF-B428-B2BA21154E29}"/>
              </a:ext>
            </a:extLst>
          </p:cNvPr>
          <p:cNvSpPr/>
          <p:nvPr/>
        </p:nvSpPr>
        <p:spPr>
          <a:xfrm>
            <a:off x="345929" y="2202535"/>
            <a:ext cx="2183841" cy="10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 necesita actividad semi-</a:t>
            </a:r>
            <a:r>
              <a:rPr lang="es-MX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</a:t>
            </a:r>
            <a:endParaRPr lang="es-MX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angular 44">
            <a:extLst>
              <a:ext uri="{FF2B5EF4-FFF2-40B4-BE49-F238E27FC236}">
                <a16:creationId xmlns:a16="http://schemas.microsoft.com/office/drawing/2014/main" id="{EC44C9F3-8855-4D03-A3A3-169FBF7E1AA5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2529770" y="2706535"/>
            <a:ext cx="502355" cy="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93435BD-6164-43BE-99A2-26EC175529AB}"/>
              </a:ext>
            </a:extLst>
          </p:cNvPr>
          <p:cNvSpPr/>
          <p:nvPr/>
        </p:nvSpPr>
        <p:spPr>
          <a:xfrm>
            <a:off x="3032125" y="1775389"/>
            <a:ext cx="2660822" cy="186229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coordinación administrativa revisa antecedentes de salud las personas </a:t>
            </a:r>
          </a:p>
          <a:p>
            <a:pPr algn="ctr"/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(grupo de riesgo y con antecedentes o síntomas COVID-19)</a:t>
            </a:r>
          </a:p>
        </p:txBody>
      </p:sp>
      <p:cxnSp>
        <p:nvCxnSpPr>
          <p:cNvPr id="23" name="Conector angular 44">
            <a:extLst>
              <a:ext uri="{FF2B5EF4-FFF2-40B4-BE49-F238E27FC236}">
                <a16:creationId xmlns:a16="http://schemas.microsoft.com/office/drawing/2014/main" id="{61A8043E-E61E-4BBB-B6AC-FF42D7200B15}"/>
              </a:ext>
            </a:extLst>
          </p:cNvPr>
          <p:cNvCxnSpPr>
            <a:cxnSpLocks/>
            <a:stCxn id="21" idx="3"/>
            <a:endCxn id="32" idx="1"/>
          </p:cNvCxnSpPr>
          <p:nvPr/>
        </p:nvCxnSpPr>
        <p:spPr>
          <a:xfrm>
            <a:off x="5692947" y="2706535"/>
            <a:ext cx="403053" cy="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AD485AC-5629-4559-8C58-AB976A721376}"/>
              </a:ext>
            </a:extLst>
          </p:cNvPr>
          <p:cNvSpPr/>
          <p:nvPr/>
        </p:nvSpPr>
        <p:spPr>
          <a:xfrm>
            <a:off x="6096000" y="5278527"/>
            <a:ext cx="2660822" cy="960697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puede asistir a realizar actividades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32088D4-0948-4AC4-8585-36ACDFD341F6}"/>
              </a:ext>
            </a:extLst>
          </p:cNvPr>
          <p:cNvSpPr/>
          <p:nvPr/>
        </p:nvSpPr>
        <p:spPr>
          <a:xfrm>
            <a:off x="6096000" y="2202535"/>
            <a:ext cx="2660822" cy="100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¿Las condiciones del Protocolo General “JGE” son  suficientes para que la UR ejecute la actividad?</a:t>
            </a:r>
          </a:p>
        </p:txBody>
      </p:sp>
      <p:cxnSp>
        <p:nvCxnSpPr>
          <p:cNvPr id="33" name="Conector angular 33">
            <a:extLst>
              <a:ext uri="{FF2B5EF4-FFF2-40B4-BE49-F238E27FC236}">
                <a16:creationId xmlns:a16="http://schemas.microsoft.com/office/drawing/2014/main" id="{FF693D78-F2F5-4DE5-A9DF-2B3F0320E0A8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8756822" y="2706535"/>
            <a:ext cx="5650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032903A-3B16-4EB0-8002-D2FD0932DC20}"/>
              </a:ext>
            </a:extLst>
          </p:cNvPr>
          <p:cNvSpPr txBox="1"/>
          <p:nvPr/>
        </p:nvSpPr>
        <p:spPr>
          <a:xfrm>
            <a:off x="8784310" y="2284757"/>
            <a:ext cx="4647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697EE511-BE56-41A9-8EA3-E883B417E56C}"/>
              </a:ext>
            </a:extLst>
          </p:cNvPr>
          <p:cNvSpPr/>
          <p:nvPr/>
        </p:nvSpPr>
        <p:spPr>
          <a:xfrm>
            <a:off x="9321833" y="2202535"/>
            <a:ext cx="2137301" cy="1008000"/>
          </a:xfrm>
          <a:prstGeom prst="rect">
            <a:avLst/>
          </a:prstGeom>
          <a:solidFill>
            <a:srgbClr val="FF0066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Aviso INE-C19</a:t>
            </a:r>
          </a:p>
          <a:p>
            <a:pPr algn="ctr"/>
            <a:r>
              <a:rPr lang="es-MX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(Herramienta)</a:t>
            </a:r>
          </a:p>
        </p:txBody>
      </p:sp>
      <p:sp>
        <p:nvSpPr>
          <p:cNvPr id="37" name="Rectángulo redondeado 98">
            <a:extLst>
              <a:ext uri="{FF2B5EF4-FFF2-40B4-BE49-F238E27FC236}">
                <a16:creationId xmlns:a16="http://schemas.microsoft.com/office/drawing/2014/main" id="{C95C67BC-64EB-49CC-90F0-8815D1AD62BD}"/>
              </a:ext>
            </a:extLst>
          </p:cNvPr>
          <p:cNvSpPr/>
          <p:nvPr/>
        </p:nvSpPr>
        <p:spPr>
          <a:xfrm>
            <a:off x="9561252" y="4104684"/>
            <a:ext cx="1658463" cy="55432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Realización de actividades</a:t>
            </a:r>
          </a:p>
        </p:txBody>
      </p:sp>
      <p:pic>
        <p:nvPicPr>
          <p:cNvPr id="38" name="Gráfico 37">
            <a:extLst>
              <a:ext uri="{FF2B5EF4-FFF2-40B4-BE49-F238E27FC236}">
                <a16:creationId xmlns:a16="http://schemas.microsoft.com/office/drawing/2014/main" id="{B05CF6C3-AA84-448A-BBB5-A15EDB657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3708" y="4194254"/>
            <a:ext cx="290852" cy="354563"/>
          </a:xfrm>
          <a:prstGeom prst="rect">
            <a:avLst/>
          </a:prstGeom>
        </p:spPr>
      </p:pic>
      <p:cxnSp>
        <p:nvCxnSpPr>
          <p:cNvPr id="39" name="Conector angular 33">
            <a:extLst>
              <a:ext uri="{FF2B5EF4-FFF2-40B4-BE49-F238E27FC236}">
                <a16:creationId xmlns:a16="http://schemas.microsoft.com/office/drawing/2014/main" id="{65AA173B-2AAB-4B36-87E1-9A81031E7938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10390484" y="3210535"/>
            <a:ext cx="0" cy="894149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7ACB0BAC-8781-4D41-B0CC-C6094D420C9F}"/>
              </a:ext>
            </a:extLst>
          </p:cNvPr>
          <p:cNvSpPr/>
          <p:nvPr/>
        </p:nvSpPr>
        <p:spPr>
          <a:xfrm>
            <a:off x="6096000" y="3877844"/>
            <a:ext cx="2660822" cy="100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¿Tiene un protocolo específico para realizar la actividad?</a:t>
            </a:r>
          </a:p>
        </p:txBody>
      </p:sp>
      <p:cxnSp>
        <p:nvCxnSpPr>
          <p:cNvPr id="44" name="Conector angular 33">
            <a:extLst>
              <a:ext uri="{FF2B5EF4-FFF2-40B4-BE49-F238E27FC236}">
                <a16:creationId xmlns:a16="http://schemas.microsoft.com/office/drawing/2014/main" id="{5EC3F7E6-38B3-460D-8EEF-334ED93724A6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>
            <a:off x="7426411" y="3210535"/>
            <a:ext cx="0" cy="667309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6FB8274-1D04-4B3E-93EE-24847255D9F2}"/>
              </a:ext>
            </a:extLst>
          </p:cNvPr>
          <p:cNvSpPr txBox="1"/>
          <p:nvPr/>
        </p:nvSpPr>
        <p:spPr>
          <a:xfrm>
            <a:off x="7520488" y="3538021"/>
            <a:ext cx="12655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50" name="Conector angular 33">
            <a:extLst>
              <a:ext uri="{FF2B5EF4-FFF2-40B4-BE49-F238E27FC236}">
                <a16:creationId xmlns:a16="http://schemas.microsoft.com/office/drawing/2014/main" id="{B3EEE5F7-30D0-4F75-B12B-6F2F443F06F7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 flipV="1">
            <a:off x="8756822" y="2706535"/>
            <a:ext cx="565011" cy="1675309"/>
          </a:xfrm>
          <a:prstGeom prst="bentConnector3">
            <a:avLst>
              <a:gd name="adj1" fmla="val 50000"/>
            </a:avLst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C0AD58C7-8C9D-4944-B234-494D0EF031A7}"/>
              </a:ext>
            </a:extLst>
          </p:cNvPr>
          <p:cNvSpPr txBox="1"/>
          <p:nvPr/>
        </p:nvSpPr>
        <p:spPr>
          <a:xfrm>
            <a:off x="8857044" y="4461953"/>
            <a:ext cx="5650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</a:p>
        </p:txBody>
      </p:sp>
      <p:cxnSp>
        <p:nvCxnSpPr>
          <p:cNvPr id="54" name="Conector angular 33">
            <a:extLst>
              <a:ext uri="{FF2B5EF4-FFF2-40B4-BE49-F238E27FC236}">
                <a16:creationId xmlns:a16="http://schemas.microsoft.com/office/drawing/2014/main" id="{F988F9C4-7A4D-431E-B9C9-C5674E08FDE2}"/>
              </a:ext>
            </a:extLst>
          </p:cNvPr>
          <p:cNvCxnSpPr>
            <a:cxnSpLocks/>
            <a:stCxn id="43" idx="2"/>
            <a:endCxn id="31" idx="0"/>
          </p:cNvCxnSpPr>
          <p:nvPr/>
        </p:nvCxnSpPr>
        <p:spPr>
          <a:xfrm>
            <a:off x="7426411" y="4885844"/>
            <a:ext cx="0" cy="392683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EFF6F07E-86BB-4DFA-9974-C7DFC4DB59A0}"/>
              </a:ext>
            </a:extLst>
          </p:cNvPr>
          <p:cNvSpPr txBox="1"/>
          <p:nvPr/>
        </p:nvSpPr>
        <p:spPr>
          <a:xfrm>
            <a:off x="7520488" y="4969911"/>
            <a:ext cx="12655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58" name="Conector angular 33">
            <a:extLst>
              <a:ext uri="{FF2B5EF4-FFF2-40B4-BE49-F238E27FC236}">
                <a16:creationId xmlns:a16="http://schemas.microsoft.com/office/drawing/2014/main" id="{55564A87-72E1-422E-8766-62125301DE83}"/>
              </a:ext>
            </a:extLst>
          </p:cNvPr>
          <p:cNvCxnSpPr>
            <a:cxnSpLocks/>
            <a:stCxn id="59" idx="2"/>
            <a:endCxn id="31" idx="1"/>
          </p:cNvCxnSpPr>
          <p:nvPr/>
        </p:nvCxnSpPr>
        <p:spPr>
          <a:xfrm rot="16200000" flipH="1">
            <a:off x="4785383" y="4448259"/>
            <a:ext cx="873032" cy="1748202"/>
          </a:xfrm>
          <a:prstGeom prst="bentConnector2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>
            <a:extLst>
              <a:ext uri="{FF2B5EF4-FFF2-40B4-BE49-F238E27FC236}">
                <a16:creationId xmlns:a16="http://schemas.microsoft.com/office/drawing/2014/main" id="{19CA0476-ED80-4DDF-AD3A-AFC48E7B8E6F}"/>
              </a:ext>
            </a:extLst>
          </p:cNvPr>
          <p:cNvSpPr/>
          <p:nvPr/>
        </p:nvSpPr>
        <p:spPr>
          <a:xfrm>
            <a:off x="3017387" y="3877844"/>
            <a:ext cx="2660822" cy="100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es grupo de riesgo o cuenta con antecedentes o síntomas COVID-19</a:t>
            </a:r>
          </a:p>
        </p:txBody>
      </p:sp>
      <p:cxnSp>
        <p:nvCxnSpPr>
          <p:cNvPr id="60" name="Conector angular 33">
            <a:extLst>
              <a:ext uri="{FF2B5EF4-FFF2-40B4-BE49-F238E27FC236}">
                <a16:creationId xmlns:a16="http://schemas.microsoft.com/office/drawing/2014/main" id="{911BCDB4-9E0F-4A2F-A68D-9FC1E7550BCE}"/>
              </a:ext>
            </a:extLst>
          </p:cNvPr>
          <p:cNvCxnSpPr>
            <a:cxnSpLocks/>
            <a:stCxn id="21" idx="2"/>
            <a:endCxn id="59" idx="0"/>
          </p:cNvCxnSpPr>
          <p:nvPr/>
        </p:nvCxnSpPr>
        <p:spPr>
          <a:xfrm flipH="1">
            <a:off x="4347798" y="3637681"/>
            <a:ext cx="14738" cy="240163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áfico 63">
            <a:extLst>
              <a:ext uri="{FF2B5EF4-FFF2-40B4-BE49-F238E27FC236}">
                <a16:creationId xmlns:a16="http://schemas.microsoft.com/office/drawing/2014/main" id="{628172BC-F002-4005-8345-112ADB768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0533" y="5568252"/>
            <a:ext cx="290852" cy="354563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110F9252-A3C8-4AF8-925D-6DC5A3CD5580}"/>
              </a:ext>
            </a:extLst>
          </p:cNvPr>
          <p:cNvSpPr/>
          <p:nvPr/>
        </p:nvSpPr>
        <p:spPr>
          <a:xfrm>
            <a:off x="88000" y="5478682"/>
            <a:ext cx="643230" cy="444133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72089D50-CB23-4D3B-9620-748FE3F4A325}"/>
              </a:ext>
            </a:extLst>
          </p:cNvPr>
          <p:cNvSpPr/>
          <p:nvPr/>
        </p:nvSpPr>
        <p:spPr>
          <a:xfrm>
            <a:off x="88000" y="5922815"/>
            <a:ext cx="1130652" cy="472467"/>
          </a:xfrm>
          <a:prstGeom prst="rect">
            <a:avLst/>
          </a:prstGeom>
          <a:solidFill>
            <a:srgbClr val="FF0066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INE-C19</a:t>
            </a:r>
            <a:endParaRPr lang="es-MX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ángulo redondeado 98">
            <a:extLst>
              <a:ext uri="{FF2B5EF4-FFF2-40B4-BE49-F238E27FC236}">
                <a16:creationId xmlns:a16="http://schemas.microsoft.com/office/drawing/2014/main" id="{544C8837-7E9F-4118-A55F-18D6FD323193}"/>
              </a:ext>
            </a:extLst>
          </p:cNvPr>
          <p:cNvSpPr/>
          <p:nvPr/>
        </p:nvSpPr>
        <p:spPr>
          <a:xfrm>
            <a:off x="88001" y="6399714"/>
            <a:ext cx="1130652" cy="439701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Salidas</a:t>
            </a:r>
          </a:p>
        </p:txBody>
      </p:sp>
    </p:spTree>
    <p:extLst>
      <p:ext uri="{BB962C8B-B14F-4D97-AF65-F5344CB8AC3E}">
        <p14:creationId xmlns:p14="http://schemas.microsoft.com/office/powerpoint/2010/main" val="93473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89E65-D20F-439F-92FA-E40CDDA4EF3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353800" cy="11022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660033"/>
              </a:buClr>
            </a:pPr>
            <a:r>
              <a:rPr lang="es-MX" sz="36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Necesita realizar un protocolo específico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947F54B-AF97-49AF-B428-B2BA21154E29}"/>
              </a:ext>
            </a:extLst>
          </p:cNvPr>
          <p:cNvSpPr/>
          <p:nvPr/>
        </p:nvSpPr>
        <p:spPr>
          <a:xfrm>
            <a:off x="128420" y="909955"/>
            <a:ext cx="2183841" cy="965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 tiene que ejecutar actividad de manera presencial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0D9FAB2-05E0-4046-9008-203E8184F279}"/>
              </a:ext>
            </a:extLst>
          </p:cNvPr>
          <p:cNvSpPr txBox="1"/>
          <p:nvPr/>
        </p:nvSpPr>
        <p:spPr>
          <a:xfrm>
            <a:off x="5810239" y="2888408"/>
            <a:ext cx="3658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</a:p>
        </p:txBody>
      </p:sp>
      <p:cxnSp>
        <p:nvCxnSpPr>
          <p:cNvPr id="9" name="Conector angular 44">
            <a:extLst>
              <a:ext uri="{FF2B5EF4-FFF2-40B4-BE49-F238E27FC236}">
                <a16:creationId xmlns:a16="http://schemas.microsoft.com/office/drawing/2014/main" id="{01CD4D9D-3B82-4AC6-BDC7-8556B94D8A9E}"/>
              </a:ext>
            </a:extLst>
          </p:cNvPr>
          <p:cNvCxnSpPr>
            <a:cxnSpLocks/>
            <a:stCxn id="29" idx="2"/>
            <a:endCxn id="52" idx="0"/>
          </p:cNvCxnSpPr>
          <p:nvPr/>
        </p:nvCxnSpPr>
        <p:spPr>
          <a:xfrm rot="5400000">
            <a:off x="2424688" y="1064185"/>
            <a:ext cx="734187" cy="2511211"/>
          </a:xfrm>
          <a:prstGeom prst="bentConnector3">
            <a:avLst>
              <a:gd name="adj1" fmla="val 50000"/>
            </a:avLst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A34E864-4E02-40FD-81C5-4B18217537A3}"/>
              </a:ext>
            </a:extLst>
          </p:cNvPr>
          <p:cNvSpPr/>
          <p:nvPr/>
        </p:nvSpPr>
        <p:spPr>
          <a:xfrm>
            <a:off x="9809767" y="923048"/>
            <a:ext cx="2137301" cy="938878"/>
          </a:xfrm>
          <a:prstGeom prst="rect">
            <a:avLst/>
          </a:prstGeom>
          <a:solidFill>
            <a:srgbClr val="FF0066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Aviso INE-C19</a:t>
            </a:r>
          </a:p>
        </p:txBody>
      </p:sp>
      <p:sp>
        <p:nvSpPr>
          <p:cNvPr id="27" name="Rectángulo redondeado 98">
            <a:extLst>
              <a:ext uri="{FF2B5EF4-FFF2-40B4-BE49-F238E27FC236}">
                <a16:creationId xmlns:a16="http://schemas.microsoft.com/office/drawing/2014/main" id="{8105B753-9F28-45AD-9FDE-6780CAB2FADF}"/>
              </a:ext>
            </a:extLst>
          </p:cNvPr>
          <p:cNvSpPr/>
          <p:nvPr/>
        </p:nvSpPr>
        <p:spPr>
          <a:xfrm>
            <a:off x="10049185" y="2329410"/>
            <a:ext cx="1658463" cy="55432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Realización de actividades</a:t>
            </a:r>
          </a:p>
        </p:txBody>
      </p:sp>
      <p:pic>
        <p:nvPicPr>
          <p:cNvPr id="28" name="Gráfico 27">
            <a:extLst>
              <a:ext uri="{FF2B5EF4-FFF2-40B4-BE49-F238E27FC236}">
                <a16:creationId xmlns:a16="http://schemas.microsoft.com/office/drawing/2014/main" id="{764A3D90-0B9B-4FB3-8CF9-6F4038F8D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960" y="1877919"/>
            <a:ext cx="290852" cy="354563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AEE20671-17E5-4CBF-AB33-E5DFBA19D167}"/>
              </a:ext>
            </a:extLst>
          </p:cNvPr>
          <p:cNvSpPr/>
          <p:nvPr/>
        </p:nvSpPr>
        <p:spPr>
          <a:xfrm>
            <a:off x="2716975" y="832278"/>
            <a:ext cx="2660822" cy="1120419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¿Las condiciones del Protocolo General “JGE” son  suficientes para que la UR ejecute la actividad?</a:t>
            </a:r>
          </a:p>
        </p:txBody>
      </p:sp>
      <p:cxnSp>
        <p:nvCxnSpPr>
          <p:cNvPr id="30" name="Conector angular 33">
            <a:extLst>
              <a:ext uri="{FF2B5EF4-FFF2-40B4-BE49-F238E27FC236}">
                <a16:creationId xmlns:a16="http://schemas.microsoft.com/office/drawing/2014/main" id="{10C9C03B-9CD8-4331-A635-3C5F8C0BBFD4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10878417" y="1861926"/>
            <a:ext cx="1" cy="467484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4">
            <a:extLst>
              <a:ext uri="{FF2B5EF4-FFF2-40B4-BE49-F238E27FC236}">
                <a16:creationId xmlns:a16="http://schemas.microsoft.com/office/drawing/2014/main" id="{D60C1996-0FB0-4785-ADE6-B377453F368E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2312261" y="1392487"/>
            <a:ext cx="40471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D7C39242-5BEC-4032-8028-B2E33C43B968}"/>
              </a:ext>
            </a:extLst>
          </p:cNvPr>
          <p:cNvSpPr/>
          <p:nvPr/>
        </p:nvSpPr>
        <p:spPr>
          <a:xfrm>
            <a:off x="205766" y="2686884"/>
            <a:ext cx="2660818" cy="938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 plantea al INE-C19 su protocolo específico </a:t>
            </a:r>
          </a:p>
        </p:txBody>
      </p:sp>
      <p:cxnSp>
        <p:nvCxnSpPr>
          <p:cNvPr id="53" name="Conector angular 33">
            <a:extLst>
              <a:ext uri="{FF2B5EF4-FFF2-40B4-BE49-F238E27FC236}">
                <a16:creationId xmlns:a16="http://schemas.microsoft.com/office/drawing/2014/main" id="{C2AB3F07-E817-4782-91C3-348CBCCD3FBE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 flipV="1">
            <a:off x="5377797" y="1392487"/>
            <a:ext cx="443197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984981B8-B258-4D01-97BB-7EBF43FE396C}"/>
              </a:ext>
            </a:extLst>
          </p:cNvPr>
          <p:cNvSpPr txBox="1"/>
          <p:nvPr/>
        </p:nvSpPr>
        <p:spPr>
          <a:xfrm>
            <a:off x="5456320" y="1073003"/>
            <a:ext cx="7114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</a:p>
        </p:txBody>
      </p:sp>
      <p:cxnSp>
        <p:nvCxnSpPr>
          <p:cNvPr id="64" name="Conector angular 44">
            <a:extLst>
              <a:ext uri="{FF2B5EF4-FFF2-40B4-BE49-F238E27FC236}">
                <a16:creationId xmlns:a16="http://schemas.microsoft.com/office/drawing/2014/main" id="{B0D78D50-D68D-4A24-B006-9EA49B44D315}"/>
              </a:ext>
            </a:extLst>
          </p:cNvPr>
          <p:cNvCxnSpPr>
            <a:cxnSpLocks/>
            <a:stCxn id="52" idx="3"/>
            <a:endCxn id="65" idx="1"/>
          </p:cNvCxnSpPr>
          <p:nvPr/>
        </p:nvCxnSpPr>
        <p:spPr>
          <a:xfrm flipV="1">
            <a:off x="2866584" y="3155305"/>
            <a:ext cx="1116687" cy="1017"/>
          </a:xfrm>
          <a:prstGeom prst="bentConnector3">
            <a:avLst>
              <a:gd name="adj1" fmla="val 50000"/>
            </a:avLst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B3DC39FA-4BD0-4E52-97C0-78B4CE836F91}"/>
              </a:ext>
            </a:extLst>
          </p:cNvPr>
          <p:cNvSpPr/>
          <p:nvPr/>
        </p:nvSpPr>
        <p:spPr>
          <a:xfrm>
            <a:off x="3983271" y="2685869"/>
            <a:ext cx="1884212" cy="938871"/>
          </a:xfrm>
          <a:prstGeom prst="rect">
            <a:avLst/>
          </a:prstGeom>
          <a:solidFill>
            <a:srgbClr val="FF0066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¿El INE-C19 esta de acuerdo con el protocolo específico?</a:t>
            </a:r>
          </a:p>
        </p:txBody>
      </p:sp>
      <p:cxnSp>
        <p:nvCxnSpPr>
          <p:cNvPr id="78" name="Conector angular 44">
            <a:extLst>
              <a:ext uri="{FF2B5EF4-FFF2-40B4-BE49-F238E27FC236}">
                <a16:creationId xmlns:a16="http://schemas.microsoft.com/office/drawing/2014/main" id="{1A78BB48-7904-4A7E-B5F0-D987DCF1A4F2}"/>
              </a:ext>
            </a:extLst>
          </p:cNvPr>
          <p:cNvCxnSpPr>
            <a:cxnSpLocks/>
            <a:stCxn id="82" idx="3"/>
            <a:endCxn id="27" idx="1"/>
          </p:cNvCxnSpPr>
          <p:nvPr/>
        </p:nvCxnSpPr>
        <p:spPr>
          <a:xfrm flipV="1">
            <a:off x="8526100" y="2606570"/>
            <a:ext cx="1523085" cy="548734"/>
          </a:xfrm>
          <a:prstGeom prst="bentConnector3">
            <a:avLst>
              <a:gd name="adj1" fmla="val 50000"/>
            </a:avLst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>
            <a:extLst>
              <a:ext uri="{FF2B5EF4-FFF2-40B4-BE49-F238E27FC236}">
                <a16:creationId xmlns:a16="http://schemas.microsoft.com/office/drawing/2014/main" id="{39F9F47A-4ED0-4FB5-B713-5969CC59B347}"/>
              </a:ext>
            </a:extLst>
          </p:cNvPr>
          <p:cNvSpPr/>
          <p:nvPr/>
        </p:nvSpPr>
        <p:spPr>
          <a:xfrm>
            <a:off x="6448462" y="2658809"/>
            <a:ext cx="2077638" cy="992989"/>
          </a:xfrm>
          <a:prstGeom prst="rect">
            <a:avLst/>
          </a:prstGeom>
          <a:solidFill>
            <a:srgbClr val="FF0066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consulta de la UR excede el conocimiento y experiencia del INE-C19</a:t>
            </a:r>
          </a:p>
        </p:txBody>
      </p:sp>
      <p:cxnSp>
        <p:nvCxnSpPr>
          <p:cNvPr id="83" name="Conector angular 44">
            <a:extLst>
              <a:ext uri="{FF2B5EF4-FFF2-40B4-BE49-F238E27FC236}">
                <a16:creationId xmlns:a16="http://schemas.microsoft.com/office/drawing/2014/main" id="{43D1C002-3D1E-4C06-A9A8-E63A34753B26}"/>
              </a:ext>
            </a:extLst>
          </p:cNvPr>
          <p:cNvCxnSpPr>
            <a:cxnSpLocks/>
            <a:stCxn id="65" idx="2"/>
            <a:endCxn id="52" idx="2"/>
          </p:cNvCxnSpPr>
          <p:nvPr/>
        </p:nvCxnSpPr>
        <p:spPr>
          <a:xfrm rot="5400000">
            <a:off x="3230267" y="1930648"/>
            <a:ext cx="1019" cy="3389202"/>
          </a:xfrm>
          <a:prstGeom prst="bentConnector3">
            <a:avLst>
              <a:gd name="adj1" fmla="val 22533759"/>
            </a:avLst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>
            <a:extLst>
              <a:ext uri="{FF2B5EF4-FFF2-40B4-BE49-F238E27FC236}">
                <a16:creationId xmlns:a16="http://schemas.microsoft.com/office/drawing/2014/main" id="{2F010D6F-0043-4C80-BA7D-B102F8585AE0}"/>
              </a:ext>
            </a:extLst>
          </p:cNvPr>
          <p:cNvSpPr/>
          <p:nvPr/>
        </p:nvSpPr>
        <p:spPr>
          <a:xfrm>
            <a:off x="6096000" y="4130596"/>
            <a:ext cx="2789852" cy="693670"/>
          </a:xfrm>
          <a:prstGeom prst="rect">
            <a:avLst/>
          </a:prstGeom>
          <a:solidFill>
            <a:srgbClr val="FF0066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INE-C19 y UR plantea al </a:t>
            </a:r>
            <a:r>
              <a:rPr lang="es-MX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Consultivo</a:t>
            </a:r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 protocolo específico</a:t>
            </a:r>
          </a:p>
        </p:txBody>
      </p:sp>
      <p:cxnSp>
        <p:nvCxnSpPr>
          <p:cNvPr id="88" name="Conector angular 44">
            <a:extLst>
              <a:ext uri="{FF2B5EF4-FFF2-40B4-BE49-F238E27FC236}">
                <a16:creationId xmlns:a16="http://schemas.microsoft.com/office/drawing/2014/main" id="{546C3300-DB02-4380-A3C8-2A14D4F57C6A}"/>
              </a:ext>
            </a:extLst>
          </p:cNvPr>
          <p:cNvCxnSpPr>
            <a:cxnSpLocks/>
            <a:stCxn id="82" idx="2"/>
            <a:endCxn id="87" idx="0"/>
          </p:cNvCxnSpPr>
          <p:nvPr/>
        </p:nvCxnSpPr>
        <p:spPr>
          <a:xfrm rot="16200000" flipH="1">
            <a:off x="7249704" y="3889374"/>
            <a:ext cx="478798" cy="3645"/>
          </a:xfrm>
          <a:prstGeom prst="bentConnector3">
            <a:avLst>
              <a:gd name="adj1" fmla="val 50000"/>
            </a:avLst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7BE22F7E-BAB2-4423-AE5E-C487ABCBD655}"/>
              </a:ext>
            </a:extLst>
          </p:cNvPr>
          <p:cNvSpPr txBox="1"/>
          <p:nvPr/>
        </p:nvSpPr>
        <p:spPr>
          <a:xfrm>
            <a:off x="5620035" y="5237095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358400A5-E12B-4E8F-8398-07228A23A314}"/>
              </a:ext>
            </a:extLst>
          </p:cNvPr>
          <p:cNvSpPr/>
          <p:nvPr/>
        </p:nvSpPr>
        <p:spPr>
          <a:xfrm>
            <a:off x="3456877" y="4767656"/>
            <a:ext cx="2137301" cy="938878"/>
          </a:xfrm>
          <a:prstGeom prst="rect">
            <a:avLst/>
          </a:prstGeom>
          <a:solidFill>
            <a:srgbClr val="FF0066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¿El Grupo Consultivo está de acuerdo con el protocolo específico?</a:t>
            </a:r>
          </a:p>
        </p:txBody>
      </p:sp>
      <p:cxnSp>
        <p:nvCxnSpPr>
          <p:cNvPr id="100" name="Conector angular 44">
            <a:extLst>
              <a:ext uri="{FF2B5EF4-FFF2-40B4-BE49-F238E27FC236}">
                <a16:creationId xmlns:a16="http://schemas.microsoft.com/office/drawing/2014/main" id="{86886B30-DD4B-4E50-BEEA-7A5354035ED9}"/>
              </a:ext>
            </a:extLst>
          </p:cNvPr>
          <p:cNvCxnSpPr>
            <a:cxnSpLocks/>
            <a:stCxn id="87" idx="1"/>
            <a:endCxn id="97" idx="0"/>
          </p:cNvCxnSpPr>
          <p:nvPr/>
        </p:nvCxnSpPr>
        <p:spPr>
          <a:xfrm rot="10800000" flipV="1">
            <a:off x="4525528" y="4477430"/>
            <a:ext cx="1570472" cy="290225"/>
          </a:xfrm>
          <a:prstGeom prst="bentConnector2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4688570F-7B89-4B51-B5F3-CC6E125291CA}"/>
              </a:ext>
            </a:extLst>
          </p:cNvPr>
          <p:cNvSpPr txBox="1"/>
          <p:nvPr/>
        </p:nvSpPr>
        <p:spPr>
          <a:xfrm>
            <a:off x="3608748" y="1936269"/>
            <a:ext cx="12655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F456FF48-52F8-42FF-B0DD-2D17A89739C2}"/>
              </a:ext>
            </a:extLst>
          </p:cNvPr>
          <p:cNvSpPr txBox="1"/>
          <p:nvPr/>
        </p:nvSpPr>
        <p:spPr>
          <a:xfrm>
            <a:off x="4874324" y="3591006"/>
            <a:ext cx="12655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43B4127-9FFD-459B-9A1D-BF894D505423}"/>
              </a:ext>
            </a:extLst>
          </p:cNvPr>
          <p:cNvSpPr/>
          <p:nvPr/>
        </p:nvSpPr>
        <p:spPr>
          <a:xfrm>
            <a:off x="3109804" y="5828948"/>
            <a:ext cx="1658464" cy="718862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 adecua su protocolo</a:t>
            </a:r>
          </a:p>
        </p:txBody>
      </p:sp>
      <p:cxnSp>
        <p:nvCxnSpPr>
          <p:cNvPr id="38" name="Conector angular 44">
            <a:extLst>
              <a:ext uri="{FF2B5EF4-FFF2-40B4-BE49-F238E27FC236}">
                <a16:creationId xmlns:a16="http://schemas.microsoft.com/office/drawing/2014/main" id="{7EBDBA8A-0B9F-4EC3-9F5E-A0AE3A0B6026}"/>
              </a:ext>
            </a:extLst>
          </p:cNvPr>
          <p:cNvCxnSpPr>
            <a:cxnSpLocks/>
            <a:stCxn id="97" idx="3"/>
            <a:endCxn id="144" idx="1"/>
          </p:cNvCxnSpPr>
          <p:nvPr/>
        </p:nvCxnSpPr>
        <p:spPr>
          <a:xfrm>
            <a:off x="5594178" y="5237095"/>
            <a:ext cx="1481049" cy="459087"/>
          </a:xfrm>
          <a:prstGeom prst="bentConnector3">
            <a:avLst>
              <a:gd name="adj1" fmla="val 50000"/>
            </a:avLst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AEA28B7-5582-4BEC-9416-81637F850786}"/>
              </a:ext>
            </a:extLst>
          </p:cNvPr>
          <p:cNvSpPr/>
          <p:nvPr/>
        </p:nvSpPr>
        <p:spPr>
          <a:xfrm>
            <a:off x="130836" y="5323667"/>
            <a:ext cx="643230" cy="444133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97B8631-7042-42EA-B9D5-13D088EE53A2}"/>
              </a:ext>
            </a:extLst>
          </p:cNvPr>
          <p:cNvSpPr/>
          <p:nvPr/>
        </p:nvSpPr>
        <p:spPr>
          <a:xfrm>
            <a:off x="130836" y="5767800"/>
            <a:ext cx="1130652" cy="472467"/>
          </a:xfrm>
          <a:prstGeom prst="rect">
            <a:avLst/>
          </a:prstGeom>
          <a:solidFill>
            <a:srgbClr val="FF0066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INE-C19</a:t>
            </a:r>
            <a:endParaRPr lang="es-MX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ángulo redondeado 98">
            <a:extLst>
              <a:ext uri="{FF2B5EF4-FFF2-40B4-BE49-F238E27FC236}">
                <a16:creationId xmlns:a16="http://schemas.microsoft.com/office/drawing/2014/main" id="{86D0ADCE-E53D-47F4-95AE-FC1F80962B57}"/>
              </a:ext>
            </a:extLst>
          </p:cNvPr>
          <p:cNvSpPr/>
          <p:nvPr/>
        </p:nvSpPr>
        <p:spPr>
          <a:xfrm>
            <a:off x="130836" y="6244699"/>
            <a:ext cx="1130652" cy="439701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Salidas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34DCC5B-E691-44E3-8084-0E7C22CAEF34}"/>
              </a:ext>
            </a:extLst>
          </p:cNvPr>
          <p:cNvSpPr txBox="1"/>
          <p:nvPr/>
        </p:nvSpPr>
        <p:spPr>
          <a:xfrm>
            <a:off x="1899641" y="3586629"/>
            <a:ext cx="19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Emisión y aplicación de comentarios</a:t>
            </a:r>
          </a:p>
        </p:txBody>
      </p:sp>
      <p:cxnSp>
        <p:nvCxnSpPr>
          <p:cNvPr id="108" name="Conector angular 44">
            <a:extLst>
              <a:ext uri="{FF2B5EF4-FFF2-40B4-BE49-F238E27FC236}">
                <a16:creationId xmlns:a16="http://schemas.microsoft.com/office/drawing/2014/main" id="{47EC4517-6D4F-4F96-8EE3-09950480FC49}"/>
              </a:ext>
            </a:extLst>
          </p:cNvPr>
          <p:cNvCxnSpPr>
            <a:cxnSpLocks/>
            <a:stCxn id="65" idx="3"/>
            <a:endCxn id="82" idx="1"/>
          </p:cNvCxnSpPr>
          <p:nvPr/>
        </p:nvCxnSpPr>
        <p:spPr>
          <a:xfrm flipV="1">
            <a:off x="5867483" y="3155304"/>
            <a:ext cx="58097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CB08EAD8-3A58-46A3-9EBD-B336CD4D7964}"/>
              </a:ext>
            </a:extLst>
          </p:cNvPr>
          <p:cNvSpPr txBox="1"/>
          <p:nvPr/>
        </p:nvSpPr>
        <p:spPr>
          <a:xfrm>
            <a:off x="8526100" y="283213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440D7045-61A6-402E-98EC-A22068A1E272}"/>
              </a:ext>
            </a:extLst>
          </p:cNvPr>
          <p:cNvSpPr txBox="1"/>
          <p:nvPr/>
        </p:nvSpPr>
        <p:spPr>
          <a:xfrm>
            <a:off x="7475076" y="3641711"/>
            <a:ext cx="12655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</a:p>
        </p:txBody>
      </p:sp>
      <p:cxnSp>
        <p:nvCxnSpPr>
          <p:cNvPr id="137" name="Conector angular 44">
            <a:extLst>
              <a:ext uri="{FF2B5EF4-FFF2-40B4-BE49-F238E27FC236}">
                <a16:creationId xmlns:a16="http://schemas.microsoft.com/office/drawing/2014/main" id="{66593152-D2FF-4E0A-892E-2D5B90D30A47}"/>
              </a:ext>
            </a:extLst>
          </p:cNvPr>
          <p:cNvCxnSpPr>
            <a:cxnSpLocks/>
            <a:stCxn id="97" idx="1"/>
            <a:endCxn id="37" idx="1"/>
          </p:cNvCxnSpPr>
          <p:nvPr/>
        </p:nvCxnSpPr>
        <p:spPr>
          <a:xfrm rot="10800000" flipV="1">
            <a:off x="3109805" y="5237095"/>
            <a:ext cx="347073" cy="951284"/>
          </a:xfrm>
          <a:prstGeom prst="bentConnector3">
            <a:avLst>
              <a:gd name="adj1" fmla="val 165865"/>
            </a:avLst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6AB43E04-C79D-478C-AD27-2C758DBA21B6}"/>
              </a:ext>
            </a:extLst>
          </p:cNvPr>
          <p:cNvSpPr txBox="1"/>
          <p:nvPr/>
        </p:nvSpPr>
        <p:spPr>
          <a:xfrm>
            <a:off x="3019725" y="5298371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44" name="Rectángulo 143">
            <a:extLst>
              <a:ext uri="{FF2B5EF4-FFF2-40B4-BE49-F238E27FC236}">
                <a16:creationId xmlns:a16="http://schemas.microsoft.com/office/drawing/2014/main" id="{EEE14562-3B8D-4638-8FE5-10509583D493}"/>
              </a:ext>
            </a:extLst>
          </p:cNvPr>
          <p:cNvSpPr/>
          <p:nvPr/>
        </p:nvSpPr>
        <p:spPr>
          <a:xfrm>
            <a:off x="7075227" y="5226746"/>
            <a:ext cx="1884212" cy="938871"/>
          </a:xfrm>
          <a:prstGeom prst="rect">
            <a:avLst/>
          </a:prstGeom>
          <a:solidFill>
            <a:srgbClr val="FF0066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¿El INE-C19 esta de acuerdo con el protocolo específico?</a:t>
            </a:r>
          </a:p>
        </p:txBody>
      </p:sp>
      <p:cxnSp>
        <p:nvCxnSpPr>
          <p:cNvPr id="174" name="Conector angular 44">
            <a:extLst>
              <a:ext uri="{FF2B5EF4-FFF2-40B4-BE49-F238E27FC236}">
                <a16:creationId xmlns:a16="http://schemas.microsoft.com/office/drawing/2014/main" id="{1D2009CD-0361-481E-95B1-5A546257ECBB}"/>
              </a:ext>
            </a:extLst>
          </p:cNvPr>
          <p:cNvCxnSpPr>
            <a:cxnSpLocks/>
            <a:stCxn id="37" idx="3"/>
            <a:endCxn id="144" idx="1"/>
          </p:cNvCxnSpPr>
          <p:nvPr/>
        </p:nvCxnSpPr>
        <p:spPr>
          <a:xfrm flipV="1">
            <a:off x="4768268" y="5696182"/>
            <a:ext cx="2306959" cy="492197"/>
          </a:xfrm>
          <a:prstGeom prst="bentConnector3">
            <a:avLst>
              <a:gd name="adj1" fmla="val 68436"/>
            </a:avLst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44">
            <a:extLst>
              <a:ext uri="{FF2B5EF4-FFF2-40B4-BE49-F238E27FC236}">
                <a16:creationId xmlns:a16="http://schemas.microsoft.com/office/drawing/2014/main" id="{86C34338-739B-4BA7-A472-BE3AD6FB40E9}"/>
              </a:ext>
            </a:extLst>
          </p:cNvPr>
          <p:cNvCxnSpPr>
            <a:cxnSpLocks/>
            <a:stCxn id="144" idx="3"/>
            <a:endCxn id="27" idx="2"/>
          </p:cNvCxnSpPr>
          <p:nvPr/>
        </p:nvCxnSpPr>
        <p:spPr>
          <a:xfrm flipV="1">
            <a:off x="8959439" y="2883730"/>
            <a:ext cx="1918978" cy="2812452"/>
          </a:xfrm>
          <a:prstGeom prst="bentConnector2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uadroTexto 182">
            <a:extLst>
              <a:ext uri="{FF2B5EF4-FFF2-40B4-BE49-F238E27FC236}">
                <a16:creationId xmlns:a16="http://schemas.microsoft.com/office/drawing/2014/main" id="{AE6AF10B-FBBB-48FB-88BA-CF722698F74F}"/>
              </a:ext>
            </a:extLst>
          </p:cNvPr>
          <p:cNvSpPr txBox="1"/>
          <p:nvPr/>
        </p:nvSpPr>
        <p:spPr>
          <a:xfrm>
            <a:off x="8932136" y="5390229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</a:p>
        </p:txBody>
      </p:sp>
      <p:sp>
        <p:nvSpPr>
          <p:cNvPr id="184" name="CuadroTexto 183">
            <a:extLst>
              <a:ext uri="{FF2B5EF4-FFF2-40B4-BE49-F238E27FC236}">
                <a16:creationId xmlns:a16="http://schemas.microsoft.com/office/drawing/2014/main" id="{37B702BE-0D2E-41A5-8ADD-21F547C08D09}"/>
              </a:ext>
            </a:extLst>
          </p:cNvPr>
          <p:cNvSpPr txBox="1"/>
          <p:nvPr/>
        </p:nvSpPr>
        <p:spPr>
          <a:xfrm>
            <a:off x="7417412" y="6168425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186" name="Conector angular 44">
            <a:extLst>
              <a:ext uri="{FF2B5EF4-FFF2-40B4-BE49-F238E27FC236}">
                <a16:creationId xmlns:a16="http://schemas.microsoft.com/office/drawing/2014/main" id="{58ACFB48-37AB-41A9-87BD-0042DE1F59B4}"/>
              </a:ext>
            </a:extLst>
          </p:cNvPr>
          <p:cNvCxnSpPr>
            <a:cxnSpLocks/>
            <a:stCxn id="144" idx="2"/>
            <a:endCxn id="37" idx="2"/>
          </p:cNvCxnSpPr>
          <p:nvPr/>
        </p:nvCxnSpPr>
        <p:spPr>
          <a:xfrm rot="5400000">
            <a:off x="5787089" y="4317565"/>
            <a:ext cx="382193" cy="4078297"/>
          </a:xfrm>
          <a:prstGeom prst="bentConnector3">
            <a:avLst>
              <a:gd name="adj1" fmla="val 159813"/>
            </a:avLst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1E9CC7F6-3D16-49EB-ACCD-C5C4592A02AF}"/>
              </a:ext>
            </a:extLst>
          </p:cNvPr>
          <p:cNvSpPr txBox="1"/>
          <p:nvPr/>
        </p:nvSpPr>
        <p:spPr>
          <a:xfrm>
            <a:off x="9252642" y="2594480"/>
            <a:ext cx="199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Dictamen </a:t>
            </a:r>
          </a:p>
        </p:txBody>
      </p: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A6FB8149-4BCF-430B-B245-EF8F65B6C1CB}"/>
              </a:ext>
            </a:extLst>
          </p:cNvPr>
          <p:cNvSpPr txBox="1"/>
          <p:nvPr/>
        </p:nvSpPr>
        <p:spPr>
          <a:xfrm rot="16200000">
            <a:off x="10267980" y="3075194"/>
            <a:ext cx="943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Dictamen </a:t>
            </a:r>
          </a:p>
        </p:txBody>
      </p:sp>
    </p:spTree>
    <p:extLst>
      <p:ext uri="{BB962C8B-B14F-4D97-AF65-F5344CB8AC3E}">
        <p14:creationId xmlns:p14="http://schemas.microsoft.com/office/powerpoint/2010/main" val="2893640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C808B35F1121C479E8F3AD9757B51A9" ma:contentTypeVersion="10" ma:contentTypeDescription="Crear nuevo documento." ma:contentTypeScope="" ma:versionID="f09beb67e16d0f0c7470321874fea412">
  <xsd:schema xmlns:xsd="http://www.w3.org/2001/XMLSchema" xmlns:xs="http://www.w3.org/2001/XMLSchema" xmlns:p="http://schemas.microsoft.com/office/2006/metadata/properties" xmlns:ns3="830c6e90-c4b9-497d-ba02-2bb2acbb2b57" xmlns:ns4="fde07275-da6b-461b-9a8f-8c3a6eae4faf" targetNamespace="http://schemas.microsoft.com/office/2006/metadata/properties" ma:root="true" ma:fieldsID="319a5a4a44708021be44d092f3e33e68" ns3:_="" ns4:_="">
    <xsd:import namespace="830c6e90-c4b9-497d-ba02-2bb2acbb2b57"/>
    <xsd:import namespace="fde07275-da6b-461b-9a8f-8c3a6eae4f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c6e90-c4b9-497d-ba02-2bb2acbb2b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e07275-da6b-461b-9a8f-8c3a6eae4f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8D3F6E-882C-4FEB-B0D4-B98CA4D18A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ECB8E5-58CB-4BF0-8D47-57A7763A8D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0c6e90-c4b9-497d-ba02-2bb2acbb2b57"/>
    <ds:schemaRef ds:uri="fde07275-da6b-461b-9a8f-8c3a6eae4f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C9848A-E2C0-4F49-AF67-475D2E971D77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de07275-da6b-461b-9a8f-8c3a6eae4faf"/>
    <ds:schemaRef ds:uri="830c6e90-c4b9-497d-ba02-2bb2acbb2b5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768</Words>
  <Application>Microsoft Office PowerPoint</Application>
  <PresentationFormat>Panorámica</PresentationFormat>
  <Paragraphs>174</Paragraphs>
  <Slides>14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Tema de Office</vt:lpstr>
      <vt:lpstr>Grupo INE-C19</vt:lpstr>
      <vt:lpstr>Presentación de PowerPoint</vt:lpstr>
      <vt:lpstr>Presentación de PowerPoint</vt:lpstr>
      <vt:lpstr>Presentación de PowerPoint</vt:lpstr>
      <vt:lpstr>Líneas con el mayor número de personal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Hallazgos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INE-C19</dc:title>
  <dc:creator>MORALES MUÑOZ CARLOS AGUSTIN</dc:creator>
  <cp:lastModifiedBy>GIMENEZ CACHO SANTIAGO LUIS ANDRES</cp:lastModifiedBy>
  <cp:revision>3</cp:revision>
  <dcterms:created xsi:type="dcterms:W3CDTF">2020-07-21T23:09:39Z</dcterms:created>
  <dcterms:modified xsi:type="dcterms:W3CDTF">2020-08-17T19:50:42Z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0x010100BC808B35F1121C479E8F3AD9757B51A9</vt:lpwstr>
  </property>
</Properties>
</file>