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65" r:id="rId4"/>
    <p:sldId id="267" r:id="rId5"/>
    <p:sldId id="270" r:id="rId6"/>
    <p:sldId id="271" r:id="rId7"/>
    <p:sldId id="275" r:id="rId8"/>
    <p:sldId id="277" r:id="rId9"/>
    <p:sldId id="286" r:id="rId10"/>
    <p:sldId id="276" r:id="rId11"/>
    <p:sldId id="288" r:id="rId12"/>
    <p:sldId id="278" r:id="rId13"/>
    <p:sldId id="283" r:id="rId14"/>
    <p:sldId id="284" r:id="rId15"/>
    <p:sldId id="273" r:id="rId16"/>
    <p:sldId id="279" r:id="rId17"/>
    <p:sldId id="282" r:id="rId18"/>
    <p:sldId id="287" r:id="rId19"/>
    <p:sldId id="280" r:id="rId20"/>
    <p:sldId id="281" r:id="rId21"/>
    <p:sldId id="285" r:id="rId22"/>
    <p:sldId id="289" r:id="rId23"/>
    <p:sldId id="292" r:id="rId25"/>
    <p:sldId id="290" r:id="rId26"/>
    <p:sldId id="291" r:id="rId27"/>
    <p:sldId id="293" r:id="rId28"/>
    <p:sldId id="300" r:id="rId29"/>
    <p:sldId id="303" r:id="rId30"/>
    <p:sldId id="301" r:id="rId31"/>
    <p:sldId id="302" r:id="rId32"/>
    <p:sldId id="307" r:id="rId33"/>
    <p:sldId id="306" r:id="rId34"/>
    <p:sldId id="308" r:id="rId35"/>
    <p:sldId id="294" r:id="rId36"/>
    <p:sldId id="295" r:id="rId37"/>
    <p:sldId id="296" r:id="rId38"/>
    <p:sldId id="298" r:id="rId39"/>
    <p:sldId id="297" r:id="rId40"/>
    <p:sldId id="304" r:id="rId41"/>
  </p:sldIdLst>
  <p:sldSz cx="12192000" cy="6858000"/>
  <p:notesSz cx="6858000" cy="9144000"/>
  <p:custDataLst>
    <p:tags r:id="rId4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A3EAA01-33DB-4F29-B654-F469D39B8E54}">
          <p14:sldIdLst>
            <p14:sldId id="256"/>
            <p14:sldId id="265"/>
            <p14:sldId id="267"/>
            <p14:sldId id="270"/>
            <p14:sldId id="271"/>
            <p14:sldId id="275"/>
            <p14:sldId id="277"/>
            <p14:sldId id="286"/>
            <p14:sldId id="276"/>
            <p14:sldId id="288"/>
            <p14:sldId id="278"/>
            <p14:sldId id="283"/>
            <p14:sldId id="284"/>
            <p14:sldId id="273"/>
            <p14:sldId id="279"/>
            <p14:sldId id="282"/>
            <p14:sldId id="287"/>
            <p14:sldId id="280"/>
            <p14:sldId id="281"/>
            <p14:sldId id="285"/>
            <p14:sldId id="289"/>
            <p14:sldId id="292"/>
            <p14:sldId id="290"/>
            <p14:sldId id="291"/>
            <p14:sldId id="293"/>
            <p14:sldId id="300"/>
            <p14:sldId id="303"/>
            <p14:sldId id="301"/>
            <p14:sldId id="302"/>
            <p14:sldId id="307"/>
            <p14:sldId id="306"/>
            <p14:sldId id="308"/>
            <p14:sldId id="294"/>
            <p14:sldId id="295"/>
            <p14:sldId id="296"/>
            <p14:sldId id="298"/>
            <p14:sldId id="297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D13F"/>
    <a:srgbClr val="FFE9A3"/>
    <a:srgbClr val="FFFFFF"/>
    <a:srgbClr val="FFDA65"/>
    <a:srgbClr val="D6EEBC"/>
    <a:srgbClr val="D0EBB3"/>
    <a:srgbClr val="B2DE82"/>
    <a:srgbClr val="66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AE196-F714-42E8-AE89-68276B48D3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564D6-B953-4DC2-9C01-1B19FDF869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564D6-B953-4DC2-9C01-1B19FDF869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 b="1">
                <a:solidFill>
                  <a:srgbClr val="33669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12ED-1CFB-40BD-B63C-1F83101090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52F69F-F306-4E7A-93E9-AA64C2DD0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12ED-1CFB-40BD-B63C-1F83101090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52F69F-F306-4E7A-93E9-AA64C2DD0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12ED-1CFB-40BD-B63C-1F83101090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52F69F-F306-4E7A-93E9-AA64C2DD00DF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12ED-1CFB-40BD-B63C-1F83101090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52F69F-F306-4E7A-93E9-AA64C2DD0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12ED-1CFB-40BD-B63C-1F83101090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52F69F-F306-4E7A-93E9-AA64C2DD00DF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12ED-1CFB-40BD-B63C-1F83101090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52F69F-F306-4E7A-93E9-AA64C2DD0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12ED-1CFB-40BD-B63C-1F83101090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69F-F306-4E7A-93E9-AA64C2DD0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12ED-1CFB-40BD-B63C-1F83101090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69F-F306-4E7A-93E9-AA64C2DD0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063" y="134224"/>
            <a:ext cx="10815304" cy="686684"/>
          </a:xfrm>
        </p:spPr>
        <p:txBody>
          <a:bodyPr>
            <a:noAutofit/>
          </a:bodyPr>
          <a:lstStyle>
            <a:lvl1pPr>
              <a:defRPr sz="3900" b="1">
                <a:solidFill>
                  <a:srgbClr val="33669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063" y="939567"/>
            <a:ext cx="10815304" cy="5784209"/>
          </a:xfrm>
        </p:spPr>
        <p:txBody>
          <a:bodyPr/>
          <a:lstStyle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12ED-1CFB-40BD-B63C-1F83101090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630484"/>
            <a:ext cx="994090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973" y="701569"/>
            <a:ext cx="779767" cy="365125"/>
          </a:xfrm>
        </p:spPr>
        <p:txBody>
          <a:bodyPr/>
          <a:lstStyle/>
          <a:p>
            <a:fld id="{EB52F69F-F306-4E7A-93E9-AA64C2DD00D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12ED-1CFB-40BD-B63C-1F83101090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27045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336418"/>
            <a:ext cx="779767" cy="365125"/>
          </a:xfrm>
        </p:spPr>
        <p:txBody>
          <a:bodyPr/>
          <a:lstStyle/>
          <a:p>
            <a:fld id="{EB52F69F-F306-4E7A-93E9-AA64C2DD0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12ED-1CFB-40BD-B63C-1F83101090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52F69F-F306-4E7A-93E9-AA64C2DD0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12ED-1CFB-40BD-B63C-1F83101090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52F69F-F306-4E7A-93E9-AA64C2DD0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12ED-1CFB-40BD-B63C-1F83101090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69F-F306-4E7A-93E9-AA64C2DD0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12ED-1CFB-40BD-B63C-1F83101090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69F-F306-4E7A-93E9-AA64C2DD0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12ED-1CFB-40BD-B63C-1F83101090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F69F-F306-4E7A-93E9-AA64C2DD0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12ED-1CFB-40BD-B63C-1F83101090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52F69F-F306-4E7A-93E9-AA64C2DD00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612ED-1CFB-40BD-B63C-1F83101090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52F69F-F306-4E7A-93E9-AA64C2DD00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云计算基础</a:t>
            </a:r>
            <a:br>
              <a:rPr lang="en-US" altLang="zh-CN" dirty="0"/>
            </a:br>
            <a:r>
              <a:rPr lang="en-US" altLang="zh-CN" dirty="0"/>
              <a:t>3 Docker1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计算机科学学院</a:t>
            </a:r>
            <a:endParaRPr lang="en-US" altLang="zh-CN" dirty="0"/>
          </a:p>
          <a:p>
            <a:r>
              <a:rPr lang="zh-CN" altLang="en-US" dirty="0"/>
              <a:t>赖俊良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1.2.6 </a:t>
            </a:r>
            <a:r>
              <a:rPr lang="zh-CN" altLang="en-US" dirty="0"/>
              <a:t>容器的构成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容器由镜像创建，由多个只读镜像层和一个可写的容器层构成</a:t>
            </a:r>
            <a:endParaRPr lang="en-US" altLang="zh-CN" dirty="0"/>
          </a:p>
          <a:p>
            <a:pPr lvl="1"/>
            <a:r>
              <a:rPr lang="zh-CN" altLang="en-US" dirty="0"/>
              <a:t>构建容器的镜像存在于镜像层</a:t>
            </a:r>
            <a:endParaRPr lang="en-US" altLang="zh-CN" dirty="0"/>
          </a:p>
          <a:p>
            <a:pPr lvl="2"/>
            <a:r>
              <a:rPr lang="zh-CN" altLang="en-US" dirty="0"/>
              <a:t>多个镜像共享公有的镜像层</a:t>
            </a:r>
            <a:endParaRPr lang="en-US" altLang="zh-CN" dirty="0"/>
          </a:p>
          <a:p>
            <a:pPr lvl="1"/>
            <a:r>
              <a:rPr lang="zh-CN" altLang="en-US" dirty="0"/>
              <a:t>写入容器的数据保存在容器层</a:t>
            </a:r>
            <a:endParaRPr lang="en-US" altLang="zh-CN" dirty="0"/>
          </a:p>
          <a:p>
            <a:pPr lvl="2"/>
            <a:r>
              <a:rPr lang="zh-CN" altLang="en-US" dirty="0"/>
              <a:t>多个容器共享相同的镜像层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13" name="表格 13"/>
          <p:cNvGraphicFramePr>
            <a:graphicFrameLocks noGrp="1"/>
          </p:cNvGraphicFramePr>
          <p:nvPr/>
        </p:nvGraphicFramePr>
        <p:xfrm>
          <a:off x="5074022" y="5264040"/>
          <a:ext cx="532247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2479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9d52462c5181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ac04a5bb8dd2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d3b54b8ee156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cb5ab09e872a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671733" y="51790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镜像层</a:t>
            </a:r>
            <a:endParaRPr lang="zh-CN" altLang="en-US" dirty="0"/>
          </a:p>
        </p:txBody>
      </p:sp>
      <p:sp>
        <p:nvSpPr>
          <p:cNvPr id="17" name="左大括号 16"/>
          <p:cNvSpPr/>
          <p:nvPr/>
        </p:nvSpPr>
        <p:spPr>
          <a:xfrm>
            <a:off x="3548896" y="4074722"/>
            <a:ext cx="341351" cy="2585720"/>
          </a:xfrm>
          <a:prstGeom prst="leftBrace">
            <a:avLst>
              <a:gd name="adj1" fmla="val 58644"/>
              <a:gd name="adj2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396500" y="4307816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Tomcat:latest</a:t>
            </a:r>
            <a:endParaRPr lang="en-US" altLang="zh-CN" dirty="0"/>
          </a:p>
          <a:p>
            <a:r>
              <a:rPr lang="zh-CN" altLang="en-US" dirty="0"/>
              <a:t>镜像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851274" y="2671487"/>
            <a:ext cx="1434357" cy="97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容器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13794" y="3149351"/>
            <a:ext cx="110931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容器层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endCxn id="23" idx="2"/>
          </p:cNvCxnSpPr>
          <p:nvPr/>
        </p:nvCxnSpPr>
        <p:spPr>
          <a:xfrm flipH="1" flipV="1">
            <a:off x="7568453" y="3518683"/>
            <a:ext cx="670114" cy="54826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377357" y="2671487"/>
            <a:ext cx="1434357" cy="97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容器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39877" y="3149351"/>
            <a:ext cx="110931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容器层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7" idx="0"/>
            <a:endCxn id="24" idx="2"/>
          </p:cNvCxnSpPr>
          <p:nvPr/>
        </p:nvCxnSpPr>
        <p:spPr>
          <a:xfrm flipH="1" flipV="1">
            <a:off x="9094536" y="3518683"/>
            <a:ext cx="1040" cy="56635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903440" y="2671486"/>
            <a:ext cx="1434357" cy="979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容器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065960" y="3149351"/>
            <a:ext cx="110931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容器层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endCxn id="25" idx="2"/>
          </p:cNvCxnSpPr>
          <p:nvPr/>
        </p:nvCxnSpPr>
        <p:spPr>
          <a:xfrm flipV="1">
            <a:off x="9977716" y="3518683"/>
            <a:ext cx="642903" cy="5560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794652" y="4085040"/>
          <a:ext cx="26018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84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2d473b07cdd5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ae1e2b2a0919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70d252889c97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74022" y="4074722"/>
          <a:ext cx="26018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848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74ac377868f8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a182a611d05b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ad4fe29a3001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836893" y="4342331"/>
            <a:ext cx="1237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Tomcat:9</a:t>
            </a:r>
            <a:endParaRPr lang="en-US" altLang="zh-CN" dirty="0"/>
          </a:p>
          <a:p>
            <a:r>
              <a:rPr lang="zh-CN" altLang="en-US" dirty="0"/>
              <a:t>镜像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Docker</a:t>
            </a:r>
            <a:r>
              <a:rPr lang="zh-CN" altLang="en-US" dirty="0"/>
              <a:t>应用场景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统一软件开发系统环境</a:t>
            </a:r>
            <a:endParaRPr lang="en-US" altLang="zh-CN" dirty="0"/>
          </a:p>
          <a:p>
            <a:pPr lvl="1"/>
            <a:r>
              <a:rPr lang="zh-CN" altLang="en-US" dirty="0"/>
              <a:t>统一开发、测试及生产阶段的运行环境，所有环境配置在镜像中即可无限复制，而不需要一一配置</a:t>
            </a:r>
            <a:endParaRPr lang="en-US" altLang="zh-CN" dirty="0"/>
          </a:p>
          <a:p>
            <a:r>
              <a:rPr lang="zh-CN" altLang="en-US" dirty="0"/>
              <a:t>构建一个多用户的</a:t>
            </a:r>
            <a:r>
              <a:rPr lang="en-US" altLang="zh-CN" dirty="0"/>
              <a:t>PaaS</a:t>
            </a:r>
            <a:r>
              <a:rPr lang="zh-CN" altLang="en-US" dirty="0"/>
              <a:t>平台</a:t>
            </a:r>
            <a:endParaRPr lang="en-US" altLang="zh-CN" dirty="0"/>
          </a:p>
          <a:p>
            <a:pPr lvl="1"/>
            <a:r>
              <a:rPr lang="zh-CN" altLang="en-US" dirty="0"/>
              <a:t>为分布式系统提供微服务平台</a:t>
            </a:r>
            <a:endParaRPr lang="en-US" altLang="zh-CN" dirty="0"/>
          </a:p>
          <a:p>
            <a:pPr lvl="1"/>
            <a:r>
              <a:rPr lang="zh-CN" altLang="en-US" dirty="0"/>
              <a:t>为用户提供公有云服务</a:t>
            </a:r>
            <a:endParaRPr lang="en-US" altLang="zh-CN" dirty="0"/>
          </a:p>
          <a:p>
            <a:r>
              <a:rPr lang="zh-CN" altLang="en-US" dirty="0"/>
              <a:t>为开发测试提供一个独立的沙盒环境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Docker</a:t>
            </a:r>
            <a:r>
              <a:rPr lang="zh-CN" altLang="en-US" dirty="0"/>
              <a:t>的安装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yum</a:t>
            </a:r>
            <a:r>
              <a:rPr lang="zh-CN" altLang="en-US" dirty="0"/>
              <a:t>命令安装</a:t>
            </a:r>
            <a:r>
              <a:rPr lang="en-US" altLang="zh-CN" dirty="0"/>
              <a:t>docker</a:t>
            </a:r>
            <a:endParaRPr lang="en-US" altLang="zh-CN" dirty="0"/>
          </a:p>
          <a:p>
            <a:pPr lvl="1"/>
            <a:r>
              <a:rPr lang="zh-CN" altLang="en-US" dirty="0"/>
              <a:t>下载阿里</a:t>
            </a:r>
            <a:r>
              <a:rPr lang="en-US" altLang="zh-CN" dirty="0"/>
              <a:t>yum</a:t>
            </a:r>
            <a:r>
              <a:rPr lang="zh-CN" altLang="en-US" dirty="0"/>
              <a:t>源：</a:t>
            </a:r>
            <a:r>
              <a:rPr lang="en-US" altLang="zh-CN" dirty="0" err="1"/>
              <a:t>wget</a:t>
            </a:r>
            <a:r>
              <a:rPr lang="en-US" altLang="zh-CN" dirty="0"/>
              <a:t> -O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yum.repos.d</a:t>
            </a:r>
            <a:r>
              <a:rPr lang="en-US" altLang="zh-CN" dirty="0"/>
              <a:t>/</a:t>
            </a:r>
            <a:r>
              <a:rPr lang="en-US" altLang="zh-CN" dirty="0" err="1"/>
              <a:t>CenOS-Base.repo</a:t>
            </a:r>
            <a:r>
              <a:rPr lang="en-US" altLang="zh-CN" dirty="0"/>
              <a:t> https://mirrors.aliyun.com/repo/Centos-7.repo</a:t>
            </a:r>
            <a:endParaRPr lang="en-US" altLang="zh-CN" dirty="0"/>
          </a:p>
          <a:p>
            <a:r>
              <a:rPr lang="zh-CN" altLang="en-US" dirty="0"/>
              <a:t>下载安装</a:t>
            </a:r>
            <a:r>
              <a:rPr lang="en-US" altLang="zh-CN" dirty="0"/>
              <a:t>docker</a:t>
            </a:r>
            <a:r>
              <a:rPr lang="zh-CN" altLang="en-US" dirty="0"/>
              <a:t>所需依赖</a:t>
            </a:r>
            <a:endParaRPr lang="en-US" altLang="zh-CN" dirty="0"/>
          </a:p>
          <a:p>
            <a:pPr lvl="1"/>
            <a:r>
              <a:rPr lang="en-US" altLang="zh-CN" dirty="0"/>
              <a:t>yum install -y yum-utils device-mapper-persistent-data lvm2</a:t>
            </a:r>
            <a:endParaRPr lang="en-US" altLang="zh-CN" dirty="0"/>
          </a:p>
          <a:p>
            <a:r>
              <a:rPr lang="zh-CN" altLang="en-US" dirty="0"/>
              <a:t>修改</a:t>
            </a:r>
            <a:r>
              <a:rPr lang="en-US" altLang="zh-CN" dirty="0"/>
              <a:t>docker</a:t>
            </a:r>
            <a:r>
              <a:rPr lang="zh-CN" altLang="en-US" dirty="0"/>
              <a:t>安装源</a:t>
            </a:r>
            <a:endParaRPr lang="en-US" altLang="zh-CN" dirty="0"/>
          </a:p>
          <a:p>
            <a:pPr lvl="1"/>
            <a:r>
              <a:rPr lang="en-US" altLang="zh-CN" dirty="0"/>
              <a:t>yum-config-manager --add-repo http://mirrors.aliyun.com/docker-ce/linux/centos/docker-ce.repo</a:t>
            </a:r>
            <a:endParaRPr lang="en-US" altLang="zh-CN" dirty="0"/>
          </a:p>
          <a:p>
            <a:pPr lvl="1"/>
            <a:r>
              <a:rPr lang="en-US" altLang="zh-CN" dirty="0"/>
              <a:t>yum-config-manager --add-repo https://download.docker.com/linux/centos/docker-ce.repo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/>
              <a:t>docker</a:t>
            </a:r>
            <a:r>
              <a:rPr lang="zh-CN" altLang="en-US" dirty="0"/>
              <a:t>社区版（</a:t>
            </a:r>
            <a:r>
              <a:rPr lang="en-US" altLang="zh-CN" dirty="0"/>
              <a:t>docker-</a:t>
            </a:r>
            <a:r>
              <a:rPr lang="en-US" altLang="zh-CN" dirty="0" err="1"/>
              <a:t>ce</a:t>
            </a:r>
            <a:r>
              <a:rPr lang="zh-CN" altLang="en-US" dirty="0"/>
              <a:t>）和客户端</a:t>
            </a:r>
            <a:endParaRPr lang="en-US" altLang="zh-CN" dirty="0"/>
          </a:p>
          <a:p>
            <a:pPr lvl="1"/>
            <a:r>
              <a:rPr lang="en-US" altLang="zh-CN" dirty="0"/>
              <a:t>docker</a:t>
            </a:r>
            <a:r>
              <a:rPr lang="zh-CN" altLang="en-US" dirty="0"/>
              <a:t>分为免费的社区版</a:t>
            </a:r>
            <a:r>
              <a:rPr lang="en-US" altLang="zh-CN" dirty="0"/>
              <a:t>docker-</a:t>
            </a:r>
            <a:r>
              <a:rPr lang="en-US" altLang="zh-CN" dirty="0" err="1"/>
              <a:t>ce</a:t>
            </a:r>
            <a:r>
              <a:rPr lang="zh-CN" altLang="en-US" dirty="0"/>
              <a:t>和收费的企业版</a:t>
            </a:r>
            <a:r>
              <a:rPr lang="en-US" altLang="zh-CN" dirty="0"/>
              <a:t>docker-</a:t>
            </a:r>
            <a:r>
              <a:rPr lang="en-US" altLang="zh-CN" dirty="0" err="1"/>
              <a:t>ee</a:t>
            </a:r>
            <a:endParaRPr lang="en-US" altLang="zh-CN" dirty="0"/>
          </a:p>
          <a:p>
            <a:pPr lvl="1"/>
            <a:r>
              <a:rPr lang="fr-FR" altLang="zh-CN" dirty="0"/>
              <a:t>yum install -y docker-ce docker-ce-cli containerd.io</a:t>
            </a:r>
            <a:endParaRPr lang="en-US" altLang="zh-CN" dirty="0"/>
          </a:p>
          <a:p>
            <a:r>
              <a:rPr lang="zh-CN" altLang="en-US" dirty="0"/>
              <a:t>安装目录</a:t>
            </a:r>
            <a:endParaRPr lang="en-US" altLang="zh-CN" dirty="0"/>
          </a:p>
          <a:p>
            <a:pPr lvl="1"/>
            <a:r>
              <a:rPr lang="en-US" altLang="zh-CN" dirty="0"/>
              <a:t>/var/lib/docker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Docker</a:t>
            </a:r>
            <a:r>
              <a:rPr lang="zh-CN" altLang="en-US" dirty="0"/>
              <a:t>容器操作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063" y="939567"/>
            <a:ext cx="5311413" cy="5784209"/>
          </a:xfrm>
        </p:spPr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提供了很多命令，用以进行镜像、容器等管理操作</a:t>
            </a:r>
            <a:endParaRPr lang="en-US" altLang="zh-CN" dirty="0"/>
          </a:p>
          <a:p>
            <a:r>
              <a:rPr lang="zh-CN" altLang="en-US" dirty="0"/>
              <a:t>日常的容器管理包含：</a:t>
            </a:r>
            <a:endParaRPr lang="en-US" altLang="zh-CN" dirty="0"/>
          </a:p>
          <a:p>
            <a:pPr lvl="1"/>
            <a:r>
              <a:rPr lang="zh-CN" altLang="en-US" dirty="0"/>
              <a:t>获取</a:t>
            </a:r>
            <a:r>
              <a:rPr lang="en-US" altLang="zh-CN" dirty="0"/>
              <a:t>/</a:t>
            </a:r>
            <a:r>
              <a:rPr lang="zh-CN" altLang="en-US" dirty="0"/>
              <a:t>上传镜像</a:t>
            </a:r>
            <a:endParaRPr lang="en-US" altLang="zh-CN" dirty="0"/>
          </a:p>
          <a:p>
            <a:pPr lvl="1"/>
            <a:r>
              <a:rPr lang="zh-CN" altLang="en-US" dirty="0"/>
              <a:t>本地镜像管理</a:t>
            </a:r>
            <a:endParaRPr lang="en-US" altLang="zh-CN" dirty="0"/>
          </a:p>
          <a:p>
            <a:pPr lvl="1"/>
            <a:r>
              <a:rPr lang="zh-CN" altLang="en-US" dirty="0"/>
              <a:t>从镜像创建容器</a:t>
            </a:r>
            <a:endParaRPr lang="en-US" altLang="zh-CN" dirty="0"/>
          </a:p>
          <a:p>
            <a:pPr lvl="1"/>
            <a:r>
              <a:rPr lang="zh-CN" altLang="en-US" dirty="0"/>
              <a:t>容器管理</a:t>
            </a:r>
            <a:endParaRPr lang="en-US" altLang="zh-CN" dirty="0"/>
          </a:p>
          <a:p>
            <a:pPr lvl="2"/>
            <a:r>
              <a:rPr lang="zh-CN" altLang="en-US" dirty="0"/>
              <a:t>容器启动、停止、删除等</a:t>
            </a:r>
            <a:endParaRPr lang="en-US" altLang="zh-CN" dirty="0"/>
          </a:p>
          <a:p>
            <a:pPr lvl="2"/>
            <a:r>
              <a:rPr lang="zh-CN" altLang="en-US" dirty="0"/>
              <a:t>容器中的文件管理</a:t>
            </a:r>
            <a:endParaRPr lang="en-US" altLang="zh-CN" dirty="0"/>
          </a:p>
          <a:p>
            <a:pPr lvl="2"/>
            <a:r>
              <a:rPr lang="zh-CN" altLang="en-US" dirty="0"/>
              <a:t>将容器制作成镜像</a:t>
            </a:r>
            <a:endParaRPr lang="en-US" altLang="zh-CN" dirty="0"/>
          </a:p>
        </p:txBody>
      </p:sp>
      <p:sp>
        <p:nvSpPr>
          <p:cNvPr id="4" name="矩形: 圆角 3"/>
          <p:cNvSpPr/>
          <p:nvPr/>
        </p:nvSpPr>
        <p:spPr>
          <a:xfrm>
            <a:off x="8314495" y="1827044"/>
            <a:ext cx="2169459" cy="618565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获取镜像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314494" y="4412390"/>
            <a:ext cx="2169459" cy="618565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创建容器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14496" y="5705063"/>
            <a:ext cx="2169459" cy="618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管理容器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14497" y="3119717"/>
            <a:ext cx="2169459" cy="618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管理本地镜像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endCxn id="7" idx="0"/>
          </p:cNvCxnSpPr>
          <p:nvPr/>
        </p:nvCxnSpPr>
        <p:spPr>
          <a:xfrm>
            <a:off x="9399225" y="2445609"/>
            <a:ext cx="2" cy="6741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</p:cNvCxnSpPr>
          <p:nvPr/>
        </p:nvCxnSpPr>
        <p:spPr>
          <a:xfrm flipH="1">
            <a:off x="9399224" y="3738282"/>
            <a:ext cx="3" cy="6741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6" idx="0"/>
          </p:cNvCxnSpPr>
          <p:nvPr/>
        </p:nvCxnSpPr>
        <p:spPr>
          <a:xfrm>
            <a:off x="9399224" y="5030955"/>
            <a:ext cx="2" cy="6741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10986838" y="441239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制作镜像</a:t>
            </a:r>
            <a:endParaRPr lang="zh-CN" altLang="en-US" sz="1600" dirty="0"/>
          </a:p>
        </p:txBody>
      </p:sp>
      <p:sp>
        <p:nvSpPr>
          <p:cNvPr id="44" name="文本框 43"/>
          <p:cNvSpPr txBox="1"/>
          <p:nvPr/>
        </p:nvSpPr>
        <p:spPr>
          <a:xfrm>
            <a:off x="9399222" y="389921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从镜像创建容器</a:t>
            </a:r>
            <a:endParaRPr lang="zh-CN" altLang="en-US" sz="1600" dirty="0"/>
          </a:p>
        </p:txBody>
      </p:sp>
      <p:cxnSp>
        <p:nvCxnSpPr>
          <p:cNvPr id="53" name="连接符: 肘形 52"/>
          <p:cNvCxnSpPr>
            <a:stCxn id="43" idx="0"/>
            <a:endCxn id="7" idx="3"/>
          </p:cNvCxnSpPr>
          <p:nvPr/>
        </p:nvCxnSpPr>
        <p:spPr>
          <a:xfrm rot="16200000" flipV="1">
            <a:off x="10495053" y="3417903"/>
            <a:ext cx="983390" cy="1005584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8314493" y="534371"/>
            <a:ext cx="2169459" cy="618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Docker Hub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61" idx="2"/>
          </p:cNvCxnSpPr>
          <p:nvPr/>
        </p:nvCxnSpPr>
        <p:spPr>
          <a:xfrm>
            <a:off x="9399223" y="1152936"/>
            <a:ext cx="2" cy="67410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6408476" y="1956107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上传、分享镜像</a:t>
            </a:r>
            <a:endParaRPr lang="zh-CN" altLang="en-US" sz="1600" dirty="0"/>
          </a:p>
        </p:txBody>
      </p:sp>
      <p:cxnSp>
        <p:nvCxnSpPr>
          <p:cNvPr id="67" name="连接符: 肘形 66"/>
          <p:cNvCxnSpPr>
            <a:stCxn id="7" idx="1"/>
            <a:endCxn id="66" idx="2"/>
          </p:cNvCxnSpPr>
          <p:nvPr/>
        </p:nvCxnSpPr>
        <p:spPr>
          <a:xfrm rot="10800000">
            <a:off x="7218955" y="2294662"/>
            <a:ext cx="1095542" cy="1134339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716252" y="47296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制作镜像</a:t>
            </a:r>
            <a:endParaRPr lang="zh-CN" altLang="en-US" sz="1600" dirty="0"/>
          </a:p>
        </p:txBody>
      </p:sp>
      <p:cxnSp>
        <p:nvCxnSpPr>
          <p:cNvPr id="83" name="连接符: 肘形 82"/>
          <p:cNvCxnSpPr>
            <a:stCxn id="6" idx="1"/>
            <a:endCxn id="82" idx="2"/>
          </p:cNvCxnSpPr>
          <p:nvPr/>
        </p:nvCxnSpPr>
        <p:spPr>
          <a:xfrm rot="10800000">
            <a:off x="7218954" y="5068248"/>
            <a:ext cx="1095542" cy="946099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6" idx="0"/>
            <a:endCxn id="61" idx="1"/>
          </p:cNvCxnSpPr>
          <p:nvPr/>
        </p:nvCxnSpPr>
        <p:spPr>
          <a:xfrm flipV="1">
            <a:off x="7218955" y="843654"/>
            <a:ext cx="1095538" cy="111245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2" idx="0"/>
            <a:endCxn id="7" idx="1"/>
          </p:cNvCxnSpPr>
          <p:nvPr/>
        </p:nvCxnSpPr>
        <p:spPr>
          <a:xfrm flipV="1">
            <a:off x="7218954" y="3429000"/>
            <a:ext cx="1095543" cy="130069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" idx="3"/>
            <a:endCxn id="43" idx="2"/>
          </p:cNvCxnSpPr>
          <p:nvPr/>
        </p:nvCxnSpPr>
        <p:spPr>
          <a:xfrm flipV="1">
            <a:off x="10483955" y="4750944"/>
            <a:ext cx="1005585" cy="126340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7573081" y="523452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容器生命周期管理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1.5.1 </a:t>
            </a:r>
            <a:r>
              <a:rPr lang="zh-CN" altLang="en-US" dirty="0"/>
              <a:t>获取镜像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062" y="939567"/>
            <a:ext cx="10592914" cy="57842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以</a:t>
            </a:r>
            <a:r>
              <a:rPr lang="en-US" altLang="zh-CN" dirty="0"/>
              <a:t>Tomcat</a:t>
            </a:r>
            <a:r>
              <a:rPr lang="zh-CN" altLang="en-US" dirty="0"/>
              <a:t>为例：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从</a:t>
            </a:r>
            <a:r>
              <a:rPr lang="en-US" altLang="zh-CN" dirty="0"/>
              <a:t>Registry</a:t>
            </a:r>
            <a:r>
              <a:rPr lang="zh-CN" altLang="en-US" dirty="0"/>
              <a:t>查询</a:t>
            </a:r>
            <a:r>
              <a:rPr lang="en-US" altLang="zh-CN" dirty="0"/>
              <a:t>Tomcat</a:t>
            </a:r>
            <a:r>
              <a:rPr lang="zh-CN" altLang="en-US" dirty="0"/>
              <a:t>镜像</a:t>
            </a:r>
            <a:endParaRPr lang="en-US" altLang="zh-CN" dirty="0"/>
          </a:p>
          <a:p>
            <a:pPr marL="914400" lvl="1" indent="-514350"/>
            <a:r>
              <a:rPr lang="en-US" altLang="zh-CN" dirty="0">
                <a:solidFill>
                  <a:srgbClr val="FF0000"/>
                </a:solidFill>
              </a:rPr>
              <a:t>docker search</a:t>
            </a:r>
            <a:r>
              <a:rPr lang="en-US" altLang="zh-CN" dirty="0"/>
              <a:t> tomcat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选择一个镜像下载（拉取）到本地</a:t>
            </a:r>
            <a:endParaRPr lang="en-US" altLang="zh-CN" dirty="0"/>
          </a:p>
          <a:p>
            <a:pPr marL="914400" lvl="1" indent="-514350"/>
            <a:r>
              <a:rPr lang="zh-CN" altLang="en-US" dirty="0">
                <a:solidFill>
                  <a:schemeClr val="tx1"/>
                </a:solidFill>
              </a:rPr>
              <a:t>下载最新版本镜像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docker pull </a:t>
            </a:r>
            <a:r>
              <a:rPr lang="en-US" altLang="zh-CN" dirty="0">
                <a:solidFill>
                  <a:schemeClr val="tx1"/>
                </a:solidFill>
              </a:rPr>
              <a:t>tomcat</a:t>
            </a:r>
            <a:endParaRPr lang="en-US" altLang="zh-CN" dirty="0">
              <a:solidFill>
                <a:schemeClr val="tx1"/>
              </a:solidFill>
            </a:endParaRPr>
          </a:p>
          <a:p>
            <a:pPr marL="914400" lvl="1" indent="-514350"/>
            <a:r>
              <a:rPr lang="zh-CN" altLang="en-US" dirty="0">
                <a:solidFill>
                  <a:schemeClr val="tx1"/>
                </a:solidFill>
              </a:rPr>
              <a:t>下载指定版本镜像 </a:t>
            </a:r>
            <a:r>
              <a:rPr lang="en-US" altLang="zh-CN" dirty="0">
                <a:solidFill>
                  <a:srgbClr val="FF0000"/>
                </a:solidFill>
              </a:rPr>
              <a:t>docker pull </a:t>
            </a:r>
            <a:r>
              <a:rPr lang="en-US" altLang="zh-CN" dirty="0">
                <a:solidFill>
                  <a:schemeClr val="tx1"/>
                </a:solidFill>
              </a:rPr>
              <a:t>tomcat:9</a:t>
            </a:r>
            <a:endParaRPr lang="en-US" altLang="zh-CN" dirty="0">
              <a:solidFill>
                <a:schemeClr val="tx1"/>
              </a:solidFill>
            </a:endParaRPr>
          </a:p>
          <a:p>
            <a:pPr marL="914400" lvl="1" indent="-514350"/>
            <a:r>
              <a:rPr lang="zh-CN" altLang="en-US" dirty="0">
                <a:solidFill>
                  <a:schemeClr val="tx1"/>
                </a:solidFill>
              </a:rPr>
              <a:t>镜像先</a:t>
            </a:r>
            <a:r>
              <a:rPr lang="en-US" altLang="zh-CN" dirty="0">
                <a:solidFill>
                  <a:schemeClr val="tx1"/>
                </a:solidFill>
              </a:rPr>
              <a:t>download</a:t>
            </a:r>
            <a:r>
              <a:rPr lang="zh-CN" altLang="en-US" dirty="0">
                <a:solidFill>
                  <a:schemeClr val="tx1"/>
                </a:solidFill>
              </a:rPr>
              <a:t>再</a:t>
            </a:r>
            <a:r>
              <a:rPr lang="en-US" altLang="zh-CN" dirty="0">
                <a:solidFill>
                  <a:schemeClr val="tx1"/>
                </a:solidFill>
              </a:rPr>
              <a:t>extracting</a:t>
            </a:r>
            <a:r>
              <a:rPr lang="zh-CN" altLang="en-US" dirty="0">
                <a:solidFill>
                  <a:schemeClr val="tx1"/>
                </a:solidFill>
              </a:rPr>
              <a:t>（解压），完毕之后将被保存到本地镜像目录；镜像各层独立拉取</a:t>
            </a:r>
            <a:endParaRPr lang="en-US" altLang="zh-CN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查看本地的镜像</a:t>
            </a:r>
            <a:endParaRPr lang="en-US" altLang="zh-CN" dirty="0"/>
          </a:p>
          <a:p>
            <a:pPr marL="914400" lvl="1" indent="-514350"/>
            <a:r>
              <a:rPr lang="en-US" altLang="zh-CN" dirty="0">
                <a:solidFill>
                  <a:srgbClr val="FF0000"/>
                </a:solidFill>
              </a:rPr>
              <a:t>docker images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1" indent="-514350"/>
            <a:r>
              <a:rPr lang="zh-CN" altLang="en-US" dirty="0"/>
              <a:t>包含信息项：</a:t>
            </a:r>
            <a:r>
              <a:rPr lang="en-US" altLang="zh-CN" dirty="0"/>
              <a:t>REPOSITROY</a:t>
            </a:r>
            <a:r>
              <a:rPr lang="zh-CN" altLang="en-US" dirty="0"/>
              <a:t>（仓库名</a:t>
            </a:r>
            <a:r>
              <a:rPr lang="en-US" altLang="zh-CN" dirty="0"/>
              <a:t>/</a:t>
            </a:r>
            <a:r>
              <a:rPr lang="zh-CN" altLang="en-US" dirty="0"/>
              <a:t>镜像名）、</a:t>
            </a:r>
            <a:r>
              <a:rPr lang="en-US" altLang="zh-CN" dirty="0"/>
              <a:t>TAG</a:t>
            </a:r>
            <a:r>
              <a:rPr lang="zh-CN" altLang="en-US" dirty="0"/>
              <a:t>（镜像版本）、</a:t>
            </a:r>
            <a:r>
              <a:rPr lang="en-US" altLang="zh-CN" dirty="0"/>
              <a:t>IMAGE ID</a:t>
            </a:r>
            <a:r>
              <a:rPr lang="zh-CN" altLang="en-US" dirty="0"/>
              <a:t>（镜像</a:t>
            </a:r>
            <a:r>
              <a:rPr lang="en-US" altLang="zh-CN" dirty="0"/>
              <a:t>ID</a:t>
            </a:r>
            <a:r>
              <a:rPr lang="zh-CN" altLang="en-US" dirty="0"/>
              <a:t>）、</a:t>
            </a:r>
            <a:r>
              <a:rPr lang="en-US" altLang="zh-CN" dirty="0"/>
              <a:t>CREATED</a:t>
            </a:r>
            <a:r>
              <a:rPr lang="zh-CN" altLang="en-US" dirty="0"/>
              <a:t>（镜像创建时间）、</a:t>
            </a:r>
            <a:r>
              <a:rPr lang="en-US" altLang="zh-CN" dirty="0"/>
              <a:t>SIZE</a:t>
            </a:r>
            <a:r>
              <a:rPr lang="zh-CN" altLang="en-US" dirty="0"/>
              <a:t>（镜像文件大小）</a:t>
            </a:r>
            <a:endParaRPr lang="en-US" altLang="zh-CN" dirty="0">
              <a:solidFill>
                <a:schemeClr val="tx1"/>
              </a:solidFill>
            </a:endParaRPr>
          </a:p>
          <a:p>
            <a:pPr marL="914400" lvl="1" indent="-514350"/>
            <a:endParaRPr lang="en-US" altLang="zh-CN" dirty="0">
              <a:solidFill>
                <a:srgbClr val="FF0000"/>
              </a:solidFill>
            </a:endParaRPr>
          </a:p>
          <a:p>
            <a:pPr marL="514350" indent="-514350"/>
            <a:endParaRPr lang="en-US" altLang="zh-CN" dirty="0">
              <a:solidFill>
                <a:schemeClr val="tx1"/>
              </a:solidFill>
            </a:endParaRPr>
          </a:p>
          <a:p>
            <a:pPr marL="514350" indent="-514350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1.5.2 </a:t>
            </a:r>
            <a:r>
              <a:rPr lang="zh-CN" altLang="en-US" dirty="0"/>
              <a:t>创建和启动容器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从镜像文件创建容器并启动</a:t>
            </a:r>
            <a:endParaRPr lang="en-US" altLang="zh-CN" dirty="0"/>
          </a:p>
          <a:p>
            <a:pPr marL="914400" lvl="1" indent="-514350"/>
            <a:r>
              <a:rPr lang="en-US" altLang="zh-CN" dirty="0">
                <a:solidFill>
                  <a:srgbClr val="FF0000"/>
                </a:solidFill>
              </a:rPr>
              <a:t>docker run </a:t>
            </a:r>
            <a:r>
              <a:rPr lang="en-US" altLang="zh-CN" dirty="0">
                <a:solidFill>
                  <a:schemeClr val="tx1"/>
                </a:solidFill>
              </a:rPr>
              <a:t>-d --name tomcat1 -p 9090:8080 608294908754</a:t>
            </a:r>
            <a:endParaRPr lang="en-US" altLang="zh-CN" dirty="0">
              <a:solidFill>
                <a:schemeClr val="tx1"/>
              </a:solidFill>
            </a:endParaRPr>
          </a:p>
          <a:p>
            <a:pPr marL="914400" lvl="1" indent="-514350"/>
            <a:endParaRPr lang="en-US" altLang="zh-CN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查看</a:t>
            </a:r>
            <a:r>
              <a:rPr lang="en-US" altLang="zh-CN" dirty="0"/>
              <a:t>Docker</a:t>
            </a:r>
            <a:r>
              <a:rPr lang="zh-CN" altLang="en-US" dirty="0"/>
              <a:t>中的容器</a:t>
            </a:r>
            <a:endParaRPr lang="en-US" altLang="zh-CN" dirty="0"/>
          </a:p>
          <a:p>
            <a:pPr marL="914400" lvl="1" indent="-514350"/>
            <a:r>
              <a:rPr lang="en-US" altLang="zh-CN" dirty="0">
                <a:solidFill>
                  <a:srgbClr val="FF0000"/>
                </a:solidFill>
              </a:rPr>
              <a:t>docker </a:t>
            </a:r>
            <a:r>
              <a:rPr lang="en-US" altLang="zh-CN" dirty="0" err="1">
                <a:solidFill>
                  <a:srgbClr val="FF0000"/>
                </a:solidFill>
              </a:rPr>
              <a:t>ps</a:t>
            </a:r>
            <a:r>
              <a:rPr lang="en-US" altLang="zh-CN" dirty="0">
                <a:solidFill>
                  <a:srgbClr val="FF0000"/>
                </a:solidFill>
              </a:rPr>
              <a:t> –as</a:t>
            </a:r>
            <a:endParaRPr lang="en-US" altLang="zh-CN" dirty="0">
              <a:solidFill>
                <a:srgbClr val="FF0000"/>
              </a:solidFill>
            </a:endParaRPr>
          </a:p>
          <a:p>
            <a:pPr marL="914400" lvl="1" indent="-514350"/>
            <a:r>
              <a:rPr lang="zh-CN" altLang="en-US" dirty="0"/>
              <a:t>包含信息项：</a:t>
            </a:r>
            <a:r>
              <a:rPr lang="en-US" altLang="zh-CN" dirty="0"/>
              <a:t>CONTAINER ID</a:t>
            </a:r>
            <a:r>
              <a:rPr lang="zh-CN" altLang="en-US" dirty="0"/>
              <a:t>（容器</a:t>
            </a:r>
            <a:r>
              <a:rPr lang="en-US" altLang="zh-CN" dirty="0"/>
              <a:t>ID</a:t>
            </a:r>
            <a:r>
              <a:rPr lang="zh-CN" altLang="en-US" dirty="0"/>
              <a:t>）、</a:t>
            </a:r>
            <a:r>
              <a:rPr lang="en-US" altLang="zh-CN" dirty="0"/>
              <a:t>IMAGE</a:t>
            </a:r>
            <a:r>
              <a:rPr lang="zh-CN" altLang="en-US" dirty="0"/>
              <a:t>（容器的镜像文件）、</a:t>
            </a:r>
            <a:r>
              <a:rPr lang="en-US" altLang="zh-CN" dirty="0"/>
              <a:t>COMMAND</a:t>
            </a:r>
            <a:r>
              <a:rPr lang="zh-CN" altLang="en-US" dirty="0"/>
              <a:t>（启动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容器中服务的命令</a:t>
            </a:r>
            <a:r>
              <a:rPr lang="zh-CN" altLang="en-US" dirty="0"/>
              <a:t>）、</a:t>
            </a:r>
            <a:r>
              <a:rPr lang="en-US" altLang="zh-CN" dirty="0"/>
              <a:t>CREATED</a:t>
            </a:r>
            <a:r>
              <a:rPr lang="zh-CN" altLang="en-US" dirty="0"/>
              <a:t>（容器创建时间）、</a:t>
            </a:r>
            <a:r>
              <a:rPr lang="en-US" altLang="zh-CN" dirty="0"/>
              <a:t>STATUS</a:t>
            </a:r>
            <a:r>
              <a:rPr lang="zh-CN" altLang="en-US" dirty="0"/>
              <a:t>（容器状态）、</a:t>
            </a:r>
            <a:r>
              <a:rPr lang="en-US" altLang="zh-CN" dirty="0"/>
              <a:t>PORTS</a:t>
            </a:r>
            <a:r>
              <a:rPr lang="zh-CN" altLang="en-US" dirty="0"/>
              <a:t>（容器端口）、</a:t>
            </a:r>
            <a:r>
              <a:rPr lang="en-US" altLang="zh-CN" dirty="0"/>
              <a:t>NAMES</a:t>
            </a:r>
            <a:r>
              <a:rPr lang="zh-CN" altLang="en-US" dirty="0"/>
              <a:t>（容器名）、</a:t>
            </a:r>
            <a:r>
              <a:rPr lang="en-US" altLang="zh-CN" dirty="0"/>
              <a:t>SIZE</a:t>
            </a:r>
            <a:r>
              <a:rPr lang="zh-CN" altLang="en-US" dirty="0"/>
              <a:t>（容器大小）</a:t>
            </a:r>
            <a:endParaRPr lang="en-US" altLang="zh-CN" dirty="0"/>
          </a:p>
          <a:p>
            <a:pPr marL="514350" indent="-514350">
              <a:buFont typeface="+mj-lt"/>
              <a:buAutoNum type="arabicPeriod" startAt="5"/>
            </a:pPr>
            <a:r>
              <a:rPr lang="zh-CN" altLang="en-US" dirty="0"/>
              <a:t>启动指定的容器</a:t>
            </a:r>
            <a:endParaRPr lang="en-US" altLang="zh-CN" dirty="0"/>
          </a:p>
          <a:p>
            <a:pPr marL="914400" lvl="1" indent="-514350"/>
            <a:r>
              <a:rPr lang="en-US" altLang="zh-CN" dirty="0">
                <a:solidFill>
                  <a:srgbClr val="FF0000"/>
                </a:solidFill>
              </a:rPr>
              <a:t>docker start </a:t>
            </a:r>
            <a:r>
              <a:rPr lang="en-US" altLang="zh-CN" dirty="0"/>
              <a:t>1fef96f62926</a:t>
            </a:r>
            <a:endParaRPr lang="en-US" altLang="zh-CN" dirty="0"/>
          </a:p>
          <a:p>
            <a:pPr marL="914400" lvl="1" indent="-514350"/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966169" y="1497107"/>
            <a:ext cx="2266967" cy="1334836"/>
            <a:chOff x="3456048" y="1497107"/>
            <a:chExt cx="2266967" cy="1334836"/>
          </a:xfrm>
        </p:grpSpPr>
        <p:sp>
          <p:nvSpPr>
            <p:cNvPr id="5" name="矩形 4"/>
            <p:cNvSpPr/>
            <p:nvPr/>
          </p:nvSpPr>
          <p:spPr>
            <a:xfrm>
              <a:off x="4545106" y="1497107"/>
              <a:ext cx="717176" cy="4392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456048" y="2185612"/>
              <a:ext cx="22669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容器暴露端口，对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Tomcat</a:t>
              </a:r>
              <a:r>
                <a:rPr lang="zh-CN" altLang="en-US" dirty="0">
                  <a:solidFill>
                    <a:srgbClr val="FF0000"/>
                  </a:solidFill>
                </a:rPr>
                <a:t>的端口映射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接连接符 11"/>
            <p:cNvCxnSpPr>
              <a:stCxn id="9" idx="0"/>
              <a:endCxn id="5" idx="2"/>
            </p:cNvCxnSpPr>
            <p:nvPr/>
          </p:nvCxnSpPr>
          <p:spPr>
            <a:xfrm flipV="1">
              <a:off x="4589532" y="1936377"/>
              <a:ext cx="314162" cy="249235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7552706" y="1497107"/>
            <a:ext cx="3050835" cy="1714346"/>
            <a:chOff x="5042585" y="1497107"/>
            <a:chExt cx="3050835" cy="1714346"/>
          </a:xfrm>
        </p:grpSpPr>
        <p:sp>
          <p:nvSpPr>
            <p:cNvPr id="6" name="矩形 5"/>
            <p:cNvSpPr/>
            <p:nvPr/>
          </p:nvSpPr>
          <p:spPr>
            <a:xfrm>
              <a:off x="5325037" y="1497107"/>
              <a:ext cx="717176" cy="4392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042585" y="2842121"/>
              <a:ext cx="3050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容器服务端口</a:t>
              </a:r>
              <a:r>
                <a:rPr lang="en-US" altLang="zh-CN" dirty="0">
                  <a:solidFill>
                    <a:srgbClr val="FF0000"/>
                  </a:solidFill>
                </a:rPr>
                <a:t>(Tomcat</a:t>
              </a:r>
              <a:r>
                <a:rPr lang="zh-CN" altLang="en-US" dirty="0">
                  <a:solidFill>
                    <a:srgbClr val="FF0000"/>
                  </a:solidFill>
                </a:rPr>
                <a:t>端口</a:t>
              </a:r>
              <a:r>
                <a:rPr lang="en-US" altLang="zh-CN" dirty="0">
                  <a:solidFill>
                    <a:srgbClr val="FF0000"/>
                  </a:solidFill>
                </a:rPr>
                <a:t>)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接连接符 13"/>
            <p:cNvCxnSpPr>
              <a:stCxn id="10" idx="0"/>
              <a:endCxn id="6" idx="2"/>
            </p:cNvCxnSpPr>
            <p:nvPr/>
          </p:nvCxnSpPr>
          <p:spPr>
            <a:xfrm flipH="1" flipV="1">
              <a:off x="5683625" y="1936377"/>
              <a:ext cx="884378" cy="905744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5121181" y="1497107"/>
            <a:ext cx="1476839" cy="1057837"/>
            <a:chOff x="7030666" y="1497107"/>
            <a:chExt cx="1476839" cy="1057837"/>
          </a:xfrm>
        </p:grpSpPr>
        <p:sp>
          <p:nvSpPr>
            <p:cNvPr id="7" name="矩形 6"/>
            <p:cNvSpPr/>
            <p:nvPr/>
          </p:nvSpPr>
          <p:spPr>
            <a:xfrm>
              <a:off x="7216588" y="1497107"/>
              <a:ext cx="1290917" cy="4392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030666" y="218561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容器名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>
              <a:stCxn id="20" idx="0"/>
              <a:endCxn id="7" idx="2"/>
            </p:cNvCxnSpPr>
            <p:nvPr/>
          </p:nvCxnSpPr>
          <p:spPr>
            <a:xfrm flipV="1">
              <a:off x="7469248" y="1936377"/>
              <a:ext cx="392799" cy="249235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588188" y="1497107"/>
            <a:ext cx="2338007" cy="1041477"/>
            <a:chOff x="8588188" y="1497107"/>
            <a:chExt cx="2338007" cy="1041477"/>
          </a:xfrm>
        </p:grpSpPr>
        <p:sp>
          <p:nvSpPr>
            <p:cNvPr id="8" name="矩形 7"/>
            <p:cNvSpPr/>
            <p:nvPr/>
          </p:nvSpPr>
          <p:spPr>
            <a:xfrm>
              <a:off x="8588188" y="1497107"/>
              <a:ext cx="2088777" cy="4392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901282" y="2169252"/>
              <a:ext cx="2024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启动容器的镜像</a:t>
              </a:r>
              <a:r>
                <a:rPr lang="en-US" altLang="zh-CN" dirty="0">
                  <a:solidFill>
                    <a:srgbClr val="FF0000"/>
                  </a:solidFill>
                </a:rPr>
                <a:t>ID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直接连接符 28"/>
            <p:cNvCxnSpPr>
              <a:stCxn id="28" idx="0"/>
              <a:endCxn id="8" idx="2"/>
            </p:cNvCxnSpPr>
            <p:nvPr/>
          </p:nvCxnSpPr>
          <p:spPr>
            <a:xfrm flipH="1" flipV="1">
              <a:off x="9632577" y="1936377"/>
              <a:ext cx="281162" cy="232875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3923007" y="6179745"/>
            <a:ext cx="6902244" cy="439270"/>
            <a:chOff x="6589059" y="1515037"/>
            <a:chExt cx="6902244" cy="439270"/>
          </a:xfrm>
        </p:grpSpPr>
        <p:sp>
          <p:nvSpPr>
            <p:cNvPr id="24" name="矩形 23"/>
            <p:cNvSpPr/>
            <p:nvPr/>
          </p:nvSpPr>
          <p:spPr>
            <a:xfrm>
              <a:off x="6589059" y="1515037"/>
              <a:ext cx="1891552" cy="4392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909600" y="1550006"/>
              <a:ext cx="4581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容器</a:t>
              </a:r>
              <a:r>
                <a:rPr lang="en-US" altLang="zh-CN" dirty="0">
                  <a:solidFill>
                    <a:srgbClr val="FF0000"/>
                  </a:solidFill>
                </a:rPr>
                <a:t>ID</a:t>
              </a:r>
              <a:r>
                <a:rPr lang="zh-CN" altLang="en-US" dirty="0">
                  <a:solidFill>
                    <a:srgbClr val="FF0000"/>
                  </a:solidFill>
                </a:rPr>
                <a:t>或容器名，在</a:t>
              </a:r>
              <a:r>
                <a:rPr lang="en-US" altLang="zh-CN" dirty="0">
                  <a:solidFill>
                    <a:srgbClr val="FF0000"/>
                  </a:solidFill>
                </a:rPr>
                <a:t>docker </a:t>
              </a:r>
              <a:r>
                <a:rPr lang="en-US" altLang="zh-CN" dirty="0" err="1">
                  <a:solidFill>
                    <a:srgbClr val="FF0000"/>
                  </a:solidFill>
                </a:rPr>
                <a:t>ps</a:t>
              </a:r>
              <a:r>
                <a:rPr lang="en-US" altLang="zh-CN" dirty="0">
                  <a:solidFill>
                    <a:srgbClr val="FF0000"/>
                  </a:solidFill>
                </a:rPr>
                <a:t> -a</a:t>
              </a:r>
              <a:r>
                <a:rPr lang="zh-CN" altLang="en-US" dirty="0">
                  <a:solidFill>
                    <a:srgbClr val="FF0000"/>
                  </a:solidFill>
                </a:rPr>
                <a:t>中可查看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直接连接符 25"/>
            <p:cNvCxnSpPr>
              <a:stCxn id="25" idx="1"/>
              <a:endCxn id="24" idx="3"/>
            </p:cNvCxnSpPr>
            <p:nvPr/>
          </p:nvCxnSpPr>
          <p:spPr>
            <a:xfrm flipH="1">
              <a:off x="8480611" y="1734672"/>
              <a:ext cx="428989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2588887" y="1499519"/>
            <a:ext cx="2031325" cy="1039065"/>
            <a:chOff x="6067064" y="1497107"/>
            <a:chExt cx="2031325" cy="1039065"/>
          </a:xfrm>
        </p:grpSpPr>
        <p:sp>
          <p:nvSpPr>
            <p:cNvPr id="17" name="矩形 16"/>
            <p:cNvSpPr/>
            <p:nvPr/>
          </p:nvSpPr>
          <p:spPr>
            <a:xfrm>
              <a:off x="7216589" y="1497107"/>
              <a:ext cx="451858" cy="4392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067064" y="2166840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让容器在后台运行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直接连接符 18"/>
            <p:cNvCxnSpPr>
              <a:stCxn id="18" idx="0"/>
              <a:endCxn id="17" idx="2"/>
            </p:cNvCxnSpPr>
            <p:nvPr/>
          </p:nvCxnSpPr>
          <p:spPr>
            <a:xfrm flipV="1">
              <a:off x="7082727" y="1936377"/>
              <a:ext cx="359791" cy="23046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1.5.3 </a:t>
            </a:r>
            <a:r>
              <a:rPr lang="zh-CN" altLang="en-US" dirty="0"/>
              <a:t>容器信息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CONTAINER ID</a:t>
            </a:r>
            <a:endParaRPr lang="en-US" altLang="zh-CN" dirty="0"/>
          </a:p>
          <a:p>
            <a:pPr lvl="1"/>
            <a:r>
              <a:rPr lang="zh-CN" altLang="en-US" dirty="0"/>
              <a:t>容器</a:t>
            </a:r>
            <a:r>
              <a:rPr lang="en-US" altLang="zh-CN" dirty="0"/>
              <a:t>ID</a:t>
            </a:r>
            <a:r>
              <a:rPr lang="zh-CN" altLang="en-US" dirty="0"/>
              <a:t>，</a:t>
            </a:r>
            <a:r>
              <a:rPr lang="en-US" altLang="zh-CN" dirty="0"/>
              <a:t>Docker</a:t>
            </a:r>
            <a:r>
              <a:rPr lang="zh-CN" altLang="en-US" dirty="0"/>
              <a:t>为新建容器自动分配的唯一标识，采用</a:t>
            </a:r>
            <a:r>
              <a:rPr lang="en-US" altLang="zh-CN" dirty="0"/>
              <a:t>UUID</a:t>
            </a:r>
            <a:r>
              <a:rPr lang="zh-CN" altLang="en-US" dirty="0"/>
              <a:t>的形式表示</a:t>
            </a:r>
            <a:endParaRPr lang="en-US" altLang="zh-CN" dirty="0"/>
          </a:p>
          <a:p>
            <a:pPr lvl="1"/>
            <a:r>
              <a:rPr lang="en-US" altLang="zh-CN" dirty="0"/>
              <a:t>UUID (Universally Unique Identifier, </a:t>
            </a:r>
            <a:r>
              <a:rPr lang="zh-CN" altLang="en-US" dirty="0"/>
              <a:t>统一唯一识别码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是一种软件建构的标准，是让分布式系统中的所有元素，都能有唯一的辨识信息，由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64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16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进制数组成，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Docker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中通常取前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位显示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altLang="zh-CN" dirty="0"/>
              <a:t>NAMES</a:t>
            </a:r>
            <a:endParaRPr lang="en-US" altLang="zh-CN" dirty="0"/>
          </a:p>
          <a:p>
            <a:pPr lvl="1"/>
            <a:r>
              <a:rPr lang="zh-CN" altLang="en-US" dirty="0"/>
              <a:t>容器名，创建容器时由用户为新建的容器指定一个名称，可使用容器名替代容器</a:t>
            </a:r>
            <a:r>
              <a:rPr lang="en-US" altLang="zh-CN" dirty="0"/>
              <a:t>ID</a:t>
            </a:r>
            <a:endParaRPr lang="en-US" altLang="zh-CN" dirty="0"/>
          </a:p>
          <a:p>
            <a:pPr lvl="1"/>
            <a:r>
              <a:rPr lang="zh-CN" altLang="en-US" dirty="0"/>
              <a:t>在容器的桥接网络中，必须使用容器名称连接网络</a:t>
            </a:r>
            <a:endParaRPr lang="en-US" altLang="zh-CN" dirty="0"/>
          </a:p>
          <a:p>
            <a:r>
              <a:rPr lang="en-US" altLang="zh-CN" dirty="0"/>
              <a:t>IMAGE</a:t>
            </a:r>
            <a:endParaRPr lang="en-US" altLang="zh-CN" dirty="0"/>
          </a:p>
          <a:p>
            <a:pPr lvl="1"/>
            <a:r>
              <a:rPr lang="zh-CN" altLang="en-US" dirty="0"/>
              <a:t>启动容器的镜像文件</a:t>
            </a:r>
            <a:r>
              <a:rPr lang="en-US" altLang="zh-CN" dirty="0"/>
              <a:t>ID</a:t>
            </a:r>
            <a:r>
              <a:rPr lang="zh-CN" altLang="en-US" dirty="0"/>
              <a:t>，先将镜像文件</a:t>
            </a:r>
            <a:r>
              <a:rPr lang="en-US" altLang="zh-CN" dirty="0"/>
              <a:t>pull</a:t>
            </a:r>
            <a:r>
              <a:rPr lang="zh-CN" altLang="en-US" dirty="0"/>
              <a:t>到本地后才能用于启动容器</a:t>
            </a:r>
            <a:endParaRPr lang="en-US" altLang="zh-CN" dirty="0"/>
          </a:p>
          <a:p>
            <a:r>
              <a:rPr lang="en-US" altLang="zh-CN" dirty="0"/>
              <a:t>COMMAND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启动容器中服务的命令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容器信息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CREATED</a:t>
            </a:r>
            <a:endParaRPr lang="en-US" altLang="zh-CN" dirty="0"/>
          </a:p>
          <a:p>
            <a:pPr lvl="1"/>
            <a:r>
              <a:rPr lang="zh-CN" altLang="en-US" dirty="0"/>
              <a:t>容器创建时间</a:t>
            </a:r>
            <a:endParaRPr lang="en-US" altLang="zh-CN" dirty="0"/>
          </a:p>
          <a:p>
            <a:r>
              <a:rPr lang="en-US" altLang="zh-CN" dirty="0"/>
              <a:t>STATUS</a:t>
            </a:r>
            <a:endParaRPr lang="en-US" altLang="zh-CN" dirty="0"/>
          </a:p>
          <a:p>
            <a:pPr lvl="1"/>
            <a:r>
              <a:rPr lang="zh-CN" altLang="en-US" dirty="0"/>
              <a:t>容器状态，</a:t>
            </a:r>
            <a:r>
              <a:rPr lang="en-US" altLang="zh-CN" dirty="0"/>
              <a:t>CREATED</a:t>
            </a:r>
            <a:r>
              <a:rPr lang="zh-CN" altLang="en-US" dirty="0"/>
              <a:t>、</a:t>
            </a:r>
            <a:r>
              <a:rPr lang="en-US" altLang="zh-CN" dirty="0"/>
              <a:t>UP</a:t>
            </a:r>
            <a:r>
              <a:rPr lang="zh-CN" altLang="en-US" dirty="0"/>
              <a:t>、</a:t>
            </a:r>
            <a:r>
              <a:rPr lang="en-US" altLang="zh-CN" dirty="0"/>
              <a:t>PAUSED</a:t>
            </a:r>
            <a:r>
              <a:rPr lang="zh-CN" altLang="en-US" dirty="0"/>
              <a:t>等，包含了容器整个生命周期的状态</a:t>
            </a:r>
            <a:endParaRPr lang="en-US" altLang="zh-CN" dirty="0"/>
          </a:p>
          <a:p>
            <a:r>
              <a:rPr lang="en-US" altLang="zh-CN" dirty="0"/>
              <a:t>PORTS</a:t>
            </a:r>
            <a:endParaRPr lang="en-US" altLang="zh-CN" dirty="0"/>
          </a:p>
          <a:p>
            <a:pPr lvl="1"/>
            <a:r>
              <a:rPr lang="zh-CN" altLang="en-US" dirty="0"/>
              <a:t>容器端口，包含了容器的内外端口，如：将外部暴露端口</a:t>
            </a:r>
            <a:r>
              <a:rPr lang="en-US" altLang="zh-CN" dirty="0"/>
              <a:t>9090</a:t>
            </a:r>
            <a:r>
              <a:rPr lang="zh-CN" altLang="en-US" dirty="0"/>
              <a:t>映射到内部</a:t>
            </a:r>
            <a:r>
              <a:rPr lang="en-US" altLang="zh-CN" dirty="0"/>
              <a:t>Tomcat</a:t>
            </a:r>
            <a:r>
              <a:rPr lang="zh-CN" altLang="en-US" dirty="0"/>
              <a:t>的</a:t>
            </a:r>
            <a:r>
              <a:rPr lang="en-US" altLang="zh-CN" dirty="0"/>
              <a:t>8080</a:t>
            </a:r>
            <a:r>
              <a:rPr lang="zh-CN" altLang="en-US" dirty="0"/>
              <a:t>端口，这样，在外部访问</a:t>
            </a:r>
            <a:r>
              <a:rPr lang="en-US" altLang="zh-CN" dirty="0"/>
              <a:t>9090</a:t>
            </a:r>
            <a:r>
              <a:rPr lang="zh-CN" altLang="en-US" dirty="0"/>
              <a:t>端口即可到达容器内部的</a:t>
            </a:r>
            <a:r>
              <a:rPr lang="en-US" altLang="zh-CN" dirty="0"/>
              <a:t>Tomcat</a:t>
            </a:r>
            <a:r>
              <a:rPr lang="zh-CN" altLang="en-US" dirty="0"/>
              <a:t>服务器</a:t>
            </a:r>
            <a:endParaRPr lang="en-US" altLang="zh-CN" dirty="0"/>
          </a:p>
          <a:p>
            <a:r>
              <a:rPr lang="en-US" altLang="zh-CN" dirty="0"/>
              <a:t>SIZE</a:t>
            </a:r>
            <a:endParaRPr lang="en-US" altLang="zh-CN" dirty="0"/>
          </a:p>
          <a:p>
            <a:pPr lvl="1"/>
            <a:r>
              <a:rPr lang="zh-CN" altLang="en-US" dirty="0"/>
              <a:t>容器的大小，如：</a:t>
            </a:r>
            <a:r>
              <a:rPr lang="en-US" altLang="zh-CN" dirty="0"/>
              <a:t>4.34MB (virtual 479MB)</a:t>
            </a:r>
            <a:r>
              <a:rPr lang="zh-CN" altLang="en-US" dirty="0"/>
              <a:t>，前者为容器层中数据大小，后者为容器的镜像层的大小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1.5.4 </a:t>
            </a:r>
            <a:r>
              <a:rPr lang="zh-CN" altLang="en-US" dirty="0"/>
              <a:t>容器状态和生命周期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t="2934"/>
          <a:stretch>
            <a:fillRect/>
          </a:stretch>
        </p:blipFill>
        <p:spPr>
          <a:xfrm>
            <a:off x="4329952" y="3299012"/>
            <a:ext cx="7862047" cy="3558987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容器的状态</a:t>
            </a:r>
            <a:r>
              <a:rPr lang="en-US" altLang="zh-CN" dirty="0"/>
              <a:t>(STATUS)</a:t>
            </a:r>
            <a:r>
              <a:rPr lang="zh-CN" altLang="en-US" dirty="0"/>
              <a:t>覆盖了容器的整个生命周期</a:t>
            </a:r>
            <a:endParaRPr lang="en-US" altLang="zh-CN" dirty="0"/>
          </a:p>
          <a:p>
            <a:pPr lvl="1"/>
            <a:r>
              <a:rPr lang="en-US" altLang="zh-CN" dirty="0"/>
              <a:t>CREATED</a:t>
            </a:r>
            <a:r>
              <a:rPr lang="zh-CN" altLang="en-US" dirty="0"/>
              <a:t>（已创建）</a:t>
            </a:r>
            <a:endParaRPr lang="en-US" altLang="zh-CN" dirty="0"/>
          </a:p>
          <a:p>
            <a:pPr lvl="1"/>
            <a:r>
              <a:rPr lang="en-US" altLang="zh-CN" dirty="0"/>
              <a:t>RESTARTING</a:t>
            </a:r>
            <a:r>
              <a:rPr lang="zh-CN" altLang="en-US" dirty="0"/>
              <a:t>（重启中）</a:t>
            </a:r>
            <a:endParaRPr lang="en-US" altLang="zh-CN" dirty="0"/>
          </a:p>
          <a:p>
            <a:pPr lvl="1"/>
            <a:r>
              <a:rPr lang="en-US" altLang="zh-CN" dirty="0"/>
              <a:t>UP</a:t>
            </a:r>
            <a:r>
              <a:rPr lang="zh-CN" altLang="en-US" dirty="0"/>
              <a:t>（运行中）</a:t>
            </a:r>
            <a:endParaRPr lang="en-US" altLang="zh-CN" dirty="0"/>
          </a:p>
          <a:p>
            <a:pPr lvl="1"/>
            <a:r>
              <a:rPr lang="en-US" altLang="zh-CN" dirty="0"/>
              <a:t>REMOVING</a:t>
            </a:r>
            <a:r>
              <a:rPr lang="zh-CN" altLang="en-US" dirty="0"/>
              <a:t>（迁移中）</a:t>
            </a:r>
            <a:endParaRPr lang="en-US" altLang="zh-CN" dirty="0"/>
          </a:p>
          <a:p>
            <a:pPr lvl="1"/>
            <a:r>
              <a:rPr lang="en-US" altLang="zh-CN" dirty="0"/>
              <a:t>PAUSED</a:t>
            </a:r>
            <a:r>
              <a:rPr lang="zh-CN" altLang="en-US" dirty="0"/>
              <a:t>（暂停）</a:t>
            </a:r>
            <a:endParaRPr lang="en-US" altLang="zh-CN" dirty="0"/>
          </a:p>
          <a:p>
            <a:pPr lvl="1"/>
            <a:r>
              <a:rPr lang="en-US" altLang="zh-CN" dirty="0"/>
              <a:t>EXITED</a:t>
            </a:r>
            <a:r>
              <a:rPr lang="zh-CN" altLang="en-US" dirty="0"/>
              <a:t>（停止）</a:t>
            </a:r>
            <a:endParaRPr lang="en-US" altLang="zh-CN" dirty="0"/>
          </a:p>
          <a:p>
            <a:pPr lvl="1"/>
            <a:r>
              <a:rPr lang="en-US" altLang="zh-CN" dirty="0"/>
              <a:t>DEAD</a:t>
            </a:r>
            <a:r>
              <a:rPr lang="zh-CN" altLang="en-US" dirty="0"/>
              <a:t>（死亡）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1.5.5 </a:t>
            </a:r>
            <a:r>
              <a:rPr lang="zh-CN" altLang="en-US" dirty="0"/>
              <a:t>容器操作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以交互方式执行容器中的命令</a:t>
            </a:r>
            <a:endParaRPr lang="en-US" altLang="zh-CN" dirty="0"/>
          </a:p>
          <a:p>
            <a:pPr lvl="6"/>
            <a:r>
              <a:rPr lang="en-US" altLang="zh-CN" dirty="0">
                <a:solidFill>
                  <a:srgbClr val="FF0000"/>
                </a:solidFill>
              </a:rPr>
              <a:t>docker exec -it </a:t>
            </a:r>
            <a:r>
              <a:rPr lang="en-US" altLang="zh-CN" dirty="0"/>
              <a:t>1fef96f62926  </a:t>
            </a:r>
            <a:r>
              <a:rPr lang="zh-CN" altLang="en-US" dirty="0"/>
              <a:t>容器命令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启动容器中的服务，如：启动容器中的</a:t>
            </a:r>
            <a:r>
              <a:rPr lang="en-US" altLang="zh-CN" dirty="0"/>
              <a:t>Tomcat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docker exec -it </a:t>
            </a:r>
            <a:r>
              <a:rPr lang="en-US" altLang="zh-CN" dirty="0"/>
              <a:t>1fef96f62926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catalina.sh run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/>
              <a:t>进入容器的</a:t>
            </a:r>
            <a:r>
              <a:rPr lang="en-US" altLang="zh-CN" dirty="0"/>
              <a:t>bash</a:t>
            </a:r>
            <a:r>
              <a:rPr lang="zh-CN" altLang="en-US" dirty="0"/>
              <a:t>目录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docker exec -it </a:t>
            </a:r>
            <a:r>
              <a:rPr lang="en-US" altLang="zh-CN" dirty="0"/>
              <a:t>1fef96f62926 </a:t>
            </a:r>
            <a:r>
              <a:rPr lang="en-US" altLang="zh-CN" dirty="0">
                <a:solidFill>
                  <a:schemeClr val="tx1"/>
                </a:solidFill>
              </a:rPr>
              <a:t>bash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输入命令后，可进入容器的交互式</a:t>
            </a:r>
            <a:r>
              <a:rPr lang="en-US" altLang="zh-CN" dirty="0">
                <a:solidFill>
                  <a:schemeClr val="tx1"/>
                </a:solidFill>
              </a:rPr>
              <a:t>shell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shell</a:t>
            </a:r>
            <a:r>
              <a:rPr lang="zh-CN" altLang="en-US" dirty="0">
                <a:solidFill>
                  <a:schemeClr val="tx1"/>
                </a:solidFill>
              </a:rPr>
              <a:t>命令提示符如下：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root@1fef96f62926: /</a:t>
            </a:r>
            <a:r>
              <a:rPr lang="en-US" altLang="zh-CN" dirty="0" err="1">
                <a:solidFill>
                  <a:schemeClr val="tx1"/>
                </a:solidFill>
              </a:rPr>
              <a:t>usr</a:t>
            </a:r>
            <a:r>
              <a:rPr lang="en-US" altLang="zh-CN" dirty="0">
                <a:solidFill>
                  <a:schemeClr val="tx1"/>
                </a:solidFill>
              </a:rPr>
              <a:t>/local/tomcat# ls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063551" y="1497106"/>
            <a:ext cx="6900524" cy="850398"/>
            <a:chOff x="6589059" y="1515037"/>
            <a:chExt cx="6900524" cy="850398"/>
          </a:xfrm>
        </p:grpSpPr>
        <p:sp>
          <p:nvSpPr>
            <p:cNvPr id="7" name="矩形 6"/>
            <p:cNvSpPr/>
            <p:nvPr/>
          </p:nvSpPr>
          <p:spPr>
            <a:xfrm>
              <a:off x="6589059" y="1515037"/>
              <a:ext cx="1891552" cy="4392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907880" y="1996103"/>
              <a:ext cx="4581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容器</a:t>
              </a:r>
              <a:r>
                <a:rPr lang="en-US" altLang="zh-CN" dirty="0">
                  <a:solidFill>
                    <a:srgbClr val="FF0000"/>
                  </a:solidFill>
                </a:rPr>
                <a:t>ID</a:t>
              </a:r>
              <a:r>
                <a:rPr lang="zh-CN" altLang="en-US" dirty="0">
                  <a:solidFill>
                    <a:srgbClr val="FF0000"/>
                  </a:solidFill>
                </a:rPr>
                <a:t>或容器名，在</a:t>
              </a:r>
              <a:r>
                <a:rPr lang="en-US" altLang="zh-CN" dirty="0">
                  <a:solidFill>
                    <a:srgbClr val="FF0000"/>
                  </a:solidFill>
                </a:rPr>
                <a:t>docker </a:t>
              </a:r>
              <a:r>
                <a:rPr lang="en-US" altLang="zh-CN" dirty="0" err="1">
                  <a:solidFill>
                    <a:srgbClr val="FF0000"/>
                  </a:solidFill>
                </a:rPr>
                <a:t>ps</a:t>
              </a:r>
              <a:r>
                <a:rPr lang="en-US" altLang="zh-CN" dirty="0">
                  <a:solidFill>
                    <a:srgbClr val="FF0000"/>
                  </a:solidFill>
                </a:rPr>
                <a:t> -a</a:t>
              </a:r>
              <a:r>
                <a:rPr lang="zh-CN" altLang="en-US" dirty="0">
                  <a:solidFill>
                    <a:srgbClr val="FF0000"/>
                  </a:solidFill>
                </a:rPr>
                <a:t>中可查看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接连接符 8"/>
            <p:cNvCxnSpPr>
              <a:stCxn id="8" idx="1"/>
              <a:endCxn id="7" idx="3"/>
            </p:cNvCxnSpPr>
            <p:nvPr/>
          </p:nvCxnSpPr>
          <p:spPr>
            <a:xfrm flipH="1" flipV="1">
              <a:off x="8480611" y="1734672"/>
              <a:ext cx="427269" cy="446097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6167716" y="3059796"/>
            <a:ext cx="4927221" cy="921307"/>
            <a:chOff x="6580093" y="1506072"/>
            <a:chExt cx="4927221" cy="921307"/>
          </a:xfrm>
        </p:grpSpPr>
        <p:sp>
          <p:nvSpPr>
            <p:cNvPr id="12" name="矩形 11"/>
            <p:cNvSpPr/>
            <p:nvPr/>
          </p:nvSpPr>
          <p:spPr>
            <a:xfrm>
              <a:off x="6580093" y="1506072"/>
              <a:ext cx="2339789" cy="4392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986525" y="2058047"/>
              <a:ext cx="4520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容器启动服务的命令，可用</a:t>
              </a:r>
              <a:r>
                <a:rPr lang="en-US" altLang="zh-CN" dirty="0">
                  <a:solidFill>
                    <a:srgbClr val="FF0000"/>
                  </a:solidFill>
                </a:rPr>
                <a:t>docker </a:t>
              </a:r>
              <a:r>
                <a:rPr lang="en-US" altLang="zh-CN" dirty="0" err="1">
                  <a:solidFill>
                    <a:srgbClr val="FF0000"/>
                  </a:solidFill>
                </a:rPr>
                <a:t>ps</a:t>
              </a:r>
              <a:r>
                <a:rPr lang="zh-CN" altLang="en-US" dirty="0">
                  <a:solidFill>
                    <a:srgbClr val="FF0000"/>
                  </a:solidFill>
                </a:rPr>
                <a:t>查看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接连接符 13"/>
            <p:cNvCxnSpPr>
              <a:stCxn id="13" idx="0"/>
              <a:endCxn id="12" idx="3"/>
            </p:cNvCxnSpPr>
            <p:nvPr/>
          </p:nvCxnSpPr>
          <p:spPr>
            <a:xfrm flipH="1" flipV="1">
              <a:off x="8919882" y="1725707"/>
              <a:ext cx="327038" cy="33234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2796988" y="5564649"/>
            <a:ext cx="2137103" cy="951752"/>
            <a:chOff x="6642848" y="1550897"/>
            <a:chExt cx="2137103" cy="951752"/>
          </a:xfrm>
        </p:grpSpPr>
        <p:sp>
          <p:nvSpPr>
            <p:cNvPr id="26" name="矩形 25"/>
            <p:cNvSpPr/>
            <p:nvPr/>
          </p:nvSpPr>
          <p:spPr>
            <a:xfrm>
              <a:off x="6642848" y="1550897"/>
              <a:ext cx="1828798" cy="4392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909200" y="2133317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容器</a:t>
              </a:r>
              <a:r>
                <a:rPr lang="en-US" altLang="zh-CN" dirty="0">
                  <a:solidFill>
                    <a:srgbClr val="FF0000"/>
                  </a:solidFill>
                </a:rPr>
                <a:t>ID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直接连接符 27"/>
            <p:cNvCxnSpPr>
              <a:stCxn id="27" idx="1"/>
              <a:endCxn id="26" idx="2"/>
            </p:cNvCxnSpPr>
            <p:nvPr/>
          </p:nvCxnSpPr>
          <p:spPr>
            <a:xfrm flipH="1" flipV="1">
              <a:off x="7557247" y="1990167"/>
              <a:ext cx="351953" cy="327816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4782079" y="5564649"/>
            <a:ext cx="3133898" cy="1159127"/>
            <a:chOff x="6642847" y="1550897"/>
            <a:chExt cx="3133898" cy="1159127"/>
          </a:xfrm>
        </p:grpSpPr>
        <p:sp>
          <p:nvSpPr>
            <p:cNvPr id="34" name="矩形 33"/>
            <p:cNvSpPr/>
            <p:nvPr/>
          </p:nvSpPr>
          <p:spPr>
            <a:xfrm>
              <a:off x="6642847" y="1550897"/>
              <a:ext cx="2631733" cy="4392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437917" y="2063693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当前所处容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zh-CN" altLang="en-US" dirty="0">
                  <a:solidFill>
                    <a:srgbClr val="FF0000"/>
                  </a:solidFill>
                </a:rPr>
                <a:t>器内路径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直接连接符 35"/>
            <p:cNvCxnSpPr>
              <a:stCxn id="35" idx="1"/>
              <a:endCxn id="34" idx="2"/>
            </p:cNvCxnSpPr>
            <p:nvPr/>
          </p:nvCxnSpPr>
          <p:spPr>
            <a:xfrm flipH="1" flipV="1">
              <a:off x="7958714" y="1990167"/>
              <a:ext cx="479203" cy="396692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7651907" y="5562215"/>
            <a:ext cx="4261707" cy="1161560"/>
            <a:chOff x="6642848" y="1550897"/>
            <a:chExt cx="4261707" cy="1161560"/>
          </a:xfrm>
        </p:grpSpPr>
        <p:sp>
          <p:nvSpPr>
            <p:cNvPr id="38" name="矩形 37"/>
            <p:cNvSpPr/>
            <p:nvPr/>
          </p:nvSpPr>
          <p:spPr>
            <a:xfrm>
              <a:off x="6642848" y="1550897"/>
              <a:ext cx="1098902" cy="4392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602696" y="2066126"/>
              <a:ext cx="3301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</a:rPr>
                <a:t>linux</a:t>
              </a:r>
              <a:r>
                <a:rPr lang="zh-CN" altLang="en-US" dirty="0">
                  <a:solidFill>
                    <a:srgbClr val="FF0000"/>
                  </a:solidFill>
                </a:rPr>
                <a:t>文件命令：</a:t>
              </a:r>
              <a:r>
                <a:rPr lang="en-US" altLang="zh-CN" dirty="0">
                  <a:solidFill>
                    <a:srgbClr val="FF0000"/>
                  </a:solidFill>
                </a:rPr>
                <a:t>cd,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ls,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cp, mv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zh-CN" altLang="en-US" dirty="0">
                  <a:solidFill>
                    <a:srgbClr val="FF0000"/>
                  </a:solidFill>
                </a:rPr>
                <a:t>等命令均可使用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直接连接符 39"/>
            <p:cNvCxnSpPr>
              <a:stCxn id="39" idx="1"/>
              <a:endCxn id="38" idx="2"/>
            </p:cNvCxnSpPr>
            <p:nvPr/>
          </p:nvCxnSpPr>
          <p:spPr>
            <a:xfrm flipH="1" flipV="1">
              <a:off x="7192299" y="1990167"/>
              <a:ext cx="410397" cy="399125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什么是</a:t>
            </a:r>
            <a:r>
              <a:rPr lang="en-US" altLang="zh-CN" dirty="0"/>
              <a:t>Docker</a:t>
            </a:r>
            <a:r>
              <a:rPr lang="zh-CN" altLang="en-US" dirty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由</a:t>
            </a:r>
            <a:r>
              <a:rPr lang="en-US" altLang="zh-CN" dirty="0"/>
              <a:t>Docker</a:t>
            </a:r>
            <a:r>
              <a:rPr lang="zh-CN" altLang="en-US" dirty="0"/>
              <a:t>公司开发，于</a:t>
            </a:r>
            <a:r>
              <a:rPr lang="en-US" altLang="zh-CN" dirty="0"/>
              <a:t>2013</a:t>
            </a:r>
            <a:r>
              <a:rPr lang="zh-CN" altLang="en-US" dirty="0"/>
              <a:t>年发布，基于</a:t>
            </a:r>
            <a:r>
              <a:rPr lang="en-US" altLang="zh-CN" dirty="0"/>
              <a:t>Apache2.0</a:t>
            </a:r>
            <a:r>
              <a:rPr lang="zh-CN" altLang="en-US" dirty="0"/>
              <a:t>开源授权协议发行，</a:t>
            </a:r>
            <a:r>
              <a:rPr lang="en-US" altLang="zh-CN" dirty="0"/>
              <a:t>Docker</a:t>
            </a:r>
            <a:r>
              <a:rPr lang="zh-CN" altLang="en-US" dirty="0"/>
              <a:t>是：</a:t>
            </a:r>
            <a:endParaRPr lang="en-US" altLang="zh-CN" dirty="0"/>
          </a:p>
          <a:p>
            <a:pPr lvl="1"/>
            <a:r>
              <a:rPr lang="zh-CN" altLang="en-US" dirty="0"/>
              <a:t>是目前最流行的容器技术</a:t>
            </a:r>
            <a:endParaRPr lang="en-US" altLang="zh-CN" dirty="0"/>
          </a:p>
          <a:p>
            <a:pPr lvl="1"/>
            <a:r>
              <a:rPr lang="zh-CN" altLang="en-US" dirty="0"/>
              <a:t>能够把开发的应用程序自动部署到容器的开源引擎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Linux</a:t>
            </a:r>
            <a:r>
              <a:rPr lang="zh-CN" altLang="en-US" dirty="0"/>
              <a:t>容器技术构建，</a:t>
            </a:r>
            <a:r>
              <a:rPr lang="en-US" altLang="zh-CN" dirty="0"/>
              <a:t>Windows</a:t>
            </a:r>
            <a:r>
              <a:rPr lang="zh-CN" altLang="en-US" dirty="0"/>
              <a:t>版的</a:t>
            </a:r>
            <a:r>
              <a:rPr lang="en-US" altLang="zh-CN" dirty="0"/>
              <a:t>Docker</a:t>
            </a:r>
            <a:r>
              <a:rPr lang="zh-CN" altLang="en-US" dirty="0"/>
              <a:t>是基于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虚拟机上的容器</a:t>
            </a:r>
            <a:endParaRPr lang="en-US" altLang="zh-CN" dirty="0"/>
          </a:p>
          <a:p>
            <a:pPr lvl="2"/>
            <a:r>
              <a:rPr lang="en-US" altLang="zh-CN" dirty="0"/>
              <a:t>WSL(Windows Subsystem for Linux)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r>
              <a:rPr lang="zh-CN" altLang="en-US" dirty="0"/>
              <a:t>上的一个虚拟</a:t>
            </a:r>
            <a:r>
              <a:rPr lang="en-US" altLang="zh-CN" dirty="0"/>
              <a:t>Linux</a:t>
            </a:r>
            <a:r>
              <a:rPr lang="zh-CN" altLang="en-US" dirty="0"/>
              <a:t>子系统</a:t>
            </a:r>
            <a:endParaRPr lang="en-US" altLang="zh-CN" dirty="0"/>
          </a:p>
          <a:p>
            <a:pPr lvl="2"/>
            <a:r>
              <a:rPr lang="en-US" altLang="zh-CN" dirty="0"/>
              <a:t>Hyper-V</a:t>
            </a:r>
            <a:r>
              <a:rPr lang="zh-CN" altLang="en-US" dirty="0"/>
              <a:t>的</a:t>
            </a:r>
            <a:r>
              <a:rPr lang="en-US" altLang="zh-CN" dirty="0"/>
              <a:t>Linux</a:t>
            </a:r>
            <a:r>
              <a:rPr lang="zh-CN" altLang="en-US" dirty="0"/>
              <a:t>虚拟机</a:t>
            </a:r>
            <a:endParaRPr lang="en-US" altLang="zh-CN" dirty="0"/>
          </a:p>
        </p:txBody>
      </p:sp>
      <p:pic>
        <p:nvPicPr>
          <p:cNvPr id="4" name="内容占位符 4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6" t="11129" r="9659" b="9820"/>
          <a:stretch>
            <a:fillRect/>
          </a:stretch>
        </p:blipFill>
        <p:spPr>
          <a:xfrm>
            <a:off x="9287436" y="4547421"/>
            <a:ext cx="2624931" cy="20573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50450" y="136661"/>
            <a:ext cx="336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《</a:t>
            </a:r>
            <a:r>
              <a:rPr lang="zh-CN" altLang="en-US" dirty="0"/>
              <a:t>第一本</a:t>
            </a:r>
            <a:r>
              <a:rPr lang="en-US" altLang="zh-CN" dirty="0"/>
              <a:t>Docker</a:t>
            </a:r>
            <a:r>
              <a:rPr lang="zh-CN" altLang="en-US" dirty="0"/>
              <a:t>书</a:t>
            </a:r>
            <a:r>
              <a:rPr lang="en-US" altLang="zh-CN" dirty="0"/>
              <a:t>》p2 pdf21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1.5.5 </a:t>
            </a:r>
            <a:r>
              <a:rPr lang="zh-CN" altLang="en-US" dirty="0"/>
              <a:t>操纵容器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从系统上传文件至容器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docker cp </a:t>
            </a:r>
            <a:r>
              <a:rPr lang="zh-CN" altLang="en-US" dirty="0"/>
              <a:t>源路径</a:t>
            </a:r>
            <a:r>
              <a:rPr lang="en-US" altLang="zh-CN" dirty="0"/>
              <a:t> </a:t>
            </a:r>
            <a:r>
              <a:rPr lang="zh-CN" altLang="en-US" dirty="0"/>
              <a:t>容器</a:t>
            </a:r>
            <a:r>
              <a:rPr lang="en-US" altLang="zh-CN" dirty="0"/>
              <a:t>ID/</a:t>
            </a:r>
            <a:r>
              <a:rPr lang="zh-CN" altLang="en-US" dirty="0"/>
              <a:t>容器名</a:t>
            </a:r>
            <a:r>
              <a:rPr lang="en-US" altLang="zh-CN" dirty="0"/>
              <a:t>:</a:t>
            </a:r>
            <a:r>
              <a:rPr lang="zh-CN" altLang="en-US" dirty="0"/>
              <a:t>目标路径</a:t>
            </a:r>
            <a:endParaRPr lang="en-US" altLang="zh-CN" dirty="0"/>
          </a:p>
          <a:p>
            <a:r>
              <a:rPr lang="zh-CN" altLang="en-US" dirty="0"/>
              <a:t>从容器提取文件至系统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docker cp </a:t>
            </a:r>
            <a:r>
              <a:rPr lang="zh-CN" altLang="en-US" dirty="0"/>
              <a:t>容器</a:t>
            </a:r>
            <a:r>
              <a:rPr lang="en-US" altLang="zh-CN" dirty="0"/>
              <a:t>ID/</a:t>
            </a:r>
            <a:r>
              <a:rPr lang="zh-CN" altLang="en-US" dirty="0"/>
              <a:t>容器名</a:t>
            </a:r>
            <a:r>
              <a:rPr lang="en-US" altLang="zh-CN" dirty="0"/>
              <a:t>:</a:t>
            </a:r>
            <a:r>
              <a:rPr lang="zh-CN" altLang="en-US" dirty="0"/>
              <a:t>目标路径 源路径</a:t>
            </a:r>
            <a:endParaRPr lang="en-US" altLang="zh-CN" dirty="0"/>
          </a:p>
          <a:p>
            <a:r>
              <a:rPr lang="zh-CN" altLang="en-US" dirty="0"/>
              <a:t>执行容器中的命令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docker exec </a:t>
            </a:r>
            <a:r>
              <a:rPr lang="en-US" altLang="zh-CN" dirty="0"/>
              <a:t>–it </a:t>
            </a:r>
            <a:r>
              <a:rPr lang="zh-CN" altLang="en-US" dirty="0"/>
              <a:t>容器</a:t>
            </a:r>
            <a:r>
              <a:rPr lang="en-US" altLang="zh-CN" dirty="0"/>
              <a:t>ID/</a:t>
            </a:r>
            <a:r>
              <a:rPr lang="zh-CN" altLang="en-US" dirty="0"/>
              <a:t>容器名 容器中的命令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Docker</a:t>
            </a:r>
            <a:r>
              <a:rPr lang="zh-CN" altLang="en-US" dirty="0"/>
              <a:t>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容器创建之后，会默认接入</a:t>
            </a:r>
            <a:r>
              <a:rPr lang="en-US" altLang="zh-CN" dirty="0"/>
              <a:t>docker0</a:t>
            </a:r>
            <a:r>
              <a:rPr lang="zh-CN" altLang="en-US" dirty="0"/>
              <a:t>虚拟网桥，与其他容器形成一个交换网络；容器有一共有四种方式接入网络：</a:t>
            </a:r>
            <a:endParaRPr lang="en-US" altLang="zh-CN" dirty="0"/>
          </a:p>
          <a:p>
            <a:pPr lvl="1"/>
            <a:r>
              <a:rPr lang="en-US" altLang="zh-CN" dirty="0"/>
              <a:t>bridge</a:t>
            </a:r>
            <a:r>
              <a:rPr lang="zh-CN" altLang="en-US" dirty="0"/>
              <a:t>：桥接（默认），每个容器拥有独立的</a:t>
            </a:r>
            <a:r>
              <a:rPr lang="en-US" altLang="zh-CN" dirty="0"/>
              <a:t>Network Namespace</a:t>
            </a:r>
            <a:endParaRPr lang="en-US" altLang="zh-CN" dirty="0"/>
          </a:p>
          <a:p>
            <a:pPr lvl="1"/>
            <a:r>
              <a:rPr lang="en-US" altLang="zh-CN" dirty="0"/>
              <a:t>host</a:t>
            </a:r>
            <a:r>
              <a:rPr lang="zh-CN" altLang="en-US" dirty="0"/>
              <a:t>：容器与宿主机共享一个</a:t>
            </a:r>
            <a:r>
              <a:rPr lang="en-US" altLang="zh-CN" dirty="0"/>
              <a:t>Network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Namespace</a:t>
            </a:r>
            <a:endParaRPr lang="en-US" altLang="zh-CN" dirty="0"/>
          </a:p>
          <a:p>
            <a:pPr lvl="1"/>
            <a:r>
              <a:rPr lang="en-US" altLang="zh-CN" dirty="0"/>
              <a:t>container</a:t>
            </a:r>
            <a:r>
              <a:rPr lang="zh-CN" altLang="en-US" dirty="0"/>
              <a:t>：容器与指定的容器共享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Network Namespace</a:t>
            </a:r>
            <a:endParaRPr lang="en-US" altLang="zh-CN" dirty="0"/>
          </a:p>
          <a:p>
            <a:pPr lvl="1"/>
            <a:r>
              <a:rPr lang="en-US" altLang="zh-CN" dirty="0"/>
              <a:t>none</a:t>
            </a:r>
            <a:r>
              <a:rPr lang="zh-CN" altLang="en-US" dirty="0"/>
              <a:t>：不构造网络</a:t>
            </a:r>
            <a:endParaRPr lang="en-US" altLang="zh-CN" dirty="0"/>
          </a:p>
          <a:p>
            <a:pPr marL="342900" lvl="1" indent="-342900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指定容器的网络模式：</a:t>
            </a:r>
            <a:endParaRPr lang="en-US" altLang="zh-C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en-US" altLang="zh-CN" dirty="0"/>
              <a:t>docker run</a:t>
            </a:r>
            <a:r>
              <a:rPr lang="zh-CN" altLang="en-US" dirty="0"/>
              <a:t>命令：</a:t>
            </a:r>
            <a:r>
              <a:rPr lang="en-US" altLang="zh-CN" dirty="0"/>
              <a:t>--net</a:t>
            </a:r>
            <a:r>
              <a:rPr lang="zh-CN" altLang="en-US" dirty="0"/>
              <a:t>选项</a:t>
            </a:r>
            <a:r>
              <a:rPr lang="en-US" altLang="zh-CN" dirty="0"/>
              <a:t>+</a:t>
            </a:r>
            <a:r>
              <a:rPr lang="zh-CN" altLang="en-US" dirty="0"/>
              <a:t>模式名称</a:t>
            </a:r>
            <a:endParaRPr lang="en-US" altLang="zh-CN" dirty="0"/>
          </a:p>
        </p:txBody>
      </p:sp>
      <p:sp>
        <p:nvSpPr>
          <p:cNvPr id="42" name="矩形: 圆角 41"/>
          <p:cNvSpPr/>
          <p:nvPr/>
        </p:nvSpPr>
        <p:spPr>
          <a:xfrm>
            <a:off x="7235337" y="2707341"/>
            <a:ext cx="4689693" cy="2644588"/>
          </a:xfrm>
          <a:prstGeom prst="roundRect">
            <a:avLst>
              <a:gd name="adj" fmla="val 459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570261" y="4744145"/>
            <a:ext cx="2052097" cy="465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NIC(eth0)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732075" y="537572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系统</a:t>
            </a:r>
            <a:endParaRPr lang="zh-CN" altLang="en-US" dirty="0"/>
          </a:p>
        </p:txBody>
      </p:sp>
      <p:cxnSp>
        <p:nvCxnSpPr>
          <p:cNvPr id="46" name="直接连接符 45"/>
          <p:cNvCxnSpPr>
            <a:stCxn id="47" idx="0"/>
            <a:endCxn id="43" idx="2"/>
          </p:cNvCxnSpPr>
          <p:nvPr/>
        </p:nvCxnSpPr>
        <p:spPr>
          <a:xfrm flipV="1">
            <a:off x="9596310" y="5209571"/>
            <a:ext cx="0" cy="33486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9042312" y="55444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外部网络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396708" y="2877672"/>
            <a:ext cx="4408082" cy="959612"/>
          </a:xfrm>
          <a:prstGeom prst="rect">
            <a:avLst/>
          </a:prstGeom>
          <a:solidFill>
            <a:srgbClr val="FFFFC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517320" y="2989497"/>
            <a:ext cx="1810870" cy="465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Container1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862087" y="2994996"/>
            <a:ext cx="1810870" cy="465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Container2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连接符 58"/>
          <p:cNvCxnSpPr>
            <a:stCxn id="43" idx="0"/>
            <a:endCxn id="87" idx="1"/>
          </p:cNvCxnSpPr>
          <p:nvPr/>
        </p:nvCxnSpPr>
        <p:spPr>
          <a:xfrm flipV="1">
            <a:off x="9596310" y="4576097"/>
            <a:ext cx="612" cy="16804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431778" y="348835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87" name="云形 86"/>
          <p:cNvSpPr/>
          <p:nvPr/>
        </p:nvSpPr>
        <p:spPr>
          <a:xfrm>
            <a:off x="8812715" y="3920350"/>
            <a:ext cx="1568413" cy="65644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dirty="0">
                <a:solidFill>
                  <a:schemeClr val="tx1"/>
                </a:solidFill>
              </a:rPr>
              <a:t>？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  <p:cxnSp>
        <p:nvCxnSpPr>
          <p:cNvPr id="74" name="直接连接符 73"/>
          <p:cNvCxnSpPr>
            <a:stCxn id="50" idx="2"/>
            <a:endCxn id="87" idx="3"/>
          </p:cNvCxnSpPr>
          <p:nvPr/>
        </p:nvCxnSpPr>
        <p:spPr>
          <a:xfrm>
            <a:off x="8422755" y="3454924"/>
            <a:ext cx="1174167" cy="502959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51" idx="2"/>
            <a:endCxn id="87" idx="3"/>
          </p:cNvCxnSpPr>
          <p:nvPr/>
        </p:nvCxnSpPr>
        <p:spPr>
          <a:xfrm flipH="1">
            <a:off x="9596922" y="3460423"/>
            <a:ext cx="1170600" cy="49746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/>
          <p:cNvSpPr txBox="1"/>
          <p:nvPr/>
        </p:nvSpPr>
        <p:spPr>
          <a:xfrm>
            <a:off x="7256442" y="4792192"/>
            <a:ext cx="1341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chemeClr val="tx1"/>
                </a:solidFill>
              </a:rPr>
              <a:t>宿主机网卡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Namespace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网络命令空间 </a:t>
            </a:r>
            <a:r>
              <a:rPr lang="en-US" altLang="zh-CN" dirty="0"/>
              <a:t>Network Namespace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Linux</a:t>
            </a:r>
            <a:r>
              <a:rPr lang="zh-CN" altLang="en-US" dirty="0"/>
              <a:t>内核（</a:t>
            </a:r>
            <a:r>
              <a:rPr lang="en-US" altLang="zh-CN" dirty="0"/>
              <a:t>Linux3.8</a:t>
            </a:r>
            <a:r>
              <a:rPr lang="zh-CN" altLang="en-US" dirty="0"/>
              <a:t>以上内核）提供的功能</a:t>
            </a:r>
            <a:endParaRPr lang="en-US" altLang="zh-CN" dirty="0"/>
          </a:p>
          <a:p>
            <a:pPr lvl="1"/>
            <a:r>
              <a:rPr lang="zh-CN" altLang="en-US" dirty="0"/>
              <a:t>用于在网络虚拟化中实现虚拟网络的隔离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Network Namespace</a:t>
            </a:r>
            <a:r>
              <a:rPr lang="zh-CN" altLang="en-US" dirty="0"/>
              <a:t>可看作是一个主机</a:t>
            </a:r>
            <a:r>
              <a:rPr lang="en-US" altLang="zh-CN" dirty="0"/>
              <a:t>(Host)</a:t>
            </a:r>
            <a:endParaRPr lang="en-US" altLang="zh-CN" dirty="0"/>
          </a:p>
          <a:p>
            <a:pPr lvl="2"/>
            <a:r>
              <a:rPr lang="zh-CN" altLang="en-US" dirty="0"/>
              <a:t>有自己独立的网卡、</a:t>
            </a:r>
            <a:r>
              <a:rPr lang="en-US" altLang="zh-CN" dirty="0"/>
              <a:t>IP</a:t>
            </a:r>
            <a:r>
              <a:rPr lang="zh-CN" altLang="en-US" dirty="0"/>
              <a:t>地址、路由表、</a:t>
            </a:r>
            <a:r>
              <a:rPr lang="en-US" altLang="zh-CN" dirty="0"/>
              <a:t>ARP</a:t>
            </a:r>
            <a:r>
              <a:rPr lang="zh-CN" altLang="en-US" dirty="0"/>
              <a:t>表等</a:t>
            </a:r>
            <a:endParaRPr lang="en-US" altLang="zh-CN" dirty="0"/>
          </a:p>
          <a:p>
            <a:r>
              <a:rPr lang="en-US" altLang="zh-CN" dirty="0"/>
              <a:t>Network Namespace</a:t>
            </a:r>
            <a:r>
              <a:rPr lang="zh-CN" altLang="en-US" dirty="0"/>
              <a:t>间通信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Linux</a:t>
            </a:r>
            <a:r>
              <a:rPr lang="zh-CN" altLang="en-US" dirty="0"/>
              <a:t>提供的</a:t>
            </a:r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进行通信</a:t>
            </a:r>
            <a:endParaRPr lang="en-US" altLang="zh-CN" dirty="0"/>
          </a:p>
          <a:p>
            <a:pPr lvl="1"/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是一个虚拟网络接口设备，是一个双向的</a:t>
            </a:r>
            <a:r>
              <a:rPr lang="en-US" altLang="zh-CN" dirty="0"/>
              <a:t>pipe</a:t>
            </a:r>
            <a:r>
              <a:rPr lang="zh-CN" altLang="en-US" dirty="0"/>
              <a:t>，供</a:t>
            </a:r>
            <a:r>
              <a:rPr lang="en-US" altLang="zh-CN" dirty="0"/>
              <a:t>Network Namespace</a:t>
            </a:r>
            <a:r>
              <a:rPr lang="zh-CN" altLang="en-US" dirty="0"/>
              <a:t>之间两两通信</a:t>
            </a:r>
            <a:endParaRPr lang="en-US" altLang="zh-CN" dirty="0"/>
          </a:p>
          <a:p>
            <a:pPr lvl="1"/>
            <a:r>
              <a:rPr lang="zh-CN" altLang="en-US" dirty="0"/>
              <a:t>多个</a:t>
            </a:r>
            <a:r>
              <a:rPr lang="en-US" altLang="zh-CN" dirty="0"/>
              <a:t>Network Namespace</a:t>
            </a:r>
            <a:r>
              <a:rPr lang="zh-CN" altLang="en-US" dirty="0"/>
              <a:t>间通信需要通过虚拟网桥，</a:t>
            </a:r>
            <a:r>
              <a:rPr lang="en-US" altLang="zh-CN" dirty="0"/>
              <a:t> </a:t>
            </a:r>
            <a:r>
              <a:rPr lang="zh-CN" altLang="en-US" dirty="0"/>
              <a:t>各</a:t>
            </a:r>
            <a:r>
              <a:rPr lang="en-US" altLang="zh-CN" dirty="0"/>
              <a:t>Network Namespace</a:t>
            </a:r>
            <a:r>
              <a:rPr lang="zh-CN" altLang="en-US" dirty="0"/>
              <a:t>与同一个网桥相连，进而构建成一个交换网络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9030212" y="197945"/>
            <a:ext cx="2864225" cy="4029954"/>
            <a:chOff x="9048142" y="197945"/>
            <a:chExt cx="2864225" cy="4029954"/>
          </a:xfrm>
        </p:grpSpPr>
        <p:sp>
          <p:nvSpPr>
            <p:cNvPr id="6" name="矩形 5"/>
            <p:cNvSpPr/>
            <p:nvPr/>
          </p:nvSpPr>
          <p:spPr>
            <a:xfrm>
              <a:off x="9574821" y="612979"/>
              <a:ext cx="1810871" cy="106972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624126" y="2739604"/>
              <a:ext cx="1810871" cy="106852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9048142" y="197945"/>
              <a:ext cx="28642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Network Namespace 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146752" y="3858567"/>
              <a:ext cx="27656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Network Namespace 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0177438" y="1221005"/>
              <a:ext cx="704243" cy="4616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vNIC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180449" y="2739604"/>
              <a:ext cx="704243" cy="4616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vNIC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816865" y="1981200"/>
              <a:ext cx="1425388" cy="4616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ysClr val="windowText" lastClr="000000"/>
                  </a:solidFill>
                </a:rPr>
                <a:t>veth</a:t>
              </a:r>
              <a:r>
                <a:rPr lang="en-US" altLang="zh-CN" dirty="0">
                  <a:solidFill>
                    <a:sysClr val="windowText" lastClr="000000"/>
                  </a:solidFill>
                </a:rPr>
                <a:t> pair</a:t>
              </a:r>
              <a:endParaRPr lang="zh-CN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直接连接符 13"/>
            <p:cNvCxnSpPr>
              <a:stCxn id="11" idx="2"/>
              <a:endCxn id="13" idx="0"/>
            </p:cNvCxnSpPr>
            <p:nvPr/>
          </p:nvCxnSpPr>
          <p:spPr>
            <a:xfrm flipH="1">
              <a:off x="10529559" y="1682699"/>
              <a:ext cx="1" cy="298501"/>
            </a:xfrm>
            <a:prstGeom prst="line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3" idx="2"/>
              <a:endCxn id="12" idx="0"/>
            </p:cNvCxnSpPr>
            <p:nvPr/>
          </p:nvCxnSpPr>
          <p:spPr>
            <a:xfrm>
              <a:off x="10529559" y="2442894"/>
              <a:ext cx="3012" cy="296710"/>
            </a:xfrm>
            <a:prstGeom prst="line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9816865" y="882451"/>
              <a:ext cx="140874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192.168.0.5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816865" y="3201298"/>
              <a:ext cx="140874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192.168.0.6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1.6.1 bridge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062" y="1515035"/>
            <a:ext cx="4325423" cy="3666566"/>
          </a:xfrm>
        </p:spPr>
        <p:txBody>
          <a:bodyPr>
            <a:normAutofit/>
          </a:bodyPr>
          <a:lstStyle/>
          <a:p>
            <a:r>
              <a:rPr lang="zh-CN" altLang="en-US" dirty="0"/>
              <a:t>每个容器在一个独立的</a:t>
            </a:r>
            <a:r>
              <a:rPr lang="en-US" altLang="zh-CN" dirty="0"/>
              <a:t>Network Namespace</a:t>
            </a:r>
            <a:r>
              <a:rPr lang="zh-CN" altLang="en-US" dirty="0"/>
              <a:t>中，包含独立的虚拟网卡和对应的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容器的虚拟网卡通过</a:t>
            </a:r>
            <a:r>
              <a:rPr lang="en-US" altLang="zh-CN" dirty="0" err="1"/>
              <a:t>veth</a:t>
            </a:r>
            <a:r>
              <a:rPr lang="en-US" altLang="zh-CN" dirty="0"/>
              <a:t> pair</a:t>
            </a:r>
            <a:r>
              <a:rPr lang="zh-CN" altLang="en-US" dirty="0"/>
              <a:t>与</a:t>
            </a:r>
            <a:r>
              <a:rPr lang="en-US" altLang="zh-CN" dirty="0"/>
              <a:t>docker0</a:t>
            </a:r>
            <a:r>
              <a:rPr lang="zh-CN" altLang="en-US" dirty="0"/>
              <a:t>相连</a:t>
            </a:r>
            <a:endParaRPr lang="en-US" altLang="zh-CN" dirty="0"/>
          </a:p>
          <a:p>
            <a:pPr lvl="1"/>
            <a:r>
              <a:rPr lang="zh-CN" altLang="en-US" dirty="0"/>
              <a:t>容器以</a:t>
            </a:r>
            <a:r>
              <a:rPr lang="en-US" altLang="zh-CN" dirty="0"/>
              <a:t>docker0</a:t>
            </a:r>
            <a:r>
              <a:rPr lang="zh-CN" altLang="en-US" dirty="0"/>
              <a:t>为网关相互连接和向外通信</a:t>
            </a:r>
            <a:endParaRPr lang="en-US" altLang="zh-CN" dirty="0"/>
          </a:p>
        </p:txBody>
      </p:sp>
      <p:sp>
        <p:nvSpPr>
          <p:cNvPr id="42" name="内容占位符 2"/>
          <p:cNvSpPr txBox="1"/>
          <p:nvPr/>
        </p:nvSpPr>
        <p:spPr>
          <a:xfrm>
            <a:off x="1097946" y="939567"/>
            <a:ext cx="10869940" cy="5784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2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在宿主机系统安装一个虚拟网桥</a:t>
            </a:r>
            <a:r>
              <a:rPr lang="en-US" altLang="zh-CN" dirty="0"/>
              <a:t>docker0 </a:t>
            </a:r>
            <a:r>
              <a:rPr lang="zh-CN" altLang="en-US" dirty="0"/>
              <a:t>，默认为此模式</a:t>
            </a:r>
            <a:endParaRPr lang="en-US" altLang="zh-CN" dirty="0"/>
          </a:p>
        </p:txBody>
      </p:sp>
      <p:sp>
        <p:nvSpPr>
          <p:cNvPr id="44" name="文本框 43"/>
          <p:cNvSpPr txBox="1"/>
          <p:nvPr/>
        </p:nvSpPr>
        <p:spPr>
          <a:xfrm>
            <a:off x="183767" y="5773732"/>
            <a:ext cx="6224266" cy="921454"/>
          </a:xfrm>
          <a:prstGeom prst="roundRect">
            <a:avLst>
              <a:gd name="adj" fmla="val 26240"/>
            </a:avLst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查看</a:t>
            </a:r>
            <a:r>
              <a:rPr lang="en-US" altLang="zh-CN" sz="2000" dirty="0"/>
              <a:t>docker0</a:t>
            </a:r>
            <a:r>
              <a:rPr lang="zh-CN" altLang="en-US" sz="2000" dirty="0"/>
              <a:t>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地址：</a:t>
            </a:r>
            <a:r>
              <a:rPr lang="en-US" altLang="zh-CN" sz="2000" dirty="0" err="1">
                <a:solidFill>
                  <a:srgbClr val="FF0000"/>
                </a:solidFill>
              </a:rPr>
              <a:t>ifconfig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查看容器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地址：</a:t>
            </a:r>
            <a:r>
              <a:rPr lang="en-US" altLang="zh-CN" sz="2000" dirty="0">
                <a:solidFill>
                  <a:srgbClr val="FF0000"/>
                </a:solidFill>
              </a:rPr>
              <a:t>docker inspect</a:t>
            </a:r>
            <a:r>
              <a:rPr lang="en-US" altLang="zh-CN" sz="2000" dirty="0"/>
              <a:t> </a:t>
            </a:r>
            <a:r>
              <a:rPr lang="zh-CN" altLang="en-US" sz="2000" dirty="0"/>
              <a:t>容器</a:t>
            </a:r>
            <a:r>
              <a:rPr lang="en-US" altLang="zh-CN" sz="2000" dirty="0"/>
              <a:t>ID/</a:t>
            </a:r>
            <a:r>
              <a:rPr lang="zh-CN" altLang="en-US" sz="2000" dirty="0"/>
              <a:t>容器名</a:t>
            </a:r>
            <a:endParaRPr lang="en-US" altLang="zh-CN" sz="2000" dirty="0"/>
          </a:p>
        </p:txBody>
      </p:sp>
      <p:sp>
        <p:nvSpPr>
          <p:cNvPr id="4" name="矩形: 圆角 3"/>
          <p:cNvSpPr/>
          <p:nvPr/>
        </p:nvSpPr>
        <p:spPr>
          <a:xfrm>
            <a:off x="6284657" y="1585173"/>
            <a:ext cx="5621731" cy="4623274"/>
          </a:xfrm>
          <a:prstGeom prst="roundRect">
            <a:avLst>
              <a:gd name="adj" fmla="val 39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31529" y="625286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系统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37657" y="6354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外部网络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48817" y="1718546"/>
            <a:ext cx="5321847" cy="1764244"/>
          </a:xfrm>
          <a:prstGeom prst="rect">
            <a:avLst/>
          </a:prstGeom>
          <a:solidFill>
            <a:srgbClr val="FFFFC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83665" y="3686222"/>
            <a:ext cx="2052096" cy="465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vethc2f8838@if6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329621" y="3695186"/>
            <a:ext cx="2052096" cy="465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veth218988e@if8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01467" y="3073368"/>
            <a:ext cx="1316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172.17.0.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470818" y="307639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558445" y="3728258"/>
            <a:ext cx="12081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/>
              <a:t>veth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0390586" y="3076437"/>
            <a:ext cx="1316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172.17.0.</a:t>
            </a:r>
            <a:r>
              <a:rPr lang="en-US" altLang="zh-CN" sz="1600" dirty="0"/>
              <a:t>3</a:t>
            </a:r>
            <a:endParaRPr lang="zh-CN" altLang="en-US" sz="1600" dirty="0"/>
          </a:p>
        </p:txBody>
      </p:sp>
      <p:sp>
        <p:nvSpPr>
          <p:cNvPr id="47" name="矩形: 圆角 46"/>
          <p:cNvSpPr/>
          <p:nvPr/>
        </p:nvSpPr>
        <p:spPr>
          <a:xfrm>
            <a:off x="6662168" y="1803781"/>
            <a:ext cx="2325018" cy="1269500"/>
          </a:xfrm>
          <a:prstGeom prst="roundRect">
            <a:avLst>
              <a:gd name="adj" fmla="val 5368"/>
            </a:avLst>
          </a:prstGeom>
          <a:solidFill>
            <a:srgbClr val="FFE7E7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Network Namespace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84567" y="2208727"/>
            <a:ext cx="2052096" cy="435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Container1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784567" y="2644629"/>
            <a:ext cx="2052096" cy="316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vNIC</a:t>
            </a:r>
            <a:r>
              <a:rPr lang="en-US" altLang="zh-CN" dirty="0">
                <a:solidFill>
                  <a:schemeClr val="tx1"/>
                </a:solidFill>
              </a:rPr>
              <a:t>(eth0)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/>
          <p:cNvCxnSpPr>
            <a:stCxn id="24" idx="2"/>
            <a:endCxn id="14" idx="0"/>
          </p:cNvCxnSpPr>
          <p:nvPr/>
        </p:nvCxnSpPr>
        <p:spPr>
          <a:xfrm flipH="1">
            <a:off x="7809713" y="2961238"/>
            <a:ext cx="902" cy="724984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/>
          <p:cNvSpPr/>
          <p:nvPr/>
        </p:nvSpPr>
        <p:spPr>
          <a:xfrm>
            <a:off x="9200537" y="1803872"/>
            <a:ext cx="2325018" cy="1283053"/>
          </a:xfrm>
          <a:prstGeom prst="roundRect">
            <a:avLst>
              <a:gd name="adj" fmla="val 4789"/>
            </a:avLst>
          </a:prstGeom>
          <a:solidFill>
            <a:srgbClr val="FFE7E7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Network Namespace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30523" y="2208727"/>
            <a:ext cx="2052096" cy="435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Container2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330523" y="2644629"/>
            <a:ext cx="2052096" cy="316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vNIC</a:t>
            </a:r>
            <a:r>
              <a:rPr lang="en-US" altLang="zh-CN" dirty="0">
                <a:solidFill>
                  <a:schemeClr val="tx1"/>
                </a:solidFill>
              </a:rPr>
              <a:t>(eth0)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>
            <a:stCxn id="25" idx="2"/>
            <a:endCxn id="15" idx="0"/>
          </p:cNvCxnSpPr>
          <p:nvPr/>
        </p:nvCxnSpPr>
        <p:spPr>
          <a:xfrm flipH="1">
            <a:off x="10355669" y="2961238"/>
            <a:ext cx="902" cy="73394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624439" y="2606744"/>
            <a:ext cx="11474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虚拟网卡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6434115" y="4285752"/>
            <a:ext cx="5336549" cy="1837141"/>
          </a:xfrm>
          <a:prstGeom prst="roundRect">
            <a:avLst>
              <a:gd name="adj" fmla="val 5368"/>
            </a:avLst>
          </a:prstGeom>
          <a:solidFill>
            <a:srgbClr val="FFE7E7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sz="1600" dirty="0">
                <a:solidFill>
                  <a:schemeClr val="tx1"/>
                </a:solidFill>
              </a:rPr>
              <a:t>Network Namespace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79977" y="5568909"/>
            <a:ext cx="2426801" cy="465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NIC(eth0)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94333" y="5626212"/>
            <a:ext cx="15301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192.168.137.2</a:t>
            </a:r>
            <a:endParaRPr lang="zh-CN" altLang="en-US" sz="1600" dirty="0"/>
          </a:p>
        </p:txBody>
      </p:sp>
      <p:cxnSp>
        <p:nvCxnSpPr>
          <p:cNvPr id="8" name="直接连接符 7"/>
          <p:cNvCxnSpPr>
            <a:stCxn id="9" idx="0"/>
            <a:endCxn id="5" idx="2"/>
          </p:cNvCxnSpPr>
          <p:nvPr/>
        </p:nvCxnSpPr>
        <p:spPr>
          <a:xfrm flipV="1">
            <a:off x="9091655" y="6034335"/>
            <a:ext cx="1723" cy="320111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879977" y="4701526"/>
            <a:ext cx="2426801" cy="465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docker0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291501" y="4767958"/>
            <a:ext cx="1316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172.17.0.1</a:t>
            </a:r>
            <a:endParaRPr lang="zh-CN" altLang="en-US" sz="1600" dirty="0"/>
          </a:p>
        </p:txBody>
      </p:sp>
      <p:cxnSp>
        <p:nvCxnSpPr>
          <p:cNvPr id="19" name="直接连接符 18"/>
          <p:cNvCxnSpPr>
            <a:stCxn id="14" idx="2"/>
            <a:endCxn id="11" idx="0"/>
          </p:cNvCxnSpPr>
          <p:nvPr/>
        </p:nvCxnSpPr>
        <p:spPr>
          <a:xfrm>
            <a:off x="7809713" y="4151648"/>
            <a:ext cx="1283665" cy="549878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5" idx="2"/>
            <a:endCxn id="11" idx="0"/>
          </p:cNvCxnSpPr>
          <p:nvPr/>
        </p:nvCxnSpPr>
        <p:spPr>
          <a:xfrm flipH="1">
            <a:off x="9093378" y="4160612"/>
            <a:ext cx="1262291" cy="540914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5" idx="0"/>
            <a:endCxn id="11" idx="2"/>
          </p:cNvCxnSpPr>
          <p:nvPr/>
        </p:nvCxnSpPr>
        <p:spPr>
          <a:xfrm flipV="1">
            <a:off x="9093378" y="5166952"/>
            <a:ext cx="0" cy="40195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741301" y="4736358"/>
            <a:ext cx="11264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虚拟网桥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9127970" y="5182737"/>
            <a:ext cx="638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NAT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6506678" y="5619788"/>
            <a:ext cx="13527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宿主机网卡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1.6.2 host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所有容器将与宿主机共享一个</a:t>
            </a:r>
            <a:r>
              <a:rPr lang="en-US" altLang="zh-CN" dirty="0"/>
              <a:t>Network Namespace</a:t>
            </a:r>
            <a:endParaRPr lang="en-US" altLang="zh-CN" dirty="0"/>
          </a:p>
          <a:p>
            <a:pPr lvl="1"/>
            <a:r>
              <a:rPr lang="zh-CN" altLang="en-US" dirty="0"/>
              <a:t>容器没有自己的独立网卡和</a:t>
            </a:r>
            <a:r>
              <a:rPr lang="en-US" altLang="zh-CN" dirty="0"/>
              <a:t>IP</a:t>
            </a:r>
            <a:r>
              <a:rPr lang="zh-CN" altLang="en-US" dirty="0"/>
              <a:t>地址，而是使用宿主机的</a:t>
            </a:r>
            <a:r>
              <a:rPr lang="en-US" altLang="zh-CN" dirty="0"/>
              <a:t>IP</a:t>
            </a:r>
            <a:r>
              <a:rPr lang="zh-CN" altLang="en-US" dirty="0"/>
              <a:t>地址和端口范围，除了网络之外，容器的文件系统和进程依然是与宿主机隔离的</a:t>
            </a:r>
            <a:endParaRPr lang="en-US" altLang="zh-CN" dirty="0"/>
          </a:p>
          <a:p>
            <a:pPr lvl="1"/>
            <a:r>
              <a:rPr lang="zh-CN" altLang="en-US" dirty="0"/>
              <a:t>容器直接使用宿主机的</a:t>
            </a:r>
            <a:r>
              <a:rPr lang="en-US" altLang="zh-CN" dirty="0"/>
              <a:t>IP</a:t>
            </a:r>
            <a:r>
              <a:rPr lang="zh-CN" altLang="en-US" dirty="0"/>
              <a:t>地址和端口与外界通信，不需要进行</a:t>
            </a:r>
            <a:r>
              <a:rPr lang="en-US" altLang="zh-CN" dirty="0"/>
              <a:t>NAT</a:t>
            </a:r>
            <a:endParaRPr lang="en-US" altLang="zh-CN" dirty="0"/>
          </a:p>
          <a:p>
            <a:pPr lvl="2"/>
            <a:r>
              <a:rPr lang="zh-CN" altLang="en-US" dirty="0"/>
              <a:t>容器会占用宿主机端口</a:t>
            </a:r>
            <a:endParaRPr lang="en-US" altLang="zh-CN" dirty="0"/>
          </a:p>
          <a:p>
            <a:pPr lvl="2"/>
            <a:r>
              <a:rPr lang="zh-CN" altLang="en-US" dirty="0"/>
              <a:t>容器端口映射失效</a:t>
            </a:r>
            <a:endParaRPr lang="en-US" altLang="zh-CN" dirty="0"/>
          </a:p>
          <a:p>
            <a:pPr lvl="1"/>
            <a:r>
              <a:rPr lang="en-US" altLang="zh-CN" dirty="0"/>
              <a:t>host</a:t>
            </a:r>
            <a:r>
              <a:rPr lang="zh-CN" altLang="en-US" dirty="0"/>
              <a:t>最大优势是网络性能较好</a:t>
            </a:r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6466307" y="2968855"/>
            <a:ext cx="4984975" cy="2782471"/>
          </a:xfrm>
          <a:prstGeom prst="roundRect">
            <a:avLst>
              <a:gd name="adj" fmla="val 86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: 圆角 44"/>
          <p:cNvSpPr/>
          <p:nvPr/>
        </p:nvSpPr>
        <p:spPr>
          <a:xfrm>
            <a:off x="6606985" y="3080914"/>
            <a:ext cx="4710824" cy="2512705"/>
          </a:xfrm>
          <a:prstGeom prst="roundRect">
            <a:avLst>
              <a:gd name="adj" fmla="val 5368"/>
            </a:avLst>
          </a:prstGeom>
          <a:solidFill>
            <a:srgbClr val="FFE7E7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Network Namespace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61300" y="5016348"/>
            <a:ext cx="1395863" cy="465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NIC(eth0)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60394" y="5762504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系统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9" idx="0"/>
            <a:endCxn id="5" idx="2"/>
          </p:cNvCxnSpPr>
          <p:nvPr/>
        </p:nvCxnSpPr>
        <p:spPr>
          <a:xfrm flipH="1" flipV="1">
            <a:off x="8959232" y="5481774"/>
            <a:ext cx="2758" cy="434935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407992" y="59167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外部网络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23386" y="3429000"/>
            <a:ext cx="4479124" cy="1353254"/>
          </a:xfrm>
          <a:prstGeom prst="rect">
            <a:avLst/>
          </a:prstGeom>
          <a:solidFill>
            <a:srgbClr val="FFFFC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70578" y="3832332"/>
            <a:ext cx="1914861" cy="465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Container1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57934" y="3832332"/>
            <a:ext cx="1914861" cy="465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Container2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23386" y="342382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9637018" y="5066659"/>
            <a:ext cx="1680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192.168.137.2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59215" y="4328063"/>
            <a:ext cx="22389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192.168.137.2:8081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766551" y="4331565"/>
            <a:ext cx="223484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192.168.137.2:8082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900322" y="50643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dirty="0"/>
              <a:t>宿主机网卡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185645" y="5704255"/>
            <a:ext cx="8278967" cy="980502"/>
            <a:chOff x="329082" y="5695290"/>
            <a:chExt cx="8278967" cy="980502"/>
          </a:xfrm>
        </p:grpSpPr>
        <p:sp>
          <p:nvSpPr>
            <p:cNvPr id="46" name="文本框 112"/>
            <p:cNvSpPr txBox="1"/>
            <p:nvPr/>
          </p:nvSpPr>
          <p:spPr>
            <a:xfrm>
              <a:off x="329082" y="6129295"/>
              <a:ext cx="8278967" cy="546497"/>
            </a:xfrm>
            <a:prstGeom prst="roundRect">
              <a:avLst>
                <a:gd name="adj" fmla="val 27198"/>
              </a:avLst>
            </a:prstGeom>
            <a:solidFill>
              <a:schemeClr val="bg1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300" dirty="0"/>
                <a:t>docker run -d --name tomcat1 </a:t>
              </a:r>
              <a:r>
                <a:rPr lang="en-US" altLang="zh-CN" sz="2300" dirty="0">
                  <a:solidFill>
                    <a:srgbClr val="FF0000"/>
                  </a:solidFill>
                </a:rPr>
                <a:t>--net host</a:t>
              </a:r>
              <a:r>
                <a:rPr lang="en-US" altLang="zh-CN" sz="2300" dirty="0"/>
                <a:t> 608294908754</a:t>
              </a:r>
              <a:endParaRPr lang="zh-CN" altLang="en-US" sz="23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19049" y="5695290"/>
              <a:ext cx="33057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dirty="0"/>
                <a:t>创建一个</a:t>
              </a:r>
              <a:r>
                <a:rPr lang="en-US" altLang="zh-CN" sz="2200" dirty="0"/>
                <a:t>Host</a:t>
              </a:r>
              <a:r>
                <a:rPr lang="zh-CN" altLang="en-US" sz="2200" dirty="0"/>
                <a:t>模式容器：</a:t>
              </a:r>
              <a:endParaRPr lang="zh-CN" altLang="en-US" sz="2200" dirty="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7954682" y="3557312"/>
            <a:ext cx="981789" cy="3575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/>
              <a:t>host</a:t>
            </a:r>
            <a:r>
              <a:rPr lang="zh-CN" altLang="en-US" sz="1500" dirty="0"/>
              <a:t>模式</a:t>
            </a:r>
            <a:endParaRPr lang="zh-CN" altLang="en-US" sz="15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0101102" y="3556846"/>
            <a:ext cx="981789" cy="3575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/>
              <a:t>host</a:t>
            </a:r>
            <a:r>
              <a:rPr lang="zh-CN" altLang="en-US" sz="1500" dirty="0"/>
              <a:t>模式</a:t>
            </a:r>
            <a:endParaRPr lang="zh-CN" altLang="en-US" sz="1500" dirty="0"/>
          </a:p>
        </p:txBody>
      </p:sp>
      <p:cxnSp>
        <p:nvCxnSpPr>
          <p:cNvPr id="26" name="直接连接符 25"/>
          <p:cNvCxnSpPr>
            <a:stCxn id="12" idx="2"/>
            <a:endCxn id="5" idx="0"/>
          </p:cNvCxnSpPr>
          <p:nvPr/>
        </p:nvCxnSpPr>
        <p:spPr>
          <a:xfrm>
            <a:off x="7828009" y="4297759"/>
            <a:ext cx="1131223" cy="718589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3" idx="2"/>
            <a:endCxn id="5" idx="0"/>
          </p:cNvCxnSpPr>
          <p:nvPr/>
        </p:nvCxnSpPr>
        <p:spPr>
          <a:xfrm flipH="1">
            <a:off x="8959232" y="4297759"/>
            <a:ext cx="1056133" cy="718589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1.6.3 container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063" y="939567"/>
            <a:ext cx="4089121" cy="3673903"/>
          </a:xfrm>
        </p:spPr>
        <p:txBody>
          <a:bodyPr/>
          <a:lstStyle/>
          <a:p>
            <a:r>
              <a:rPr lang="en-US" altLang="zh-CN" dirty="0"/>
              <a:t>container</a:t>
            </a:r>
            <a:r>
              <a:rPr lang="zh-CN" altLang="en-US" dirty="0"/>
              <a:t>模式容器会加入到另一个</a:t>
            </a:r>
            <a:r>
              <a:rPr lang="en-US" altLang="zh-CN" dirty="0"/>
              <a:t>Bridge</a:t>
            </a:r>
            <a:r>
              <a:rPr lang="zh-CN" altLang="en-US" dirty="0"/>
              <a:t>模式容器的</a:t>
            </a:r>
            <a:r>
              <a:rPr lang="en-US" altLang="zh-CN" dirty="0"/>
              <a:t>Network Namespace</a:t>
            </a:r>
            <a:endParaRPr lang="en-US" altLang="zh-CN" dirty="0"/>
          </a:p>
          <a:p>
            <a:pPr lvl="1"/>
            <a:r>
              <a:rPr lang="zh-CN" altLang="en-US" dirty="0"/>
              <a:t>多个容器共享一个桥接容器的网络命令空间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5965371" y="448585"/>
            <a:ext cx="5946996" cy="4601974"/>
          </a:xfrm>
          <a:prstGeom prst="roundRect">
            <a:avLst>
              <a:gd name="adj" fmla="val 39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17741" y="505070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系统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44271" y="581959"/>
            <a:ext cx="5610073" cy="1764244"/>
          </a:xfrm>
          <a:prstGeom prst="rect">
            <a:avLst/>
          </a:prstGeom>
          <a:solidFill>
            <a:srgbClr val="FFFFC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 rot="5400000">
            <a:off x="11034679" y="163785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266054" y="2528916"/>
            <a:ext cx="12081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/>
              <a:t>veth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endParaRPr lang="zh-CN" altLang="en-US" dirty="0"/>
          </a:p>
        </p:txBody>
      </p:sp>
      <p:sp>
        <p:nvSpPr>
          <p:cNvPr id="24" name="矩形: 圆角 23"/>
          <p:cNvSpPr/>
          <p:nvPr/>
        </p:nvSpPr>
        <p:spPr>
          <a:xfrm>
            <a:off x="6342881" y="667193"/>
            <a:ext cx="5002620" cy="1562137"/>
          </a:xfrm>
          <a:prstGeom prst="roundRect">
            <a:avLst>
              <a:gd name="adj" fmla="val 5368"/>
            </a:avLst>
          </a:prstGeom>
          <a:solidFill>
            <a:srgbClr val="FFE7E7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Network Namespace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501857" y="1015610"/>
            <a:ext cx="2052096" cy="492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Container1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01857" y="1508042"/>
            <a:ext cx="2052096" cy="316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vNIC</a:t>
            </a:r>
            <a:r>
              <a:rPr lang="en-US" altLang="zh-CN" dirty="0">
                <a:solidFill>
                  <a:schemeClr val="tx1"/>
                </a:solidFill>
              </a:rPr>
              <a:t>(eth0)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010335" y="1014726"/>
            <a:ext cx="2052096" cy="492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Container2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32048" y="1470157"/>
            <a:ext cx="11474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虚拟网卡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440354" y="1536975"/>
            <a:ext cx="1649157" cy="338554"/>
          </a:xfrm>
          <a:prstGeom prst="rect">
            <a:avLst/>
          </a:prstGeom>
          <a:solidFill>
            <a:srgbClr val="FFE7E7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algn="ctr">
              <a:defRPr sz="1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>
                <a:solidFill>
                  <a:sysClr val="windowText" lastClr="000000"/>
                </a:solidFill>
              </a:rPr>
              <a:t>172.17.0.</a:t>
            </a:r>
            <a:r>
              <a:rPr lang="en-US" altLang="zh-CN" dirty="0">
                <a:solidFill>
                  <a:sysClr val="windowText" lastClr="000000"/>
                </a:solidFill>
              </a:rPr>
              <a:t>2:8082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03493" y="726189"/>
            <a:ext cx="1217670" cy="3575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/>
              <a:t>bridge</a:t>
            </a:r>
            <a:r>
              <a:rPr lang="zh-CN" altLang="en-US" sz="1500" dirty="0"/>
              <a:t>模式</a:t>
            </a:r>
            <a:endParaRPr lang="zh-CN" altLang="en-US" sz="15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0025553" y="724433"/>
            <a:ext cx="1501981" cy="3575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/>
              <a:t>container</a:t>
            </a:r>
            <a:r>
              <a:rPr lang="zh-CN" altLang="en-US" sz="1500" dirty="0"/>
              <a:t>模式</a:t>
            </a:r>
            <a:endParaRPr lang="zh-CN" altLang="en-US" sz="1500" dirty="0"/>
          </a:p>
        </p:txBody>
      </p:sp>
      <p:cxnSp>
        <p:nvCxnSpPr>
          <p:cNvPr id="40" name="直接连接符 39"/>
          <p:cNvCxnSpPr>
            <a:stCxn id="29" idx="1"/>
            <a:endCxn id="25" idx="3"/>
          </p:cNvCxnSpPr>
          <p:nvPr/>
        </p:nvCxnSpPr>
        <p:spPr>
          <a:xfrm flipH="1">
            <a:off x="8553953" y="1260942"/>
            <a:ext cx="456382" cy="884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313508" y="4763162"/>
            <a:ext cx="9901380" cy="1434992"/>
            <a:chOff x="258644" y="4671722"/>
            <a:chExt cx="9901380" cy="1434992"/>
          </a:xfrm>
        </p:grpSpPr>
        <p:sp>
          <p:nvSpPr>
            <p:cNvPr id="47" name="文本框 46"/>
            <p:cNvSpPr txBox="1"/>
            <p:nvPr/>
          </p:nvSpPr>
          <p:spPr>
            <a:xfrm>
              <a:off x="294429" y="5629988"/>
              <a:ext cx="9865595" cy="476726"/>
            </a:xfrm>
            <a:prstGeom prst="roundRect">
              <a:avLst>
                <a:gd name="adj" fmla="val 29830"/>
              </a:avLst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2200" dirty="0"/>
                <a:t> docker run -d --name tomcat</a:t>
              </a:r>
              <a:r>
                <a:rPr lang="en-US" altLang="zh-CN" sz="2200" dirty="0"/>
                <a:t>2</a:t>
              </a:r>
              <a:r>
                <a:rPr lang="zh-CN" altLang="en-US" sz="2200" dirty="0"/>
                <a:t> --net container:tomcat1 e701ee822462</a:t>
              </a:r>
              <a:endParaRPr lang="zh-CN" altLang="en-US" sz="2200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58644" y="4671722"/>
              <a:ext cx="40463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dirty="0"/>
                <a:t>创建一个</a:t>
              </a:r>
              <a:r>
                <a:rPr lang="en-US" altLang="zh-CN" sz="2200" dirty="0"/>
                <a:t>container</a:t>
              </a:r>
              <a:r>
                <a:rPr lang="zh-CN" altLang="en-US" sz="2200" dirty="0"/>
                <a:t>模式容器：</a:t>
              </a:r>
              <a:endParaRPr lang="zh-CN" altLang="en-US" sz="2200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146543" y="52203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外部网络</a:t>
            </a:r>
            <a:endParaRPr lang="zh-CN" alt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2445284" y="5729783"/>
            <a:ext cx="8337539" cy="1004139"/>
            <a:chOff x="2677115" y="5629378"/>
            <a:chExt cx="8337539" cy="1004139"/>
          </a:xfrm>
        </p:grpSpPr>
        <p:sp>
          <p:nvSpPr>
            <p:cNvPr id="49" name="矩形 48"/>
            <p:cNvSpPr/>
            <p:nvPr/>
          </p:nvSpPr>
          <p:spPr>
            <a:xfrm>
              <a:off x="4977566" y="5629378"/>
              <a:ext cx="3287893" cy="4612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677115" y="6264185"/>
              <a:ext cx="8337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容器网络模式为</a:t>
              </a:r>
              <a:r>
                <a:rPr lang="en-US" altLang="zh-CN" dirty="0">
                  <a:solidFill>
                    <a:srgbClr val="FF0000"/>
                  </a:solidFill>
                </a:rPr>
                <a:t>container</a:t>
              </a:r>
              <a:r>
                <a:rPr lang="zh-CN" altLang="en-US" dirty="0">
                  <a:solidFill>
                    <a:srgbClr val="FF0000"/>
                  </a:solidFill>
                </a:rPr>
                <a:t>，加入到</a:t>
              </a:r>
              <a:r>
                <a:rPr lang="en-US" altLang="zh-CN" dirty="0">
                  <a:solidFill>
                    <a:srgbClr val="FF0000"/>
                  </a:solidFill>
                </a:rPr>
                <a:t>tomcat1</a:t>
              </a:r>
              <a:r>
                <a:rPr lang="zh-CN" altLang="en-US" dirty="0">
                  <a:solidFill>
                    <a:srgbClr val="FF0000"/>
                  </a:solidFill>
                </a:rPr>
                <a:t>容器的</a:t>
              </a:r>
              <a:r>
                <a:rPr lang="en-US" altLang="zh-CN" dirty="0">
                  <a:solidFill>
                    <a:srgbClr val="FF0000"/>
                  </a:solidFill>
                </a:rPr>
                <a:t>Network Namespace</a:t>
              </a:r>
              <a:r>
                <a:rPr lang="zh-CN" altLang="en-US" dirty="0">
                  <a:solidFill>
                    <a:srgbClr val="FF0000"/>
                  </a:solidFill>
                </a:rPr>
                <a:t>中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直接连接符 62"/>
            <p:cNvCxnSpPr>
              <a:stCxn id="49" idx="2"/>
              <a:endCxn id="61" idx="0"/>
            </p:cNvCxnSpPr>
            <p:nvPr/>
          </p:nvCxnSpPr>
          <p:spPr>
            <a:xfrm>
              <a:off x="6621513" y="6090601"/>
              <a:ext cx="224372" cy="173584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组合 71"/>
          <p:cNvGrpSpPr/>
          <p:nvPr/>
        </p:nvGrpSpPr>
        <p:grpSpPr>
          <a:xfrm>
            <a:off x="1629123" y="5202404"/>
            <a:ext cx="3451586" cy="988602"/>
            <a:chOff x="5184940" y="5101999"/>
            <a:chExt cx="3451586" cy="988602"/>
          </a:xfrm>
        </p:grpSpPr>
        <p:sp>
          <p:nvSpPr>
            <p:cNvPr id="73" name="矩形 72"/>
            <p:cNvSpPr/>
            <p:nvPr/>
          </p:nvSpPr>
          <p:spPr>
            <a:xfrm>
              <a:off x="5951545" y="5629378"/>
              <a:ext cx="2313914" cy="4612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5184940" y="5101999"/>
              <a:ext cx="3451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创建一个名称为</a:t>
              </a:r>
              <a:r>
                <a:rPr lang="en-US" altLang="zh-CN" dirty="0">
                  <a:solidFill>
                    <a:srgbClr val="FF0000"/>
                  </a:solidFill>
                </a:rPr>
                <a:t>tomcat2</a:t>
              </a:r>
              <a:r>
                <a:rPr lang="zh-CN" altLang="en-US" dirty="0">
                  <a:solidFill>
                    <a:srgbClr val="FF0000"/>
                  </a:solidFill>
                </a:rPr>
                <a:t>的容器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cxnSp>
          <p:nvCxnSpPr>
            <p:cNvPr id="75" name="直接连接符 74"/>
            <p:cNvCxnSpPr>
              <a:stCxn id="73" idx="0"/>
              <a:endCxn id="74" idx="2"/>
            </p:cNvCxnSpPr>
            <p:nvPr/>
          </p:nvCxnSpPr>
          <p:spPr>
            <a:xfrm flipH="1" flipV="1">
              <a:off x="6910733" y="5471331"/>
              <a:ext cx="197769" cy="158047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7556577" y="1836742"/>
            <a:ext cx="16643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172.17.0.</a:t>
            </a:r>
            <a:r>
              <a:rPr lang="en-US" altLang="zh-CN" sz="1600" dirty="0"/>
              <a:t>2:8081</a:t>
            </a:r>
            <a:endParaRPr lang="zh-CN" altLang="en-US" sz="1600" dirty="0"/>
          </a:p>
        </p:txBody>
      </p:sp>
      <p:sp>
        <p:nvSpPr>
          <p:cNvPr id="83" name="矩形: 圆角 82"/>
          <p:cNvSpPr/>
          <p:nvPr/>
        </p:nvSpPr>
        <p:spPr>
          <a:xfrm>
            <a:off x="7273712" y="3071582"/>
            <a:ext cx="4500821" cy="1858656"/>
          </a:xfrm>
          <a:prstGeom prst="roundRect">
            <a:avLst>
              <a:gd name="adj" fmla="val 4789"/>
            </a:avLst>
          </a:prstGeom>
          <a:solidFill>
            <a:srgbClr val="FFE7E7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sz="1600" dirty="0">
                <a:solidFill>
                  <a:schemeClr val="tx1"/>
                </a:solidFill>
              </a:rPr>
              <a:t>Network Namespace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19010" y="4443980"/>
            <a:ext cx="16807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/>
              <a:t>192.168.137.2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527400" y="3570429"/>
            <a:ext cx="1316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600" dirty="0"/>
              <a:t>172.17.0.1</a:t>
            </a:r>
            <a:endParaRPr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10517596" y="3557563"/>
            <a:ext cx="11264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虚拟网桥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10515012" y="4412925"/>
            <a:ext cx="13527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宿主机网卡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844390" y="4371026"/>
            <a:ext cx="1712786" cy="465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NIC(eth0)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>
            <a:stCxn id="9" idx="0"/>
            <a:endCxn id="5" idx="2"/>
          </p:cNvCxnSpPr>
          <p:nvPr/>
        </p:nvCxnSpPr>
        <p:spPr>
          <a:xfrm flipV="1">
            <a:off x="9700541" y="4836452"/>
            <a:ext cx="242" cy="383921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844390" y="3512610"/>
            <a:ext cx="1712786" cy="465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docker0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00955" y="2486880"/>
            <a:ext cx="2052096" cy="465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vethc2f8838@if6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>
            <a:stCxn id="5" idx="0"/>
            <a:endCxn id="11" idx="2"/>
          </p:cNvCxnSpPr>
          <p:nvPr/>
        </p:nvCxnSpPr>
        <p:spPr>
          <a:xfrm flipV="1">
            <a:off x="9700783" y="3978036"/>
            <a:ext cx="0" cy="39299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700783" y="4004984"/>
            <a:ext cx="638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NAT</a:t>
            </a:r>
            <a:endParaRPr lang="zh-CN" altLang="en-US" dirty="0"/>
          </a:p>
        </p:txBody>
      </p:sp>
      <p:cxnSp>
        <p:nvCxnSpPr>
          <p:cNvPr id="16" name="直接连接符 15"/>
          <p:cNvCxnSpPr>
            <a:stCxn id="12" idx="2"/>
            <a:endCxn id="11" idx="0"/>
          </p:cNvCxnSpPr>
          <p:nvPr/>
        </p:nvCxnSpPr>
        <p:spPr>
          <a:xfrm>
            <a:off x="7527003" y="2952306"/>
            <a:ext cx="2173780" cy="560304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6" idx="2"/>
            <a:endCxn id="12" idx="0"/>
          </p:cNvCxnSpPr>
          <p:nvPr/>
        </p:nvCxnSpPr>
        <p:spPr>
          <a:xfrm flipH="1">
            <a:off x="7527003" y="1824651"/>
            <a:ext cx="902" cy="662229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1.6.4 none</a:t>
            </a:r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063" y="939567"/>
            <a:ext cx="4588771" cy="5784209"/>
          </a:xfrm>
        </p:spPr>
        <p:txBody>
          <a:bodyPr/>
          <a:lstStyle/>
          <a:p>
            <a:r>
              <a:rPr lang="en-US" altLang="zh-CN" dirty="0"/>
              <a:t>none</a:t>
            </a:r>
            <a:r>
              <a:rPr lang="zh-CN" altLang="en-US" dirty="0"/>
              <a:t>模式的容器无法与外部通信</a:t>
            </a:r>
            <a:endParaRPr lang="en-US" altLang="zh-CN" dirty="0"/>
          </a:p>
          <a:p>
            <a:pPr lvl="1"/>
            <a:r>
              <a:rPr lang="zh-CN" altLang="en-US" dirty="0"/>
              <a:t>容器有自己的</a:t>
            </a:r>
            <a:r>
              <a:rPr lang="en-US" altLang="zh-CN" dirty="0"/>
              <a:t>Network Namespace</a:t>
            </a:r>
            <a:r>
              <a:rPr lang="zh-CN" altLang="en-US" dirty="0"/>
              <a:t>，但没有网卡、</a:t>
            </a:r>
            <a:r>
              <a:rPr lang="en-US" altLang="zh-CN" dirty="0"/>
              <a:t>IP</a:t>
            </a:r>
            <a:r>
              <a:rPr lang="zh-CN" altLang="en-US" dirty="0"/>
              <a:t>地址和外部流量路由，只有一个回环接口</a:t>
            </a:r>
            <a:endParaRPr lang="en-US" altLang="zh-CN" dirty="0"/>
          </a:p>
          <a:p>
            <a:pPr lvl="1"/>
            <a:r>
              <a:rPr lang="zh-CN" altLang="en-US" dirty="0"/>
              <a:t>对于一些只处理存储卷中的数据，不需要连接网络的程序，可以使用该容器，没有连接网络意味着安全性高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6438375" y="1169791"/>
            <a:ext cx="5473992" cy="5058141"/>
          </a:xfrm>
          <a:prstGeom prst="roundRect">
            <a:avLst>
              <a:gd name="adj" fmla="val 39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715053" y="622793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系统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618332" y="6354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外部网络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87352" y="1317308"/>
            <a:ext cx="5165371" cy="2111694"/>
          </a:xfrm>
          <a:prstGeom prst="rect">
            <a:avLst/>
          </a:prstGeom>
          <a:solidFill>
            <a:srgbClr val="FFFFCC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64340" y="3587608"/>
            <a:ext cx="2052096" cy="465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vethc2f8838@if6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882142" y="3046474"/>
            <a:ext cx="1316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172.17.0.</a:t>
            </a:r>
            <a:r>
              <a:rPr lang="en-US" altLang="zh-CN" sz="1600" dirty="0"/>
              <a:t>2</a:t>
            </a:r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0714182" y="303344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639120" y="3629644"/>
            <a:ext cx="12081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err="1"/>
              <a:t>veth</a:t>
            </a:r>
            <a:r>
              <a:rPr lang="zh-CN" altLang="en-US" dirty="0"/>
              <a:t> </a:t>
            </a:r>
            <a:r>
              <a:rPr lang="en-US" altLang="zh-CN" dirty="0"/>
              <a:t>pair</a:t>
            </a:r>
            <a:endParaRPr lang="zh-CN" altLang="en-US" dirty="0"/>
          </a:p>
        </p:txBody>
      </p:sp>
      <p:sp>
        <p:nvSpPr>
          <p:cNvPr id="40" name="矩形: 圆角 39"/>
          <p:cNvSpPr/>
          <p:nvPr/>
        </p:nvSpPr>
        <p:spPr>
          <a:xfrm>
            <a:off x="6742842" y="1455770"/>
            <a:ext cx="2378726" cy="1590617"/>
          </a:xfrm>
          <a:prstGeom prst="roundRect">
            <a:avLst>
              <a:gd name="adj" fmla="val 5368"/>
            </a:avLst>
          </a:prstGeom>
          <a:solidFill>
            <a:srgbClr val="FFE7E7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Network Namespace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865242" y="2115671"/>
            <a:ext cx="2052096" cy="502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Container1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65242" y="2617735"/>
            <a:ext cx="2052096" cy="3166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vNIC</a:t>
            </a:r>
            <a:r>
              <a:rPr lang="en-US" altLang="zh-CN" dirty="0">
                <a:solidFill>
                  <a:schemeClr val="tx1"/>
                </a:solidFill>
              </a:rPr>
              <a:t>(eth0)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>
            <a:stCxn id="42" idx="2"/>
            <a:endCxn id="28" idx="0"/>
          </p:cNvCxnSpPr>
          <p:nvPr/>
        </p:nvCxnSpPr>
        <p:spPr>
          <a:xfrm flipH="1">
            <a:off x="7890388" y="2934344"/>
            <a:ext cx="902" cy="653264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/>
          <p:cNvSpPr/>
          <p:nvPr/>
        </p:nvSpPr>
        <p:spPr>
          <a:xfrm>
            <a:off x="9281212" y="1455770"/>
            <a:ext cx="2325018" cy="1269500"/>
          </a:xfrm>
          <a:prstGeom prst="roundRect">
            <a:avLst>
              <a:gd name="adj" fmla="val 4789"/>
            </a:avLst>
          </a:prstGeom>
          <a:solidFill>
            <a:srgbClr val="FFE7E7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Network Namespace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411198" y="2115671"/>
            <a:ext cx="2052096" cy="502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Container2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05114" y="2579850"/>
            <a:ext cx="11474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虚拟网卡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10417819" y="1842218"/>
            <a:ext cx="1125297" cy="3575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/>
              <a:t>none</a:t>
            </a:r>
            <a:r>
              <a:rPr lang="zh-CN" altLang="en-US" sz="1500" dirty="0"/>
              <a:t>模式</a:t>
            </a:r>
            <a:endParaRPr lang="zh-CN" altLang="en-US" sz="1500" dirty="0"/>
          </a:p>
        </p:txBody>
      </p:sp>
      <p:sp>
        <p:nvSpPr>
          <p:cNvPr id="51" name="文本框 50"/>
          <p:cNvSpPr txBox="1"/>
          <p:nvPr/>
        </p:nvSpPr>
        <p:spPr>
          <a:xfrm>
            <a:off x="7817258" y="1851081"/>
            <a:ext cx="1217670" cy="3575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/>
              <a:t>bridge</a:t>
            </a:r>
            <a:r>
              <a:rPr lang="zh-CN" altLang="en-US" sz="1500" dirty="0"/>
              <a:t>模式</a:t>
            </a:r>
            <a:endParaRPr lang="zh-CN" altLang="en-US" sz="1500" dirty="0"/>
          </a:p>
        </p:txBody>
      </p:sp>
      <p:sp>
        <p:nvSpPr>
          <p:cNvPr id="52" name="矩形: 圆角 51"/>
          <p:cNvSpPr/>
          <p:nvPr/>
        </p:nvSpPr>
        <p:spPr>
          <a:xfrm>
            <a:off x="6718923" y="4224371"/>
            <a:ext cx="5033800" cy="1861129"/>
          </a:xfrm>
          <a:prstGeom prst="roundRect">
            <a:avLst>
              <a:gd name="adj" fmla="val 4789"/>
            </a:avLst>
          </a:prstGeom>
          <a:solidFill>
            <a:srgbClr val="FFE7E7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sz="1600" dirty="0">
                <a:solidFill>
                  <a:schemeClr val="tx1"/>
                </a:solidFill>
              </a:rPr>
              <a:t>Network Namespace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37968" y="5506154"/>
            <a:ext cx="1865256" cy="465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NIC(eth0)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088136" y="5563457"/>
            <a:ext cx="1533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192.168.137.2</a:t>
            </a:r>
            <a:endParaRPr lang="zh-CN" altLang="en-US" sz="1600" dirty="0"/>
          </a:p>
        </p:txBody>
      </p:sp>
      <p:cxnSp>
        <p:nvCxnSpPr>
          <p:cNvPr id="24" name="直接连接符 23"/>
          <p:cNvCxnSpPr>
            <a:stCxn id="25" idx="0"/>
            <a:endCxn id="21" idx="2"/>
          </p:cNvCxnSpPr>
          <p:nvPr/>
        </p:nvCxnSpPr>
        <p:spPr>
          <a:xfrm flipH="1" flipV="1">
            <a:off x="9170596" y="5971580"/>
            <a:ext cx="1734" cy="382864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237968" y="4656701"/>
            <a:ext cx="1865256" cy="465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docker0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085304" y="4714168"/>
            <a:ext cx="1316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172.17.0.1</a:t>
            </a:r>
            <a:endParaRPr lang="zh-CN" altLang="en-US" sz="1600" dirty="0"/>
          </a:p>
        </p:txBody>
      </p:sp>
      <p:cxnSp>
        <p:nvCxnSpPr>
          <p:cNvPr id="32" name="直接连接符 31"/>
          <p:cNvCxnSpPr>
            <a:stCxn id="28" idx="2"/>
            <a:endCxn id="27" idx="0"/>
          </p:cNvCxnSpPr>
          <p:nvPr/>
        </p:nvCxnSpPr>
        <p:spPr>
          <a:xfrm>
            <a:off x="7890388" y="4053034"/>
            <a:ext cx="1280208" cy="60366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1" idx="0"/>
            <a:endCxn id="27" idx="2"/>
          </p:cNvCxnSpPr>
          <p:nvPr/>
        </p:nvCxnSpPr>
        <p:spPr>
          <a:xfrm flipV="1">
            <a:off x="9170596" y="5122127"/>
            <a:ext cx="0" cy="384027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090919" y="4700498"/>
            <a:ext cx="11264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虚拟网桥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9175358" y="5129474"/>
            <a:ext cx="638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NAT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856296" y="5557033"/>
            <a:ext cx="13527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宿主机网卡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1.6.5 </a:t>
            </a:r>
            <a:r>
              <a:rPr lang="zh-CN" altLang="en-US" dirty="0"/>
              <a:t>从外部访问容器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962639" y="2465365"/>
            <a:ext cx="911645" cy="4868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9107" y="315710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192.168.137.6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59621" y="1033941"/>
            <a:ext cx="7476566" cy="27372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>
            <a:stCxn id="7" idx="3"/>
            <a:endCxn id="36" idx="5"/>
          </p:cNvCxnSpPr>
          <p:nvPr/>
        </p:nvCxnSpPr>
        <p:spPr>
          <a:xfrm>
            <a:off x="1874284" y="2708767"/>
            <a:ext cx="730887" cy="288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11081" y="1033941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宿主机系统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506067" y="4122156"/>
            <a:ext cx="3585883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430403" y="3937490"/>
            <a:ext cx="0" cy="36933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180703" y="3917449"/>
            <a:ext cx="0" cy="36933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458369" y="4367464"/>
            <a:ext cx="4810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外部</a:t>
            </a:r>
            <a:r>
              <a:rPr lang="en-US" altLang="zh-CN" dirty="0"/>
              <a:t>client</a:t>
            </a:r>
            <a:r>
              <a:rPr lang="zh-CN" altLang="en-US" dirty="0"/>
              <a:t>的请求只能请求</a:t>
            </a:r>
            <a:r>
              <a:rPr lang="en-US" altLang="zh-CN" dirty="0"/>
              <a:t>192.168.137.5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到达</a:t>
            </a:r>
            <a:r>
              <a:rPr lang="en-US" altLang="zh-CN" dirty="0"/>
              <a:t>Linux</a:t>
            </a:r>
            <a:r>
              <a:rPr lang="zh-CN" altLang="en-US" dirty="0"/>
              <a:t>网卡</a:t>
            </a:r>
            <a:endParaRPr lang="zh-CN" altLang="en-US" dirty="0"/>
          </a:p>
        </p:txBody>
      </p:sp>
      <p:sp>
        <p:nvSpPr>
          <p:cNvPr id="36" name="平行四边形 35"/>
          <p:cNvSpPr/>
          <p:nvPr/>
        </p:nvSpPr>
        <p:spPr>
          <a:xfrm>
            <a:off x="2534964" y="2430823"/>
            <a:ext cx="1248828" cy="561653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switch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546668" y="2043757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MAC</a:t>
            </a:r>
            <a:r>
              <a:rPr lang="zh-CN" altLang="en-US" dirty="0"/>
              <a:t>地址表</a:t>
            </a:r>
            <a:endParaRPr lang="zh-CN" altLang="en-US" dirty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5266238" y="4946909"/>
            <a:ext cx="221755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190574" y="4762243"/>
            <a:ext cx="0" cy="36933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513749" y="3917449"/>
            <a:ext cx="0" cy="1214126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153808" y="5212259"/>
            <a:ext cx="301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Linux</a:t>
            </a:r>
            <a:r>
              <a:rPr lang="zh-CN" altLang="en-US" dirty="0"/>
              <a:t>进行</a:t>
            </a:r>
            <a:r>
              <a:rPr lang="en-US" altLang="zh-CN" dirty="0"/>
              <a:t>NAT</a:t>
            </a:r>
            <a:r>
              <a:rPr lang="zh-CN" altLang="en-US" dirty="0"/>
              <a:t>转换到达</a:t>
            </a:r>
            <a:endParaRPr lang="en-US" altLang="zh-CN" dirty="0"/>
          </a:p>
          <a:p>
            <a:r>
              <a:rPr lang="en-US" altLang="zh-CN" dirty="0"/>
              <a:t>docker0</a:t>
            </a:r>
            <a:r>
              <a:rPr lang="zh-CN" altLang="en-US" dirty="0"/>
              <a:t>虚拟网桥</a:t>
            </a:r>
            <a:endParaRPr lang="zh-CN" altLang="en-US" dirty="0"/>
          </a:p>
        </p:txBody>
      </p:sp>
      <p:sp>
        <p:nvSpPr>
          <p:cNvPr id="53" name="矩形: 圆角 52"/>
          <p:cNvSpPr/>
          <p:nvPr/>
        </p:nvSpPr>
        <p:spPr>
          <a:xfrm>
            <a:off x="9003675" y="2496282"/>
            <a:ext cx="2446418" cy="1122797"/>
          </a:xfrm>
          <a:prstGeom prst="roundRect">
            <a:avLst>
              <a:gd name="adj" fmla="val 4789"/>
            </a:avLst>
          </a:prstGeom>
          <a:solidFill>
            <a:srgbClr val="FFE7E7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Network Namespace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15975" y="2865614"/>
            <a:ext cx="2065550" cy="38961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容器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4360498" y="1889010"/>
            <a:ext cx="3981936" cy="1671290"/>
          </a:xfrm>
          <a:prstGeom prst="roundRect">
            <a:avLst>
              <a:gd name="adj" fmla="val 4789"/>
            </a:avLst>
          </a:prstGeom>
          <a:solidFill>
            <a:srgbClr val="FFE7E7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Network Namespace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44404" y="2430823"/>
            <a:ext cx="1305678" cy="561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NIC(eth0)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8" idx="3"/>
            <a:endCxn id="4" idx="1"/>
          </p:cNvCxnSpPr>
          <p:nvPr/>
        </p:nvCxnSpPr>
        <p:spPr>
          <a:xfrm flipV="1">
            <a:off x="5950082" y="2708991"/>
            <a:ext cx="929530" cy="2659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06475" y="232413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NAT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4468800" y="316451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192.168.137.5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6" idx="2"/>
            <a:endCxn id="8" idx="1"/>
          </p:cNvCxnSpPr>
          <p:nvPr/>
        </p:nvCxnSpPr>
        <p:spPr>
          <a:xfrm>
            <a:off x="3713585" y="2711650"/>
            <a:ext cx="930819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68614" y="31909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172.17.0.1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634967" y="325523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172.17.0.3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79612" y="2274986"/>
            <a:ext cx="1244215" cy="868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docker0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vBridge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4" idx="3"/>
            <a:endCxn id="14" idx="1"/>
          </p:cNvCxnSpPr>
          <p:nvPr/>
        </p:nvCxnSpPr>
        <p:spPr>
          <a:xfrm>
            <a:off x="8123827" y="2708991"/>
            <a:ext cx="1092148" cy="35143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7577091" y="5830819"/>
            <a:ext cx="2691303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0319700" y="3867533"/>
            <a:ext cx="0" cy="214795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513759" y="5646153"/>
            <a:ext cx="0" cy="369332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527376" y="6057054"/>
            <a:ext cx="420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Linux</a:t>
            </a:r>
            <a:r>
              <a:rPr lang="zh-CN" altLang="en-US" dirty="0"/>
              <a:t>进行</a:t>
            </a:r>
            <a:r>
              <a:rPr lang="en-US" altLang="zh-CN" dirty="0"/>
              <a:t>NAT</a:t>
            </a:r>
            <a:r>
              <a:rPr lang="zh-CN" altLang="en-US" dirty="0"/>
              <a:t>转换到达容器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8365798" y="2917806"/>
            <a:ext cx="6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NAT</a:t>
            </a:r>
            <a:endParaRPr lang="en-US" altLang="zh-CN" dirty="0"/>
          </a:p>
        </p:txBody>
      </p:sp>
      <p:sp>
        <p:nvSpPr>
          <p:cNvPr id="67" name="矩形: 圆角 66"/>
          <p:cNvSpPr/>
          <p:nvPr/>
        </p:nvSpPr>
        <p:spPr>
          <a:xfrm>
            <a:off x="8984134" y="1185106"/>
            <a:ext cx="2446418" cy="1122797"/>
          </a:xfrm>
          <a:prstGeom prst="roundRect">
            <a:avLst>
              <a:gd name="adj" fmla="val 4789"/>
            </a:avLst>
          </a:prstGeom>
          <a:solidFill>
            <a:srgbClr val="FFE7E7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Network Namespace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9196434" y="1554438"/>
            <a:ext cx="2065550" cy="38961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容器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9591855" y="195363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172.17.0.2</a:t>
            </a:r>
            <a:endParaRPr lang="zh-CN" altLang="en-US" dirty="0"/>
          </a:p>
        </p:txBody>
      </p:sp>
      <p:cxnSp>
        <p:nvCxnSpPr>
          <p:cNvPr id="70" name="直接连接符 69"/>
          <p:cNvCxnSpPr>
            <a:stCxn id="4" idx="3"/>
            <a:endCxn id="68" idx="1"/>
          </p:cNvCxnSpPr>
          <p:nvPr/>
        </p:nvCxnSpPr>
        <p:spPr>
          <a:xfrm flipV="1">
            <a:off x="8123827" y="1749246"/>
            <a:ext cx="1072607" cy="959745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8350752" y="1702080"/>
            <a:ext cx="62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NAT</a:t>
            </a:r>
            <a:endParaRPr lang="en-US" altLang="zh-CN" dirty="0"/>
          </a:p>
        </p:txBody>
      </p:sp>
      <p:sp>
        <p:nvSpPr>
          <p:cNvPr id="78" name="文本框 77"/>
          <p:cNvSpPr txBox="1"/>
          <p:nvPr/>
        </p:nvSpPr>
        <p:spPr>
          <a:xfrm>
            <a:off x="7561103" y="6426386"/>
            <a:ext cx="429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根据请求地址端口号确定目标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和端口号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0" grpId="0"/>
      <p:bldP spid="64" grpId="0"/>
      <p:bldP spid="65" grpId="0"/>
      <p:bldP spid="73" grpId="0"/>
      <p:bldP spid="7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通过端口映射到达容器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bridge</a:t>
            </a:r>
            <a:r>
              <a:rPr lang="zh-CN" altLang="en-US" dirty="0"/>
              <a:t>模式，外部通过</a:t>
            </a:r>
            <a:r>
              <a:rPr lang="en-US" altLang="zh-CN" dirty="0"/>
              <a:t>docker0</a:t>
            </a:r>
            <a:r>
              <a:rPr lang="zh-CN" altLang="en-US" dirty="0"/>
              <a:t>访问容器的服务端口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77703" y="3745198"/>
            <a:ext cx="1244215" cy="868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docker0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vBridge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705" y="466118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172.17.0.1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 rot="20386076">
            <a:off x="6715562" y="328136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暴露端口</a:t>
            </a:r>
            <a:r>
              <a:rPr lang="en-US" altLang="zh-CN" dirty="0"/>
              <a:t>9090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 rot="1427192">
            <a:off x="6741593" y="480106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暴露端口</a:t>
            </a:r>
            <a:r>
              <a:rPr lang="en-US" altLang="zh-CN" dirty="0"/>
              <a:t>9191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4037817" y="33758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外部访问</a:t>
            </a:r>
            <a:endParaRPr lang="zh-CN" altLang="en-US" dirty="0"/>
          </a:p>
        </p:txBody>
      </p:sp>
      <p:sp>
        <p:nvSpPr>
          <p:cNvPr id="44" name="矩形: 圆角 43"/>
          <p:cNvSpPr/>
          <p:nvPr/>
        </p:nvSpPr>
        <p:spPr>
          <a:xfrm>
            <a:off x="1278016" y="3942993"/>
            <a:ext cx="911645" cy="4868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514896" y="2251319"/>
            <a:ext cx="3408170" cy="4159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56002" y="2840840"/>
            <a:ext cx="2922496" cy="86801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61274" y="2426202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bridge</a:t>
            </a:r>
            <a:r>
              <a:rPr lang="zh-CN" altLang="en-US" dirty="0">
                <a:solidFill>
                  <a:schemeClr val="tx1"/>
                </a:solidFill>
              </a:rPr>
              <a:t>容器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08162" y="374519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172.17.0.2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511213" y="3028095"/>
            <a:ext cx="1057941" cy="486741"/>
          </a:xfrm>
          <a:prstGeom prst="rect">
            <a:avLst/>
          </a:prstGeom>
          <a:solidFill>
            <a:srgbClr val="FFD1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tomcat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35416" y="287147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服务端口</a:t>
            </a:r>
            <a:r>
              <a:rPr lang="en-US" altLang="zh-CN" dirty="0"/>
              <a:t>8080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4" idx="1"/>
            <a:endCxn id="12" idx="1"/>
          </p:cNvCxnSpPr>
          <p:nvPr/>
        </p:nvCxnSpPr>
        <p:spPr>
          <a:xfrm flipV="1">
            <a:off x="8756002" y="3271466"/>
            <a:ext cx="1755211" cy="3379"/>
          </a:xfrm>
          <a:prstGeom prst="line">
            <a:avLst/>
          </a:pr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790040" y="4821231"/>
            <a:ext cx="2922496" cy="86801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95312" y="440659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bridge</a:t>
            </a:r>
            <a:r>
              <a:rPr lang="zh-CN" altLang="en-US" dirty="0">
                <a:solidFill>
                  <a:schemeClr val="tx1"/>
                </a:solidFill>
              </a:rPr>
              <a:t>容器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642200" y="572558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172.17.0.3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545251" y="5008486"/>
            <a:ext cx="1057941" cy="486741"/>
          </a:xfrm>
          <a:prstGeom prst="rect">
            <a:avLst/>
          </a:prstGeom>
          <a:solidFill>
            <a:srgbClr val="FFD1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 err="1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69454" y="485186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服务端口</a:t>
            </a:r>
            <a:r>
              <a:rPr lang="en-US" altLang="zh-CN" dirty="0"/>
              <a:t>3306</a:t>
            </a:r>
            <a:endParaRPr lang="zh-CN" altLang="en-US" dirty="0"/>
          </a:p>
        </p:txBody>
      </p:sp>
      <p:cxnSp>
        <p:nvCxnSpPr>
          <p:cNvPr id="27" name="直接连接符 26"/>
          <p:cNvCxnSpPr>
            <a:stCxn id="22" idx="1"/>
            <a:endCxn id="25" idx="1"/>
          </p:cNvCxnSpPr>
          <p:nvPr/>
        </p:nvCxnSpPr>
        <p:spPr>
          <a:xfrm flipV="1">
            <a:off x="8790040" y="5251857"/>
            <a:ext cx="1755211" cy="3379"/>
          </a:xfrm>
          <a:prstGeom prst="line">
            <a:avLst/>
          </a:pr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5" idx="3"/>
            <a:endCxn id="4" idx="1"/>
          </p:cNvCxnSpPr>
          <p:nvPr/>
        </p:nvCxnSpPr>
        <p:spPr>
          <a:xfrm flipV="1">
            <a:off x="6321918" y="3274845"/>
            <a:ext cx="2434084" cy="904358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3"/>
            <a:endCxn id="22" idx="1"/>
          </p:cNvCxnSpPr>
          <p:nvPr/>
        </p:nvCxnSpPr>
        <p:spPr>
          <a:xfrm>
            <a:off x="6321918" y="4179203"/>
            <a:ext cx="2468122" cy="107603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960884" y="641713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Docker</a:t>
            </a:r>
            <a:endParaRPr lang="en-US" altLang="zh-CN" dirty="0"/>
          </a:p>
        </p:txBody>
      </p:sp>
      <p:sp>
        <p:nvSpPr>
          <p:cNvPr id="51" name="文本框 50"/>
          <p:cNvSpPr txBox="1"/>
          <p:nvPr/>
        </p:nvSpPr>
        <p:spPr>
          <a:xfrm rot="20286059">
            <a:off x="7297337" y="370457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DNAT</a:t>
            </a:r>
            <a:endParaRPr lang="en-US" altLang="zh-CN" dirty="0"/>
          </a:p>
        </p:txBody>
      </p:sp>
      <p:sp>
        <p:nvSpPr>
          <p:cNvPr id="52" name="文本框 51"/>
          <p:cNvSpPr txBox="1"/>
          <p:nvPr/>
        </p:nvSpPr>
        <p:spPr>
          <a:xfrm rot="1344244">
            <a:off x="7297519" y="437095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DNAT</a:t>
            </a:r>
            <a:endParaRPr lang="en-US" altLang="zh-CN" dirty="0"/>
          </a:p>
        </p:txBody>
      </p:sp>
      <p:sp>
        <p:nvSpPr>
          <p:cNvPr id="54" name="文本框 53"/>
          <p:cNvSpPr txBox="1"/>
          <p:nvPr/>
        </p:nvSpPr>
        <p:spPr>
          <a:xfrm>
            <a:off x="653145" y="5521700"/>
            <a:ext cx="7141436" cy="783193"/>
          </a:xfrm>
          <a:prstGeom prst="roundRect">
            <a:avLst>
              <a:gd name="adj" fmla="val 17812"/>
            </a:avLst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使用</a:t>
            </a:r>
            <a:r>
              <a:rPr lang="en-US" altLang="zh-CN" sz="2000" dirty="0">
                <a:solidFill>
                  <a:srgbClr val="FF0000"/>
                </a:solidFill>
              </a:rPr>
              <a:t>DNAT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zh-CN" altLang="en-US" sz="2000" dirty="0">
                <a:solidFill>
                  <a:srgbClr val="FF0000"/>
                </a:solidFill>
              </a:rPr>
              <a:t>目标地址转换：用于外部主动访问内网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>
                <a:solidFill>
                  <a:srgbClr val="FF0000"/>
                </a:solidFill>
              </a:rPr>
              <a:t> 实现容器暴露端口到服务端口的端口映射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08374" y="1396019"/>
            <a:ext cx="7879518" cy="1685568"/>
          </a:xfrm>
          <a:prstGeom prst="roundRect">
            <a:avLst>
              <a:gd name="adj" fmla="val 17812"/>
            </a:avLst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端口映射定义：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容器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</a:rPr>
              <a:t>0.0.0.0:9090 -&gt; 8080, :::9090 -&gt; 8080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容器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</a:rPr>
              <a:t>0.0.0.0:9090 -&gt; 3306, :::9090 -&gt; 3306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/>
              <a:t>*</a:t>
            </a:r>
            <a:r>
              <a:rPr lang="zh-CN" altLang="en-US" dirty="0"/>
              <a:t>注：</a:t>
            </a:r>
            <a:r>
              <a:rPr lang="en-US" altLang="zh-CN" dirty="0"/>
              <a:t>0.0.0.0</a:t>
            </a:r>
            <a:r>
              <a:rPr lang="zh-CN" altLang="en-US" dirty="0"/>
              <a:t>为任意</a:t>
            </a:r>
            <a:r>
              <a:rPr lang="en-US" altLang="zh-CN" dirty="0"/>
              <a:t>IPv4</a:t>
            </a:r>
            <a:r>
              <a:rPr lang="zh-CN" altLang="en-US" dirty="0"/>
              <a:t>地址，</a:t>
            </a:r>
            <a:r>
              <a:rPr lang="en-US" altLang="zh-CN" dirty="0"/>
              <a:t>::</a:t>
            </a:r>
            <a:r>
              <a:rPr lang="zh-CN" altLang="en-US" dirty="0"/>
              <a:t>为任意</a:t>
            </a:r>
            <a:r>
              <a:rPr lang="en-US" altLang="zh-CN" dirty="0"/>
              <a:t>IPv6</a:t>
            </a:r>
            <a:r>
              <a:rPr lang="zh-CN" altLang="en-US" dirty="0"/>
              <a:t>地址</a:t>
            </a:r>
            <a:r>
              <a:rPr lang="en-US" altLang="zh-CN" dirty="0"/>
              <a:t>(00:00:00:00:00:00</a:t>
            </a:r>
            <a:r>
              <a:rPr lang="zh-CN" altLang="en-US" dirty="0"/>
              <a:t>的简写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2842500" y="3901035"/>
            <a:ext cx="1305678" cy="561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NIC(eth0)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>
            <a:stCxn id="14" idx="3"/>
            <a:endCxn id="5" idx="1"/>
          </p:cNvCxnSpPr>
          <p:nvPr/>
        </p:nvCxnSpPr>
        <p:spPr>
          <a:xfrm flipV="1">
            <a:off x="4148178" y="4179203"/>
            <a:ext cx="929525" cy="2659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214916" y="379434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DNAT</a:t>
            </a:r>
            <a:endParaRPr lang="en-US" altLang="zh-CN" dirty="0"/>
          </a:p>
        </p:txBody>
      </p:sp>
      <p:cxnSp>
        <p:nvCxnSpPr>
          <p:cNvPr id="21" name="直接连接符 20"/>
          <p:cNvCxnSpPr>
            <a:stCxn id="44" idx="3"/>
            <a:endCxn id="14" idx="1"/>
          </p:cNvCxnSpPr>
          <p:nvPr/>
        </p:nvCxnSpPr>
        <p:spPr>
          <a:xfrm flipV="1">
            <a:off x="2189661" y="4181862"/>
            <a:ext cx="652839" cy="4533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640001" y="463472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192.168.137.5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94484" y="463472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192.168.137.6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DNAT</a:t>
            </a:r>
            <a:r>
              <a:rPr lang="zh-CN" altLang="en-US" dirty="0"/>
              <a:t>实现端口映射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NAT</a:t>
            </a:r>
            <a:r>
              <a:rPr lang="zh-CN" altLang="en-US" dirty="0"/>
              <a:t>表在</a:t>
            </a:r>
            <a:r>
              <a:rPr lang="en-US" altLang="zh-CN" dirty="0"/>
              <a:t>iptables</a:t>
            </a:r>
            <a:r>
              <a:rPr lang="zh-CN" altLang="en-US" dirty="0"/>
              <a:t>中定义</a:t>
            </a:r>
            <a:endParaRPr lang="en-US" altLang="zh-CN" dirty="0"/>
          </a:p>
          <a:p>
            <a:pPr lvl="1"/>
            <a:r>
              <a:rPr lang="zh-CN" altLang="en-US" dirty="0"/>
              <a:t>启动一个</a:t>
            </a:r>
            <a:r>
              <a:rPr lang="en-US" altLang="zh-CN" dirty="0"/>
              <a:t>bridge</a:t>
            </a:r>
            <a:r>
              <a:rPr lang="zh-CN" altLang="en-US" dirty="0"/>
              <a:t>容器后，</a:t>
            </a:r>
            <a:r>
              <a:rPr lang="en-US" altLang="zh-CN" dirty="0"/>
              <a:t>Docker</a:t>
            </a:r>
            <a:r>
              <a:rPr lang="zh-CN" altLang="en-US" dirty="0"/>
              <a:t>会在</a:t>
            </a:r>
            <a:r>
              <a:rPr lang="en-US" altLang="zh-CN" dirty="0"/>
              <a:t>iptables</a:t>
            </a:r>
            <a:r>
              <a:rPr lang="zh-CN" altLang="en-US" dirty="0"/>
              <a:t>中添加一条对应的</a:t>
            </a:r>
            <a:r>
              <a:rPr lang="en-US" altLang="zh-CN" dirty="0"/>
              <a:t>DNAT</a:t>
            </a:r>
            <a:r>
              <a:rPr lang="zh-CN" altLang="en-US" dirty="0"/>
              <a:t>记录，用于实现</a:t>
            </a:r>
            <a:r>
              <a:rPr lang="en-US" altLang="zh-CN" dirty="0"/>
              <a:t>DNAT</a:t>
            </a:r>
            <a:r>
              <a:rPr lang="zh-CN" altLang="en-US" dirty="0"/>
              <a:t>端口映射</a:t>
            </a:r>
            <a:endParaRPr lang="en-US" altLang="zh-CN" dirty="0"/>
          </a:p>
          <a:p>
            <a:pPr lvl="1"/>
            <a:r>
              <a:rPr lang="zh-CN" altLang="en-US" dirty="0"/>
              <a:t>输入命令：</a:t>
            </a:r>
            <a:r>
              <a:rPr lang="en-US" altLang="zh-CN" dirty="0">
                <a:solidFill>
                  <a:srgbClr val="FF0000"/>
                </a:solidFill>
              </a:rPr>
              <a:t>iptables -t </a:t>
            </a:r>
            <a:r>
              <a:rPr lang="en-US" altLang="zh-CN" dirty="0" err="1">
                <a:solidFill>
                  <a:srgbClr val="FF0000"/>
                </a:solidFill>
              </a:rPr>
              <a:t>nat</a:t>
            </a:r>
            <a:r>
              <a:rPr lang="en-US" altLang="zh-CN" dirty="0">
                <a:solidFill>
                  <a:srgbClr val="FF0000"/>
                </a:solidFill>
              </a:rPr>
              <a:t> -S  </a:t>
            </a:r>
            <a:r>
              <a:rPr lang="zh-CN" altLang="en-US" dirty="0">
                <a:solidFill>
                  <a:schemeClr val="tx1"/>
                </a:solidFill>
              </a:rPr>
              <a:t>查看</a:t>
            </a:r>
            <a:r>
              <a:rPr lang="en-US" altLang="zh-CN" dirty="0">
                <a:solidFill>
                  <a:schemeClr val="tx1"/>
                </a:solidFill>
              </a:rPr>
              <a:t>Linux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NAT</a:t>
            </a:r>
            <a:r>
              <a:rPr lang="zh-CN" altLang="en-US" dirty="0">
                <a:solidFill>
                  <a:schemeClr val="tx1"/>
                </a:solidFill>
              </a:rPr>
              <a:t>表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DNAT</a:t>
            </a:r>
            <a:r>
              <a:rPr lang="zh-CN" altLang="en-US" dirty="0"/>
              <a:t>含义：</a:t>
            </a:r>
            <a:endParaRPr lang="en-US" altLang="zh-CN" dirty="0"/>
          </a:p>
          <a:p>
            <a:pPr lvl="2"/>
            <a:r>
              <a:rPr lang="zh-CN" altLang="en-US" dirty="0"/>
              <a:t>将访问</a:t>
            </a:r>
            <a:r>
              <a:rPr lang="en-US" altLang="zh-CN" dirty="0"/>
              <a:t>docker0</a:t>
            </a:r>
            <a:r>
              <a:rPr lang="zh-CN" altLang="en-US" dirty="0"/>
              <a:t>的</a:t>
            </a:r>
            <a:r>
              <a:rPr lang="en-US" altLang="zh-CN" dirty="0"/>
              <a:t>9090</a:t>
            </a:r>
            <a:r>
              <a:rPr lang="zh-CN" altLang="en-US" dirty="0"/>
              <a:t>端口</a:t>
            </a:r>
            <a:r>
              <a:rPr lang="en-US" altLang="zh-CN" dirty="0"/>
              <a:t>(172.17.0.1:9090)</a:t>
            </a:r>
            <a:r>
              <a:rPr lang="zh-CN" altLang="en-US" dirty="0"/>
              <a:t>的请求转到</a:t>
            </a:r>
            <a:r>
              <a:rPr lang="en-US" altLang="zh-CN" dirty="0"/>
              <a:t>172.17.0.2:8080</a:t>
            </a:r>
            <a:endParaRPr lang="en-US" altLang="zh-CN" dirty="0"/>
          </a:p>
          <a:p>
            <a:pPr lvl="2"/>
            <a:r>
              <a:rPr lang="zh-CN" altLang="en-US" dirty="0"/>
              <a:t>将访问</a:t>
            </a:r>
            <a:r>
              <a:rPr lang="en-US" altLang="zh-CN" dirty="0"/>
              <a:t>docker0</a:t>
            </a:r>
            <a:r>
              <a:rPr lang="zh-CN" altLang="en-US" dirty="0"/>
              <a:t>的</a:t>
            </a:r>
            <a:r>
              <a:rPr lang="en-US" altLang="zh-CN" dirty="0"/>
              <a:t>9191</a:t>
            </a:r>
            <a:r>
              <a:rPr lang="zh-CN" altLang="en-US" dirty="0"/>
              <a:t>端口</a:t>
            </a:r>
            <a:r>
              <a:rPr lang="en-US" altLang="zh-CN" dirty="0"/>
              <a:t>(172.17.0.1:9090)</a:t>
            </a:r>
            <a:r>
              <a:rPr lang="zh-CN" altLang="en-US" dirty="0"/>
              <a:t>的请求转到</a:t>
            </a:r>
            <a:r>
              <a:rPr lang="en-US" altLang="zh-CN" dirty="0"/>
              <a:t>172.17.0.3:3306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3925" y="3074894"/>
            <a:ext cx="11168442" cy="95345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/>
              <a:t>-A DOCKER ! 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docker0 -p </a:t>
            </a:r>
            <a:r>
              <a:rPr lang="en-US" altLang="zh-CN" sz="2000" dirty="0" err="1"/>
              <a:t>tcp</a:t>
            </a:r>
            <a:r>
              <a:rPr lang="en-US" altLang="zh-CN" sz="2000" dirty="0"/>
              <a:t> -m </a:t>
            </a:r>
            <a:r>
              <a:rPr lang="en-US" altLang="zh-CN" sz="2000" dirty="0" err="1"/>
              <a:t>tcp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dport</a:t>
            </a:r>
            <a:r>
              <a:rPr lang="en-US" altLang="zh-CN" sz="2000" dirty="0"/>
              <a:t> 9090 -j DNAT --to-destination 172.17.0.2:8080</a:t>
            </a:r>
            <a:endParaRPr lang="en-US" altLang="zh-CN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/>
              <a:t>-A DOCKER ! -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docker0 -p </a:t>
            </a:r>
            <a:r>
              <a:rPr lang="en-US" altLang="zh-CN" sz="2000" dirty="0" err="1"/>
              <a:t>tcp</a:t>
            </a:r>
            <a:r>
              <a:rPr lang="en-US" altLang="zh-CN" sz="2000" dirty="0"/>
              <a:t> -m </a:t>
            </a:r>
            <a:r>
              <a:rPr lang="en-US" altLang="zh-CN" sz="2000" dirty="0" err="1"/>
              <a:t>tcp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dport</a:t>
            </a:r>
            <a:r>
              <a:rPr lang="en-US" altLang="zh-CN" sz="2000" dirty="0"/>
              <a:t> 9191 -j DNAT --to-destination 172.17.0.3:3306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什么是容器？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通用领域</a:t>
            </a:r>
            <a:endParaRPr lang="en-US" altLang="zh-CN" dirty="0"/>
          </a:p>
          <a:p>
            <a:pPr lvl="1"/>
            <a:r>
              <a:rPr lang="zh-CN" altLang="en-US" dirty="0"/>
              <a:t>容器是一种基础工具；泛指任何可以用于容纳其它物品的工具，可以部分或完全封闭，被用于容纳、储存、运输物品；物体可以被放置在容器中，而容器则可以约束和保护内容物。</a:t>
            </a:r>
            <a:endParaRPr lang="en-US" altLang="zh-CN" dirty="0"/>
          </a:p>
          <a:p>
            <a:pPr algn="l"/>
            <a:r>
              <a:rPr lang="zh-CN" altLang="en-US" b="1" i="0" dirty="0">
                <a:solidFill>
                  <a:srgbClr val="262626"/>
                </a:solidFill>
                <a:effectLst/>
                <a:latin typeface="-apple-system"/>
              </a:rPr>
              <a:t>计算机领域</a:t>
            </a:r>
            <a:endParaRPr lang="zh-CN" altLang="en-US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lvl="1"/>
            <a:r>
              <a:rPr lang="zh-CN" altLang="en-US" dirty="0"/>
              <a:t>容器</a:t>
            </a:r>
            <a:r>
              <a:rPr lang="en-US" altLang="zh-CN" dirty="0"/>
              <a:t>(container)</a:t>
            </a:r>
            <a:r>
              <a:rPr lang="zh-CN" altLang="en-US" dirty="0"/>
              <a:t>是指是与系统其他部分隔离开的一系列进程，从一个</a:t>
            </a:r>
            <a:r>
              <a:rPr lang="zh-CN" altLang="en-US" u="sng" dirty="0"/>
              <a:t>镜像</a:t>
            </a:r>
            <a:r>
              <a:rPr lang="zh-CN" altLang="en-US" dirty="0"/>
              <a:t>运行，并由该</a:t>
            </a:r>
            <a:r>
              <a:rPr lang="zh-CN" altLang="en-US" u="sng" dirty="0"/>
              <a:t>镜像</a:t>
            </a:r>
            <a:r>
              <a:rPr lang="zh-CN" altLang="en-US" dirty="0"/>
              <a:t>提供支持进程所需的全部文件；</a:t>
            </a:r>
            <a:endParaRPr lang="en-US" altLang="zh-CN" dirty="0"/>
          </a:p>
          <a:p>
            <a:pPr lvl="2"/>
            <a:r>
              <a:rPr lang="zh-CN" altLang="en-US" dirty="0"/>
              <a:t>镜像：包含了运行环境的所有程序文件和必要资源文件的文件包</a:t>
            </a:r>
            <a:r>
              <a:rPr lang="en-US" altLang="zh-CN" dirty="0"/>
              <a:t>(</a:t>
            </a:r>
            <a:r>
              <a:rPr lang="zh-CN" altLang="en-US" dirty="0"/>
              <a:t>镜像文件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容器的镜像文件包含了应用的所有依赖项，因而在从开发到测试再到生产的整个过程中，它都具有可移植性和一致性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zh-CN" altLang="en-US" dirty="0">
                <a:solidFill>
                  <a:srgbClr val="0070C0"/>
                </a:solidFill>
              </a:rPr>
              <a:t>只需要复制镜像文件即可复制容器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1.6.6 </a:t>
            </a:r>
            <a:r>
              <a:rPr lang="zh-CN" altLang="en-US" dirty="0"/>
              <a:t>容器间相互访问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通过容器暴露端口通信</a:t>
            </a:r>
            <a:endParaRPr lang="en-US" altLang="zh-CN" dirty="0"/>
          </a:p>
          <a:p>
            <a:pPr lvl="1"/>
            <a:r>
              <a:rPr lang="zh-CN" altLang="en-US" dirty="0"/>
              <a:t>容器通过对方容器的暴露端口通信，但只能访问外部暴露端口，功能有限，且不安全</a:t>
            </a:r>
            <a:endParaRPr lang="en-US" altLang="zh-CN" dirty="0"/>
          </a:p>
          <a:p>
            <a:r>
              <a:rPr lang="zh-CN" altLang="en-US" dirty="0"/>
              <a:t>容器同在</a:t>
            </a:r>
            <a:r>
              <a:rPr lang="en-US" altLang="zh-CN" dirty="0"/>
              <a:t>Host</a:t>
            </a:r>
            <a:r>
              <a:rPr lang="zh-CN" altLang="en-US" dirty="0"/>
              <a:t>，或在同一个</a:t>
            </a:r>
            <a:r>
              <a:rPr lang="en-US" altLang="zh-CN" dirty="0"/>
              <a:t>Network Namespace</a:t>
            </a:r>
            <a:r>
              <a:rPr lang="zh-CN" altLang="en-US" dirty="0"/>
              <a:t>中：</a:t>
            </a:r>
            <a:endParaRPr lang="en-US" altLang="zh-CN" dirty="0"/>
          </a:p>
          <a:p>
            <a:pPr lvl="1"/>
            <a:r>
              <a:rPr lang="zh-CN" altLang="en-US" dirty="0"/>
              <a:t>容器可通过对方容器的端口号相互访问</a:t>
            </a:r>
            <a:endParaRPr lang="en-US" altLang="zh-CN" dirty="0"/>
          </a:p>
          <a:p>
            <a:r>
              <a:rPr lang="zh-CN" altLang="en-US" dirty="0"/>
              <a:t>容器在同一个</a:t>
            </a:r>
            <a:r>
              <a:rPr lang="en-US" altLang="zh-CN" dirty="0"/>
              <a:t>Bridge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容器可通过对方容器的 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端口号 </a:t>
            </a:r>
            <a:r>
              <a:rPr lang="zh-CN" altLang="en-US" dirty="0"/>
              <a:t>相互访问</a:t>
            </a:r>
            <a:endParaRPr lang="en-US" altLang="zh-CN" dirty="0"/>
          </a:p>
          <a:p>
            <a:pPr lvl="2"/>
            <a:r>
              <a:rPr lang="zh-CN" altLang="en-US" dirty="0"/>
              <a:t>容器每次创建后</a:t>
            </a:r>
            <a:r>
              <a:rPr lang="en-US" altLang="zh-CN" dirty="0"/>
              <a:t>IP</a:t>
            </a:r>
            <a:r>
              <a:rPr lang="zh-CN" altLang="en-US" dirty="0"/>
              <a:t>地址都会变化，此方法不可靠</a:t>
            </a:r>
            <a:endParaRPr lang="en-US" altLang="zh-CN" dirty="0"/>
          </a:p>
          <a:p>
            <a:pPr lvl="1"/>
            <a:r>
              <a:rPr lang="zh-CN" altLang="en-US" dirty="0"/>
              <a:t>创建一个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自定义的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Bridge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网络</a:t>
            </a:r>
            <a:r>
              <a:rPr lang="zh-CN" altLang="en-US" dirty="0"/>
              <a:t>，将容器加入同一个自定义网络（</a:t>
            </a:r>
            <a:r>
              <a:rPr lang="en-US" altLang="zh-CN" dirty="0"/>
              <a:t>User-defined network</a:t>
            </a:r>
            <a:r>
              <a:rPr lang="zh-CN" altLang="en-US" dirty="0"/>
              <a:t>）并定义，通过容器的 </a:t>
            </a:r>
            <a:r>
              <a:rPr lang="zh-CN" altLang="en-US" dirty="0">
                <a:solidFill>
                  <a:srgbClr val="FF0000"/>
                </a:solidFill>
              </a:rPr>
              <a:t>网络名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en-US" dirty="0">
                <a:solidFill>
                  <a:srgbClr val="FF0000"/>
                </a:solidFill>
              </a:rPr>
              <a:t>端口号</a:t>
            </a:r>
            <a:r>
              <a:rPr lang="zh-CN" altLang="en-US" dirty="0"/>
              <a:t> 相互访问</a:t>
            </a:r>
            <a:endParaRPr lang="en-US" altLang="zh-CN" dirty="0"/>
          </a:p>
          <a:p>
            <a:pPr lvl="2"/>
            <a:r>
              <a:rPr lang="zh-CN" altLang="en-US" dirty="0"/>
              <a:t>推荐采用此方法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1.6.7 </a:t>
            </a:r>
            <a:r>
              <a:rPr lang="zh-CN" altLang="en-US" dirty="0"/>
              <a:t>自定义</a:t>
            </a:r>
            <a:r>
              <a:rPr lang="en-US" altLang="zh-CN" dirty="0"/>
              <a:t>Docker</a:t>
            </a:r>
            <a:r>
              <a:rPr lang="zh-CN" altLang="en-US" dirty="0"/>
              <a:t>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docker0</a:t>
            </a:r>
            <a:r>
              <a:rPr lang="zh-CN" altLang="en-US" dirty="0"/>
              <a:t>是一个默认的桥接网络</a:t>
            </a:r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中可以创建多个网络，通过命令可查看所有网络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docker network ls</a:t>
            </a:r>
            <a:endParaRPr lang="en-US" altLang="zh-CN" dirty="0"/>
          </a:p>
          <a:p>
            <a:r>
              <a:rPr lang="zh-CN" altLang="en-US" dirty="0"/>
              <a:t>用户可以创建一个自定义桥接网络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docker network create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网络名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zh-CN" altLang="en-US" dirty="0"/>
              <a:t>查看单个网络的详细信息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docker network inspect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网络名</a:t>
            </a:r>
            <a:r>
              <a:rPr lang="en-US" altLang="zh-CN" dirty="0"/>
              <a:t>&gt;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删除网络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docker network rm </a:t>
            </a:r>
            <a:r>
              <a:rPr lang="en-US" altLang="zh-CN" dirty="0"/>
              <a:t>&lt;</a:t>
            </a:r>
            <a:r>
              <a:rPr lang="zh-CN" altLang="en-US" dirty="0"/>
              <a:t>网络名</a:t>
            </a:r>
            <a:r>
              <a:rPr lang="en-US" altLang="zh-CN" dirty="0"/>
              <a:t>&gt;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1.6.8 </a:t>
            </a: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：创建可相互访问的容器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创建自定义</a:t>
            </a:r>
            <a:r>
              <a:rPr lang="en-US" altLang="zh-CN" dirty="0"/>
              <a:t>bridge</a:t>
            </a:r>
            <a:r>
              <a:rPr lang="zh-CN" altLang="en-US" dirty="0"/>
              <a:t>网络</a:t>
            </a:r>
            <a:r>
              <a:rPr lang="en-US" altLang="zh-CN" dirty="0"/>
              <a:t>test-net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docker network create test-net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启动</a:t>
            </a:r>
            <a:r>
              <a:rPr lang="en-US" altLang="zh-CN" dirty="0"/>
              <a:t>tomcat</a:t>
            </a:r>
            <a:r>
              <a:rPr lang="zh-CN" altLang="en-US" dirty="0"/>
              <a:t>容器加入到</a:t>
            </a:r>
            <a:r>
              <a:rPr lang="en-US" altLang="zh-CN" dirty="0"/>
              <a:t>test-net</a:t>
            </a:r>
            <a:r>
              <a:rPr lang="zh-CN" altLang="en-US" dirty="0"/>
              <a:t>，网络名为</a:t>
            </a:r>
            <a:r>
              <a:rPr lang="en-US" altLang="zh-CN" dirty="0"/>
              <a:t>tomcat1</a:t>
            </a:r>
            <a:endParaRPr lang="en-US" altLang="zh-CN" dirty="0"/>
          </a:p>
          <a:p>
            <a:pPr lvl="1"/>
            <a:r>
              <a:rPr lang="zh-CN" altLang="en-US" dirty="0"/>
              <a:t>可将容器名与网络名设置成一样，以方便管理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docker run -</a:t>
            </a:r>
            <a:r>
              <a:rPr lang="en-US" altLang="zh-CN" dirty="0" err="1">
                <a:solidFill>
                  <a:srgbClr val="FF0000"/>
                </a:solidFill>
              </a:rPr>
              <a:t>dp</a:t>
            </a:r>
            <a:r>
              <a:rPr lang="en-US" altLang="zh-CN" dirty="0">
                <a:solidFill>
                  <a:srgbClr val="FF0000"/>
                </a:solidFill>
              </a:rPr>
              <a:t> 9191:8080 --name tomcat1 --network test-net --network-alias tomcat1 e701ee822462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启动</a:t>
            </a:r>
            <a:r>
              <a:rPr lang="en-US" altLang="zh-CN" dirty="0" err="1"/>
              <a:t>mysql</a:t>
            </a:r>
            <a:r>
              <a:rPr lang="zh-CN" altLang="en-US" dirty="0"/>
              <a:t>容器加入到</a:t>
            </a:r>
            <a:r>
              <a:rPr lang="en-US" altLang="zh-CN" dirty="0"/>
              <a:t>test-net</a:t>
            </a:r>
            <a:r>
              <a:rPr lang="zh-CN" altLang="en-US" dirty="0"/>
              <a:t>，网络名为</a:t>
            </a:r>
            <a:r>
              <a:rPr lang="en-US" altLang="zh-CN" dirty="0"/>
              <a:t>mysql1</a:t>
            </a:r>
            <a:r>
              <a:rPr lang="zh-CN" altLang="en-US" dirty="0"/>
              <a:t>，</a:t>
            </a:r>
            <a:r>
              <a:rPr lang="en-US" altLang="zh-CN" dirty="0"/>
              <a:t>ROOT</a:t>
            </a:r>
            <a:r>
              <a:rPr lang="zh-CN" altLang="en-US" dirty="0"/>
              <a:t>密码为</a:t>
            </a:r>
            <a:r>
              <a:rPr lang="en-US" altLang="zh-CN" dirty="0"/>
              <a:t>123123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docker run -</a:t>
            </a:r>
            <a:r>
              <a:rPr lang="en-US" altLang="zh-CN" dirty="0" err="1">
                <a:solidFill>
                  <a:srgbClr val="FF0000"/>
                </a:solidFill>
              </a:rPr>
              <a:t>dp</a:t>
            </a:r>
            <a:r>
              <a:rPr lang="en-US" altLang="zh-CN" dirty="0">
                <a:solidFill>
                  <a:srgbClr val="FF0000"/>
                </a:solidFill>
              </a:rPr>
              <a:t> 3030:3306 --name mysql1 --network test-net --network-alias -e MYSQL_ROOT_PASSWORD=</a:t>
            </a:r>
            <a:r>
              <a:rPr lang="zh-CN" altLang="en-US" dirty="0">
                <a:solidFill>
                  <a:srgbClr val="FF0000"/>
                </a:solidFill>
              </a:rPr>
              <a:t>密码 </a:t>
            </a:r>
            <a:r>
              <a:rPr lang="en-US" altLang="zh-CN" dirty="0">
                <a:solidFill>
                  <a:srgbClr val="FF0000"/>
                </a:solidFill>
              </a:rPr>
              <a:t>mysql1 dd3b2a5dcb48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进入容器</a:t>
            </a:r>
            <a:r>
              <a:rPr lang="en-US" altLang="zh-CN" dirty="0"/>
              <a:t>tomcat1</a:t>
            </a:r>
            <a:r>
              <a:rPr lang="zh-CN" altLang="en-US" dirty="0"/>
              <a:t>，可通过网络名访问</a:t>
            </a:r>
            <a:r>
              <a:rPr lang="en-US" altLang="zh-CN" dirty="0"/>
              <a:t>mysql1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docker exec -it tomcat1 bash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ping mysql1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 </a:t>
            </a:r>
            <a:r>
              <a:rPr lang="zh-CN" altLang="en-US" dirty="0"/>
              <a:t>镜像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镜像的一般信息包括：</a:t>
            </a:r>
            <a:endParaRPr lang="en-US" altLang="zh-CN" dirty="0"/>
          </a:p>
          <a:p>
            <a:pPr lvl="1"/>
            <a:r>
              <a:rPr lang="en-US" altLang="zh-CN" dirty="0"/>
              <a:t>REPOSITROY</a:t>
            </a:r>
            <a:r>
              <a:rPr lang="zh-CN" altLang="en-US" dirty="0"/>
              <a:t>（仓库名</a:t>
            </a:r>
            <a:r>
              <a:rPr lang="en-US" altLang="zh-CN" dirty="0"/>
              <a:t>/</a:t>
            </a:r>
            <a:r>
              <a:rPr lang="zh-CN" altLang="en-US" dirty="0"/>
              <a:t>镜像名）</a:t>
            </a:r>
            <a:endParaRPr lang="en-US" altLang="zh-CN" dirty="0"/>
          </a:p>
          <a:p>
            <a:pPr lvl="2"/>
            <a:r>
              <a:rPr lang="en-US" altLang="zh-CN" dirty="0" err="1"/>
              <a:t>Repositroy</a:t>
            </a:r>
            <a:r>
              <a:rPr lang="zh-CN" altLang="en-US" dirty="0"/>
              <a:t>为存储一类镜像的仓库，与镜像名高度一致（如：</a:t>
            </a:r>
            <a:r>
              <a:rPr lang="en-US" altLang="zh-CN" dirty="0"/>
              <a:t>tomcat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TAG</a:t>
            </a:r>
            <a:r>
              <a:rPr lang="zh-CN" altLang="en-US" dirty="0"/>
              <a:t>（镜像版本）</a:t>
            </a:r>
            <a:endParaRPr lang="en-US" altLang="zh-CN" dirty="0"/>
          </a:p>
          <a:p>
            <a:pPr lvl="2"/>
            <a:r>
              <a:rPr lang="zh-CN" altLang="en-US" dirty="0"/>
              <a:t>版本号写在镜像名后，用冒号隔开（如：</a:t>
            </a:r>
            <a:r>
              <a:rPr lang="en-US" altLang="zh-CN" dirty="0"/>
              <a:t>tomcat:10.1.7</a:t>
            </a:r>
            <a:r>
              <a:rPr lang="zh-CN" altLang="en-US" dirty="0"/>
              <a:t>），缺省为</a:t>
            </a:r>
            <a:r>
              <a:rPr lang="en-US" altLang="zh-CN" dirty="0"/>
              <a:t>latest</a:t>
            </a:r>
            <a:endParaRPr lang="en-US" altLang="zh-CN" dirty="0"/>
          </a:p>
          <a:p>
            <a:pPr lvl="1"/>
            <a:r>
              <a:rPr lang="en-US" altLang="zh-CN" dirty="0"/>
              <a:t>IMAGE ID</a:t>
            </a:r>
            <a:r>
              <a:rPr lang="zh-CN" altLang="en-US" dirty="0"/>
              <a:t>（镜像</a:t>
            </a:r>
            <a:r>
              <a:rPr lang="en-US" altLang="zh-CN" dirty="0"/>
              <a:t>ID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镜像</a:t>
            </a:r>
            <a:r>
              <a:rPr lang="en-US" altLang="zh-CN" dirty="0"/>
              <a:t>ID</a:t>
            </a:r>
            <a:r>
              <a:rPr lang="zh-CN" altLang="en-US" dirty="0"/>
              <a:t>与容器</a:t>
            </a:r>
            <a:r>
              <a:rPr lang="en-US" altLang="zh-CN" dirty="0"/>
              <a:t>ID</a:t>
            </a:r>
            <a:r>
              <a:rPr lang="zh-CN" altLang="en-US" dirty="0"/>
              <a:t>均为</a:t>
            </a:r>
            <a:r>
              <a:rPr lang="en-US" altLang="zh-CN" dirty="0"/>
              <a:t>UUID</a:t>
            </a:r>
            <a:r>
              <a:rPr lang="zh-CN" altLang="en-US" dirty="0"/>
              <a:t>格式</a:t>
            </a:r>
            <a:r>
              <a:rPr lang="en-US" altLang="zh-CN" dirty="0"/>
              <a:t>(64</a:t>
            </a:r>
            <a:r>
              <a:rPr lang="zh-CN" altLang="en-US" dirty="0"/>
              <a:t>位</a:t>
            </a:r>
            <a:r>
              <a:rPr lang="en-US" altLang="zh-CN" dirty="0"/>
              <a:t>16</a:t>
            </a:r>
            <a:r>
              <a:rPr lang="zh-CN" altLang="en-US" dirty="0"/>
              <a:t>进制数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Docker</a:t>
            </a:r>
            <a:r>
              <a:rPr lang="zh-CN" altLang="en-US" dirty="0"/>
              <a:t>中通常取前</a:t>
            </a:r>
            <a:r>
              <a:rPr lang="en-US" altLang="zh-CN" dirty="0"/>
              <a:t>12</a:t>
            </a:r>
            <a:r>
              <a:rPr lang="zh-CN" altLang="en-US" dirty="0"/>
              <a:t>位显示</a:t>
            </a:r>
            <a:endParaRPr lang="en-US" altLang="zh-CN" dirty="0"/>
          </a:p>
          <a:p>
            <a:pPr lvl="1"/>
            <a:r>
              <a:rPr lang="en-US" altLang="zh-CN" dirty="0"/>
              <a:t>CREATED</a:t>
            </a:r>
            <a:r>
              <a:rPr lang="zh-CN" altLang="en-US" dirty="0"/>
              <a:t>（镜像创建时间）</a:t>
            </a:r>
            <a:endParaRPr lang="en-US" altLang="zh-CN" dirty="0"/>
          </a:p>
          <a:p>
            <a:pPr lvl="1"/>
            <a:r>
              <a:rPr lang="en-US" altLang="zh-CN" dirty="0"/>
              <a:t>SIZE</a:t>
            </a:r>
            <a:r>
              <a:rPr lang="zh-CN" altLang="en-US" dirty="0"/>
              <a:t>（镜像文件大小）</a:t>
            </a:r>
            <a:endParaRPr lang="en-US" altLang="zh-CN" dirty="0"/>
          </a:p>
          <a:p>
            <a:pPr lvl="2"/>
            <a:r>
              <a:rPr lang="zh-CN" altLang="en-US" dirty="0"/>
              <a:t>镜像各层文件的总大小</a:t>
            </a:r>
            <a:endParaRPr lang="en-US" altLang="zh-CN" dirty="0"/>
          </a:p>
          <a:p>
            <a:pPr lvl="1"/>
            <a:r>
              <a:rPr lang="en-US" altLang="zh-CN" dirty="0"/>
              <a:t>DIGEST</a:t>
            </a:r>
            <a:r>
              <a:rPr lang="zh-CN" altLang="en-US" dirty="0"/>
              <a:t>（摘要值）</a:t>
            </a:r>
            <a:endParaRPr lang="en-US" altLang="zh-CN" dirty="0"/>
          </a:p>
          <a:p>
            <a:pPr lvl="2"/>
            <a:r>
              <a:rPr lang="zh-CN" altLang="en-US" dirty="0"/>
              <a:t>镜像层的</a:t>
            </a:r>
            <a:r>
              <a:rPr lang="en-US" altLang="zh-CN" dirty="0"/>
              <a:t>sha256(SHA, Secure Hash Algorithm,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安全散列算法</a:t>
            </a:r>
            <a:r>
              <a:rPr lang="en-US" altLang="zh-CN" dirty="0"/>
              <a:t>)</a:t>
            </a:r>
            <a:r>
              <a:rPr lang="zh-CN" altLang="en-US" dirty="0"/>
              <a:t>摘要值，长度为</a:t>
            </a:r>
            <a:r>
              <a:rPr lang="en-US" altLang="zh-CN" dirty="0"/>
              <a:t>256bit</a:t>
            </a:r>
            <a:r>
              <a:rPr lang="zh-CN" altLang="en-US" dirty="0"/>
              <a:t>、</a:t>
            </a:r>
            <a:r>
              <a:rPr lang="en-US" altLang="zh-CN" dirty="0"/>
              <a:t>32bytes</a:t>
            </a:r>
            <a:r>
              <a:rPr lang="zh-CN" altLang="en-US" dirty="0"/>
              <a:t>，表示为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16</a:t>
            </a:r>
            <a:r>
              <a:rPr lang="zh-CN" altLang="en-US" dirty="0"/>
              <a:t>进制数，每层都有一个摘要值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1.7.1 </a:t>
            </a:r>
            <a:r>
              <a:rPr lang="zh-CN" altLang="en-US" dirty="0"/>
              <a:t>镜像描述文件 </a:t>
            </a:r>
            <a:r>
              <a:rPr lang="en-US" altLang="zh-CN" dirty="0" err="1"/>
              <a:t>Dockerfile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en-US" altLang="zh-CN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应用程序的开发使用</a:t>
            </a:r>
            <a:r>
              <a:rPr lang="en-US" altLang="zh-CN" dirty="0" err="1"/>
              <a:t>Makefile</a:t>
            </a:r>
            <a:r>
              <a:rPr lang="zh-CN" altLang="en-US" dirty="0"/>
              <a:t>文件描述整个项目所有文件的编译顺序和编译规则，用户只需一个</a:t>
            </a:r>
            <a:r>
              <a:rPr lang="en-US" altLang="zh-CN" dirty="0"/>
              <a:t>make</a:t>
            </a:r>
            <a:r>
              <a:rPr lang="zh-CN" altLang="en-US" dirty="0"/>
              <a:t>命令就能完成整个项目的自动化编译和构建。</a:t>
            </a:r>
            <a:endParaRPr lang="en-US" altLang="zh-CN" dirty="0"/>
          </a:p>
          <a:p>
            <a:r>
              <a:rPr lang="en-US" altLang="zh-CN" dirty="0" err="1"/>
              <a:t>Dockerfile</a:t>
            </a:r>
            <a:endParaRPr lang="en-US" altLang="zh-CN" dirty="0"/>
          </a:p>
          <a:p>
            <a:pPr lvl="1"/>
            <a:r>
              <a:rPr lang="en-US" altLang="zh-CN" dirty="0" err="1"/>
              <a:t>Dockerfile</a:t>
            </a:r>
            <a:r>
              <a:rPr lang="zh-CN" altLang="en-US" dirty="0"/>
              <a:t>采用与</a:t>
            </a:r>
            <a:r>
              <a:rPr lang="en-US" altLang="zh-CN" dirty="0" err="1"/>
              <a:t>makefile</a:t>
            </a:r>
            <a:r>
              <a:rPr lang="zh-CN" altLang="en-US" dirty="0"/>
              <a:t>同样的机制定义了如何构建镜像</a:t>
            </a:r>
            <a:endParaRPr lang="en-US" altLang="zh-CN" dirty="0"/>
          </a:p>
          <a:p>
            <a:pPr lvl="2"/>
            <a:r>
              <a:rPr lang="en-US" altLang="zh-CN" dirty="0" err="1"/>
              <a:t>Dockerfile</a:t>
            </a:r>
            <a:r>
              <a:rPr lang="zh-CN" altLang="en-US" dirty="0"/>
              <a:t>是一个文本文件，包含了要构建镜像的所有指令</a:t>
            </a:r>
            <a:endParaRPr lang="en-US" altLang="zh-CN" dirty="0"/>
          </a:p>
          <a:p>
            <a:pPr lvl="2"/>
            <a:r>
              <a:rPr lang="en-US" altLang="zh-CN" dirty="0"/>
              <a:t>Docker</a:t>
            </a:r>
            <a:r>
              <a:rPr lang="zh-CN" altLang="en-US" dirty="0"/>
              <a:t>通过读取</a:t>
            </a:r>
            <a:r>
              <a:rPr lang="en-US" altLang="zh-CN" dirty="0" err="1"/>
              <a:t>Dockerfile</a:t>
            </a:r>
            <a:r>
              <a:rPr lang="zh-CN" altLang="en-US" dirty="0"/>
              <a:t>中的指令自动构建镜像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Dockerfile</a:t>
            </a:r>
            <a:r>
              <a:rPr lang="zh-CN" altLang="en-US" dirty="0"/>
              <a:t>的开发，用户可以构建自己独特的镜像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1.7.2 </a:t>
            </a:r>
            <a:r>
              <a:rPr lang="zh-CN" altLang="en-US" dirty="0"/>
              <a:t>镜像分层结构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传统的镜像分层结构</a:t>
            </a:r>
            <a:endParaRPr lang="en-US" altLang="zh-CN" dirty="0"/>
          </a:p>
          <a:p>
            <a:pPr lvl="1"/>
            <a:r>
              <a:rPr lang="zh-CN" altLang="en-US" dirty="0"/>
              <a:t>以镜像</a:t>
            </a:r>
            <a:r>
              <a:rPr lang="en-US" altLang="zh-CN" dirty="0"/>
              <a:t>A</a:t>
            </a:r>
            <a:r>
              <a:rPr lang="zh-CN" altLang="en-US" dirty="0"/>
              <a:t>为例，用户可以访问</a:t>
            </a:r>
            <a:r>
              <a:rPr lang="en-US" altLang="zh-CN" dirty="0"/>
              <a:t>file1</a:t>
            </a:r>
            <a:r>
              <a:rPr lang="zh-CN" altLang="en-US" dirty="0"/>
              <a:t>、</a:t>
            </a:r>
            <a:r>
              <a:rPr lang="en-US" altLang="zh-CN" dirty="0"/>
              <a:t>file2</a:t>
            </a:r>
            <a:r>
              <a:rPr lang="zh-CN" altLang="en-US" dirty="0"/>
              <a:t> 、</a:t>
            </a:r>
            <a:r>
              <a:rPr lang="en-US" altLang="zh-CN" dirty="0"/>
              <a:t>file3</a:t>
            </a:r>
            <a:r>
              <a:rPr lang="zh-CN" altLang="en-US" dirty="0"/>
              <a:t> 和</a:t>
            </a:r>
            <a:r>
              <a:rPr lang="en-US" altLang="zh-CN" dirty="0"/>
              <a:t>file4</a:t>
            </a:r>
            <a:endParaRPr lang="en-US" altLang="zh-CN" dirty="0"/>
          </a:p>
          <a:p>
            <a:pPr lvl="1"/>
            <a:r>
              <a:rPr lang="zh-CN" altLang="en-US" dirty="0"/>
              <a:t>各层文件可以通过联合文件系统</a:t>
            </a:r>
            <a:r>
              <a:rPr lang="en-US" altLang="zh-CN" dirty="0"/>
              <a:t>(AUFS, Another Union File System)</a:t>
            </a:r>
            <a:r>
              <a:rPr lang="zh-CN" altLang="en-US" dirty="0"/>
              <a:t>叠加在一起，向用户呈现一个完整的文件系统</a:t>
            </a:r>
            <a:endParaRPr lang="en-US" altLang="zh-CN" dirty="0"/>
          </a:p>
          <a:p>
            <a:pPr lvl="1"/>
            <a:r>
              <a:rPr lang="zh-CN" altLang="en-US" dirty="0"/>
              <a:t>最底层是基础镜像，通常为操作系统</a:t>
            </a:r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4231341" y="4299861"/>
          <a:ext cx="229795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ysClr val="windowText" lastClr="000000"/>
                          </a:solidFill>
                        </a:rPr>
                        <a:t>ccc(file4)</a:t>
                      </a:r>
                      <a:endParaRPr lang="zh-CN" altLang="en-US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 err="1">
                          <a:solidFill>
                            <a:sysClr val="windowText" lastClr="000000"/>
                          </a:solidFill>
                        </a:rPr>
                        <a:t>bbb</a:t>
                      </a:r>
                      <a:r>
                        <a:rPr lang="en-US" altLang="zh-CN" sz="2200" b="0" dirty="0">
                          <a:solidFill>
                            <a:sysClr val="windowText" lastClr="000000"/>
                          </a:solidFill>
                        </a:rPr>
                        <a:t>(file2, file3)</a:t>
                      </a:r>
                      <a:endParaRPr lang="zh-CN" altLang="en-US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 err="1">
                          <a:solidFill>
                            <a:sysClr val="windowText" lastClr="000000"/>
                          </a:solidFill>
                        </a:rPr>
                        <a:t>aaa</a:t>
                      </a:r>
                      <a:r>
                        <a:rPr lang="en-US" altLang="zh-CN" sz="2200" b="0" dirty="0">
                          <a:solidFill>
                            <a:sysClr val="windowText" lastClr="000000"/>
                          </a:solidFill>
                        </a:rPr>
                        <a:t>(file1)</a:t>
                      </a:r>
                      <a:endParaRPr lang="zh-CN" altLang="en-US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ysClr val="windowText" lastClr="000000"/>
                          </a:solidFill>
                        </a:rPr>
                        <a:t>Ubuntu 14.04</a:t>
                      </a:r>
                      <a:endParaRPr lang="zh-CN" altLang="en-US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878054" y="4299861"/>
          <a:ext cx="229795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 err="1">
                          <a:solidFill>
                            <a:sysClr val="windowText" lastClr="000000"/>
                          </a:solidFill>
                        </a:rPr>
                        <a:t>qqq</a:t>
                      </a:r>
                      <a:r>
                        <a:rPr lang="en-US" altLang="zh-CN" sz="2200" b="0" dirty="0">
                          <a:solidFill>
                            <a:sysClr val="windowText" lastClr="000000"/>
                          </a:solidFill>
                        </a:rPr>
                        <a:t>(file5)</a:t>
                      </a:r>
                      <a:endParaRPr lang="zh-CN" altLang="en-US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DE8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 err="1">
                          <a:solidFill>
                            <a:sysClr val="windowText" lastClr="000000"/>
                          </a:solidFill>
                        </a:rPr>
                        <a:t>ppp</a:t>
                      </a:r>
                      <a:endParaRPr lang="zh-CN" altLang="en-US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EB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 err="1">
                          <a:solidFill>
                            <a:sysClr val="windowText" lastClr="000000"/>
                          </a:solidFill>
                        </a:rPr>
                        <a:t>aaa</a:t>
                      </a:r>
                      <a:r>
                        <a:rPr lang="en-US" altLang="zh-CN" sz="2200" b="0" dirty="0">
                          <a:solidFill>
                            <a:sysClr val="windowText" lastClr="000000"/>
                          </a:solidFill>
                        </a:rPr>
                        <a:t>(file1)</a:t>
                      </a:r>
                      <a:endParaRPr lang="zh-CN" altLang="en-US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ysClr val="windowText" lastClr="000000"/>
                          </a:solidFill>
                        </a:rPr>
                        <a:t>Ubuntu 14.04</a:t>
                      </a:r>
                      <a:endParaRPr lang="zh-CN" altLang="en-US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524767" y="4670701"/>
          <a:ext cx="229795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953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 err="1">
                          <a:solidFill>
                            <a:sysClr val="windowText" lastClr="000000"/>
                          </a:solidFill>
                        </a:rPr>
                        <a:t>yyy</a:t>
                      </a:r>
                      <a:endParaRPr lang="zh-CN" altLang="en-US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9A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0" dirty="0">
                          <a:solidFill>
                            <a:sysClr val="windowText" lastClr="000000"/>
                          </a:solidFill>
                        </a:rPr>
                        <a:t>xxx</a:t>
                      </a:r>
                      <a:endParaRPr lang="zh-CN" altLang="en-US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A6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0" dirty="0">
                          <a:solidFill>
                            <a:sysClr val="windowText" lastClr="000000"/>
                          </a:solidFill>
                        </a:rPr>
                        <a:t>Fedora 25</a:t>
                      </a:r>
                      <a:endParaRPr lang="zh-CN" altLang="en-US" sz="22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908775" y="612540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传统镜像分层结构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006657" y="3839449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镜像</a:t>
            </a:r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7653369" y="3839449"/>
            <a:ext cx="845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镜像</a:t>
            </a:r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316914" y="3839449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镜像</a:t>
            </a:r>
            <a:r>
              <a:rPr lang="en-US" altLang="zh-CN" sz="2000" dirty="0"/>
              <a:t>C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传统镜像分层结构特点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便于修改：镜像出错后，只需要修改和替换出错的层</a:t>
            </a:r>
            <a:endParaRPr lang="en-US" altLang="zh-CN" dirty="0"/>
          </a:p>
          <a:p>
            <a:pPr lvl="1"/>
            <a:r>
              <a:rPr lang="zh-CN" altLang="en-US" dirty="0"/>
              <a:t>共享资源：相同环境的应用程序共享一个底层镜像，下载完镜像</a:t>
            </a:r>
            <a:r>
              <a:rPr lang="en-US" altLang="zh-CN" dirty="0"/>
              <a:t>A</a:t>
            </a:r>
            <a:r>
              <a:rPr lang="zh-CN" altLang="en-US" dirty="0"/>
              <a:t>后，再下载镜像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相同的层就不必再重复下载了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zh-CN" altLang="en-US" dirty="0"/>
          </a:p>
          <a:p>
            <a:pPr lvl="1"/>
            <a:r>
              <a:rPr lang="zh-CN" altLang="en-US" dirty="0"/>
              <a:t>镜像分层会越来越多，而</a:t>
            </a:r>
            <a:r>
              <a:rPr lang="en-US" altLang="zh-CN" dirty="0"/>
              <a:t>AUFS</a:t>
            </a:r>
            <a:r>
              <a:rPr lang="zh-CN" altLang="en-US" dirty="0"/>
              <a:t>最多只支持</a:t>
            </a:r>
            <a:r>
              <a:rPr lang="en-US" altLang="zh-CN" dirty="0"/>
              <a:t>128</a:t>
            </a:r>
            <a:r>
              <a:rPr lang="zh-CN" altLang="en-US" dirty="0"/>
              <a:t>层</a:t>
            </a:r>
            <a:endParaRPr lang="en-US" altLang="zh-CN" dirty="0"/>
          </a:p>
          <a:p>
            <a:pPr lvl="1"/>
            <a:r>
              <a:rPr lang="en-US" altLang="zh-CN" dirty="0"/>
              <a:t>AUFS</a:t>
            </a:r>
            <a:r>
              <a:rPr lang="zh-CN" altLang="en-US" dirty="0"/>
              <a:t>以文件为粒度进行写时拷贝，修改大文件时需要复制整个大文件到内存，修改效率低</a:t>
            </a:r>
            <a:endParaRPr lang="en-US" altLang="zh-CN" dirty="0"/>
          </a:p>
          <a:p>
            <a:pPr lvl="2"/>
            <a:r>
              <a:rPr lang="zh-CN" altLang="en-US" dirty="0"/>
              <a:t>写时拷贝</a:t>
            </a:r>
            <a:r>
              <a:rPr lang="en-US" altLang="zh-CN" dirty="0"/>
              <a:t>(COW, Copy On Write)</a:t>
            </a:r>
            <a:r>
              <a:rPr lang="zh-CN" altLang="en-US" dirty="0"/>
              <a:t>：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IO</a:t>
            </a:r>
            <a:r>
              <a:rPr lang="zh-CN" altLang="en-US" dirty="0"/>
              <a:t>优化技术，文件被应用程序修改时会被</a:t>
            </a:r>
            <a:r>
              <a:rPr lang="en-US" altLang="zh-CN" dirty="0"/>
              <a:t>Linux</a:t>
            </a:r>
            <a:r>
              <a:rPr lang="zh-CN" altLang="en-US" dirty="0"/>
              <a:t>拷贝进内存（缓存），以实现多并发写入及加快写入速度</a:t>
            </a:r>
            <a:endParaRPr lang="en-US" altLang="zh-CN" dirty="0"/>
          </a:p>
          <a:p>
            <a:pPr lvl="1"/>
            <a:r>
              <a:rPr lang="zh-CN" altLang="en-US" dirty="0"/>
              <a:t>很多上层镜像会基于同一个下层镜像构建，修改下层会增加镜像维护难度</a:t>
            </a:r>
            <a:endParaRPr lang="en-US" altLang="zh-CN" dirty="0"/>
          </a:p>
          <a:p>
            <a:pPr lvl="1"/>
            <a:r>
              <a:rPr lang="zh-CN" altLang="en-US" dirty="0"/>
              <a:t>上层镜像基于下层的安全性，下层镜像的安全漏洞会导致很多镜像出现安全问题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1.7.3 </a:t>
            </a:r>
            <a:r>
              <a:rPr lang="zh-CN" altLang="en-US" dirty="0"/>
              <a:t>镜像分层结构</a:t>
            </a:r>
            <a:r>
              <a:rPr lang="en-US" altLang="zh-CN" dirty="0"/>
              <a:t>2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Dockerfile</a:t>
            </a:r>
            <a:r>
              <a:rPr lang="zh-CN" altLang="en-US" dirty="0"/>
              <a:t>的镜像分层结构</a:t>
            </a:r>
            <a:endParaRPr lang="zh-CN" altLang="en-US" dirty="0"/>
          </a:p>
          <a:p>
            <a:pPr lvl="1"/>
            <a:r>
              <a:rPr lang="zh-CN" altLang="en-US" dirty="0"/>
              <a:t>大多数</a:t>
            </a:r>
            <a:r>
              <a:rPr lang="en-US" altLang="zh-CN" dirty="0"/>
              <a:t>Docker</a:t>
            </a:r>
            <a:r>
              <a:rPr lang="zh-CN" altLang="en-US" dirty="0"/>
              <a:t>镜像都是在其他镜像的基础上逐层建立起来的，每一层都由</a:t>
            </a:r>
            <a:r>
              <a:rPr lang="en-US" altLang="zh-CN" dirty="0" err="1"/>
              <a:t>Dockerfile</a:t>
            </a:r>
            <a:r>
              <a:rPr lang="zh-CN" altLang="en-US" dirty="0"/>
              <a:t>指令决定；除了最后一层，每一层都是只读的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运行</a:t>
            </a:r>
            <a:r>
              <a:rPr lang="en-US" altLang="zh-CN" dirty="0" err="1"/>
              <a:t>Dockerfile</a:t>
            </a:r>
            <a:r>
              <a:rPr lang="zh-CN" altLang="en-US" dirty="0"/>
              <a:t>后，将会构建一个完整的镜像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1525643" y="2461059"/>
            <a:ext cx="10111526" cy="2442635"/>
          </a:xfrm>
          <a:prstGeom prst="roundRect">
            <a:avLst>
              <a:gd name="adj" fmla="val 4556"/>
            </a:avLst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6399" y="2944906"/>
            <a:ext cx="3238387" cy="16897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FROM ubuntu:15.04</a:t>
            </a:r>
            <a:endParaRPr lang="en-US" altLang="zh-CN" dirty="0">
              <a:solidFill>
                <a:schemeClr val="tx1"/>
              </a:solidFill>
            </a:endParaRPr>
          </a:p>
          <a:p>
            <a:pPr algn="l"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COPY . /app</a:t>
            </a:r>
            <a:endParaRPr lang="en-US" altLang="zh-CN" dirty="0">
              <a:solidFill>
                <a:schemeClr val="tx1"/>
              </a:solidFill>
            </a:endParaRPr>
          </a:p>
          <a:p>
            <a:pPr algn="l"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RUN make /app</a:t>
            </a:r>
            <a:endParaRPr lang="en-US" altLang="zh-CN" dirty="0">
              <a:solidFill>
                <a:schemeClr val="tx1"/>
              </a:solidFill>
            </a:endParaRPr>
          </a:p>
          <a:p>
            <a:pPr algn="l"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CMD python /app/app.py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42208" y="257557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10033" y="3089938"/>
            <a:ext cx="6627135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层：</a:t>
            </a:r>
            <a:r>
              <a:rPr lang="en-US" altLang="zh-CN" dirty="0"/>
              <a:t>From</a:t>
            </a:r>
            <a:r>
              <a:rPr lang="zh-CN" altLang="en-US" dirty="0"/>
              <a:t>指令，以</a:t>
            </a:r>
            <a:r>
              <a:rPr lang="en-US" altLang="zh-CN" dirty="0"/>
              <a:t>unbuntu:15.04</a:t>
            </a:r>
            <a:r>
              <a:rPr lang="zh-CN" altLang="en-US" dirty="0"/>
              <a:t>创建一个基础镜像层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层：</a:t>
            </a:r>
            <a:r>
              <a:rPr lang="en-US" altLang="zh-CN" dirty="0"/>
              <a:t>COPY</a:t>
            </a:r>
            <a:r>
              <a:rPr lang="zh-CN" altLang="en-US" dirty="0"/>
              <a:t>指令，从当前目录拷贝文件到该层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层：</a:t>
            </a:r>
            <a:r>
              <a:rPr lang="en-US" altLang="zh-CN" dirty="0"/>
              <a:t>RUN</a:t>
            </a:r>
            <a:r>
              <a:rPr lang="zh-CN" altLang="en-US" dirty="0"/>
              <a:t>指令，执行</a:t>
            </a:r>
            <a:r>
              <a:rPr lang="en-US" altLang="zh-CN" dirty="0"/>
              <a:t>make</a:t>
            </a:r>
            <a:r>
              <a:rPr lang="zh-CN" altLang="en-US" dirty="0"/>
              <a:t>指令构建应用程序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层：</a:t>
            </a:r>
            <a:r>
              <a:rPr lang="en-US" altLang="zh-CN" dirty="0"/>
              <a:t>CMD</a:t>
            </a:r>
            <a:r>
              <a:rPr lang="zh-CN" altLang="en-US" dirty="0"/>
              <a:t>指令，执行</a:t>
            </a:r>
            <a:r>
              <a:rPr lang="en-US" altLang="zh-CN" dirty="0"/>
              <a:t>python</a:t>
            </a:r>
            <a:r>
              <a:rPr lang="zh-CN" altLang="en-US" dirty="0"/>
              <a:t>命令，运行</a:t>
            </a:r>
            <a:r>
              <a:rPr lang="en-US" altLang="zh-CN" dirty="0"/>
              <a:t>/app/app.py</a:t>
            </a:r>
            <a:r>
              <a:rPr lang="zh-CN" altLang="en-US" dirty="0"/>
              <a:t>程序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1.7.4 </a:t>
            </a:r>
            <a:r>
              <a:rPr lang="zh-CN" altLang="en-US" dirty="0"/>
              <a:t>容器的层次结构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063" y="939567"/>
            <a:ext cx="5429242" cy="5784209"/>
          </a:xfrm>
        </p:spPr>
        <p:txBody>
          <a:bodyPr/>
          <a:lstStyle/>
          <a:p>
            <a:r>
              <a:rPr lang="zh-CN" altLang="en-US" dirty="0"/>
              <a:t>容器基于镜像创建</a:t>
            </a:r>
            <a:endParaRPr lang="en-US" altLang="zh-CN" dirty="0"/>
          </a:p>
          <a:p>
            <a:pPr lvl="1"/>
            <a:r>
              <a:rPr lang="zh-CN" altLang="en-US" dirty="0"/>
              <a:t>容器在镜像之上包含一个可写层</a:t>
            </a:r>
            <a:endParaRPr lang="en-US" altLang="zh-CN" dirty="0"/>
          </a:p>
          <a:p>
            <a:r>
              <a:rPr lang="zh-CN" altLang="en-US" dirty="0"/>
              <a:t>镜像基于</a:t>
            </a:r>
            <a:r>
              <a:rPr lang="en-US" altLang="zh-CN" dirty="0"/>
              <a:t>Linux</a:t>
            </a:r>
            <a:r>
              <a:rPr lang="zh-CN" altLang="en-US" dirty="0"/>
              <a:t>内核</a:t>
            </a:r>
            <a:r>
              <a:rPr lang="en-US" altLang="zh-CN" dirty="0" err="1"/>
              <a:t>bootfs</a:t>
            </a:r>
            <a:r>
              <a:rPr lang="zh-CN" altLang="en-US" dirty="0"/>
              <a:t>构建</a:t>
            </a:r>
            <a:endParaRPr lang="en-US" altLang="zh-CN" dirty="0"/>
          </a:p>
          <a:p>
            <a:pPr lvl="1"/>
            <a:r>
              <a:rPr lang="zh-CN" altLang="en-US" dirty="0"/>
              <a:t>镜像基础层为</a:t>
            </a:r>
            <a:r>
              <a:rPr lang="en-US" altLang="zh-CN" dirty="0"/>
              <a:t>Linux</a:t>
            </a:r>
            <a:r>
              <a:rPr lang="zh-CN" altLang="en-US" dirty="0"/>
              <a:t>操作系统</a:t>
            </a:r>
            <a:r>
              <a:rPr lang="en-US" altLang="zh-CN" dirty="0"/>
              <a:t>(</a:t>
            </a:r>
            <a:r>
              <a:rPr lang="zh-CN" altLang="en-US" dirty="0"/>
              <a:t>如：</a:t>
            </a:r>
            <a:r>
              <a:rPr lang="en-US" altLang="zh-CN" dirty="0"/>
              <a:t>CentOS</a:t>
            </a:r>
            <a:r>
              <a:rPr lang="zh-CN" altLang="en-US" dirty="0"/>
              <a:t>、</a:t>
            </a:r>
            <a:r>
              <a:rPr lang="en-US" altLang="zh-CN" dirty="0"/>
              <a:t>Ubuntu</a:t>
            </a:r>
            <a:r>
              <a:rPr lang="zh-CN" altLang="en-US" dirty="0"/>
              <a:t> 、</a:t>
            </a:r>
            <a:r>
              <a:rPr lang="en-US" altLang="zh-CN" dirty="0"/>
              <a:t>Debian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基础层之上再逐层构建运行环境</a:t>
            </a:r>
            <a:r>
              <a:rPr lang="en-US" altLang="zh-CN" dirty="0"/>
              <a:t>(</a:t>
            </a:r>
            <a:r>
              <a:rPr lang="zh-CN" altLang="en-US" dirty="0"/>
              <a:t>如：</a:t>
            </a:r>
            <a:r>
              <a:rPr lang="en-US" altLang="zh-CN" dirty="0"/>
              <a:t>JDK</a:t>
            </a:r>
            <a:r>
              <a:rPr lang="zh-CN" altLang="en-US" dirty="0"/>
              <a:t>、环境变量等</a:t>
            </a:r>
            <a:r>
              <a:rPr lang="en-US" altLang="zh-CN" dirty="0"/>
              <a:t>)</a:t>
            </a:r>
            <a:r>
              <a:rPr lang="zh-CN" altLang="en-US" dirty="0"/>
              <a:t>、资源文件和服务程序</a:t>
            </a:r>
            <a:r>
              <a:rPr lang="en-US" altLang="zh-CN" dirty="0"/>
              <a:t>(</a:t>
            </a:r>
            <a:r>
              <a:rPr lang="zh-CN" altLang="en-US" dirty="0"/>
              <a:t>如：</a:t>
            </a:r>
            <a:r>
              <a:rPr lang="en-US" altLang="zh-CN" dirty="0"/>
              <a:t>Apache</a:t>
            </a:r>
            <a:r>
              <a:rPr lang="zh-CN" altLang="en-US" dirty="0"/>
              <a:t>、</a:t>
            </a:r>
            <a:r>
              <a:rPr lang="en-US" altLang="zh-CN" dirty="0" err="1"/>
              <a:t>Ngix</a:t>
            </a:r>
            <a:r>
              <a:rPr lang="zh-CN" altLang="en-US" dirty="0"/>
              <a:t>、</a:t>
            </a:r>
            <a:r>
              <a:rPr lang="en-US" altLang="zh-CN" dirty="0"/>
              <a:t>Tomcat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" t="852" b="4165"/>
          <a:stretch>
            <a:fillRect/>
          </a:stretch>
        </p:blipFill>
        <p:spPr bwMode="auto">
          <a:xfrm>
            <a:off x="6768353" y="1914032"/>
            <a:ext cx="5144014" cy="412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Docker</a:t>
            </a:r>
            <a:r>
              <a:rPr lang="zh-CN" altLang="en-US" dirty="0"/>
              <a:t>的组件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的核心组件包含：</a:t>
            </a:r>
            <a:endParaRPr lang="en-US" altLang="zh-CN" dirty="0"/>
          </a:p>
          <a:p>
            <a:pPr lvl="1"/>
            <a:r>
              <a:rPr lang="zh-CN" altLang="en-US" dirty="0"/>
              <a:t>客户端 </a:t>
            </a:r>
            <a:r>
              <a:rPr lang="en-US" altLang="zh-CN" dirty="0"/>
              <a:t>docker</a:t>
            </a:r>
            <a:endParaRPr lang="en-US" altLang="zh-CN" dirty="0"/>
          </a:p>
          <a:p>
            <a:pPr lvl="1"/>
            <a:r>
              <a:rPr lang="zh-CN" altLang="en-US" dirty="0"/>
              <a:t>服务器 </a:t>
            </a:r>
            <a:r>
              <a:rPr lang="en-US" altLang="zh-CN" dirty="0" err="1"/>
              <a:t>dockerd</a:t>
            </a:r>
            <a:endParaRPr lang="en-US" altLang="zh-CN" dirty="0"/>
          </a:p>
          <a:p>
            <a:pPr lvl="2"/>
            <a:r>
              <a:rPr lang="en-US" altLang="zh-CN" dirty="0"/>
              <a:t>Docker</a:t>
            </a:r>
            <a:r>
              <a:rPr lang="zh-CN" altLang="en-US" dirty="0"/>
              <a:t>引擎、守护进程</a:t>
            </a:r>
            <a:r>
              <a:rPr lang="en-US" altLang="zh-CN" dirty="0"/>
              <a:t>(Daemon)</a:t>
            </a:r>
            <a:endParaRPr lang="en-US" altLang="zh-CN" dirty="0"/>
          </a:p>
          <a:p>
            <a:pPr lvl="1"/>
            <a:r>
              <a:rPr lang="zh-CN" altLang="en-US" dirty="0"/>
              <a:t>镜像</a:t>
            </a:r>
            <a:r>
              <a:rPr lang="en-US" altLang="zh-CN" dirty="0"/>
              <a:t> image</a:t>
            </a:r>
            <a:endParaRPr lang="en-US" altLang="zh-CN" dirty="0"/>
          </a:p>
          <a:p>
            <a:pPr lvl="1"/>
            <a:r>
              <a:rPr lang="zh-CN" altLang="en-US" dirty="0"/>
              <a:t>容器 </a:t>
            </a:r>
            <a:r>
              <a:rPr lang="en-US" altLang="zh-CN" dirty="0"/>
              <a:t>container</a:t>
            </a:r>
            <a:endParaRPr lang="en-US" altLang="zh-CN" dirty="0"/>
          </a:p>
          <a:p>
            <a:pPr lvl="1"/>
            <a:r>
              <a:rPr lang="zh-CN" altLang="en-US" dirty="0"/>
              <a:t>注册中心 </a:t>
            </a:r>
            <a:r>
              <a:rPr lang="en-US" altLang="zh-CN" dirty="0"/>
              <a:t>registry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750450" y="136661"/>
            <a:ext cx="336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《</a:t>
            </a:r>
            <a:r>
              <a:rPr lang="zh-CN" altLang="en-US" dirty="0"/>
              <a:t>第一本</a:t>
            </a:r>
            <a:r>
              <a:rPr lang="en-US" altLang="zh-CN" dirty="0"/>
              <a:t>Docker</a:t>
            </a:r>
            <a:r>
              <a:rPr lang="zh-CN" altLang="en-US" dirty="0"/>
              <a:t>书</a:t>
            </a:r>
            <a:r>
              <a:rPr lang="en-US" altLang="zh-CN" dirty="0"/>
              <a:t>》p3 pdf22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1.2.1 Docker</a:t>
            </a:r>
            <a:r>
              <a:rPr lang="zh-CN" altLang="en-US" dirty="0"/>
              <a:t>的客户端和服务器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是一个客户端</a:t>
            </a:r>
            <a:r>
              <a:rPr lang="en-US" altLang="zh-CN" dirty="0"/>
              <a:t>/</a:t>
            </a:r>
            <a:r>
              <a:rPr lang="zh-CN" altLang="en-US" dirty="0"/>
              <a:t>服务器</a:t>
            </a:r>
            <a:r>
              <a:rPr lang="en-US" altLang="zh-CN" dirty="0"/>
              <a:t>(c/s)</a:t>
            </a:r>
            <a:r>
              <a:rPr lang="zh-CN" altLang="en-US" dirty="0"/>
              <a:t>架构的程序</a:t>
            </a:r>
            <a:endParaRPr lang="en-US" altLang="zh-CN" dirty="0"/>
          </a:p>
          <a:p>
            <a:pPr lvl="1"/>
            <a:r>
              <a:rPr lang="en-US" altLang="zh-CN" dirty="0"/>
              <a:t>Docker</a:t>
            </a:r>
            <a:r>
              <a:rPr lang="zh-CN" altLang="en-US" dirty="0"/>
              <a:t>客户端向</a:t>
            </a:r>
            <a:r>
              <a:rPr lang="en-US" altLang="zh-CN" dirty="0"/>
              <a:t>Docker</a:t>
            </a:r>
            <a:r>
              <a:rPr lang="zh-CN" altLang="en-US" dirty="0"/>
              <a:t>服务器发出请求，</a:t>
            </a:r>
            <a:r>
              <a:rPr lang="en-US" altLang="zh-CN" dirty="0"/>
              <a:t>Docker</a:t>
            </a:r>
            <a:r>
              <a:rPr lang="zh-CN" altLang="en-US" dirty="0"/>
              <a:t>服务器收到请求后，完成所有工作并返回结果</a:t>
            </a:r>
            <a:endParaRPr lang="en-US" altLang="zh-CN" dirty="0"/>
          </a:p>
          <a:p>
            <a:pPr lvl="1"/>
            <a:r>
              <a:rPr lang="en-US" altLang="zh-CN" dirty="0"/>
              <a:t>Docker</a:t>
            </a:r>
            <a:r>
              <a:rPr lang="zh-CN" altLang="en-US" dirty="0"/>
              <a:t>客户端：提供了一个命令行工具</a:t>
            </a:r>
            <a:r>
              <a:rPr lang="en-US" altLang="zh-CN" dirty="0"/>
              <a:t>docker</a:t>
            </a:r>
            <a:r>
              <a:rPr lang="zh-CN" altLang="en-US" dirty="0"/>
              <a:t>以及一整套</a:t>
            </a:r>
            <a:r>
              <a:rPr lang="en-US" altLang="zh-CN" dirty="0"/>
              <a:t>RESTful API</a:t>
            </a:r>
            <a:r>
              <a:rPr lang="zh-CN" altLang="en-US" dirty="0"/>
              <a:t>来与服务器交互</a:t>
            </a:r>
            <a:endParaRPr lang="en-US" altLang="zh-CN" dirty="0"/>
          </a:p>
          <a:p>
            <a:pPr lvl="1"/>
            <a:r>
              <a:rPr lang="en-US" altLang="zh-CN" dirty="0"/>
              <a:t>Docker</a:t>
            </a:r>
            <a:r>
              <a:rPr lang="zh-CN" altLang="en-US" dirty="0"/>
              <a:t>服务器：提供了一个守护进程在操作系统后台执行</a:t>
            </a:r>
            <a:r>
              <a:rPr lang="en-US" altLang="zh-CN" dirty="0"/>
              <a:t>Docker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2"/>
            <a:r>
              <a:rPr lang="zh-CN" altLang="en-US" dirty="0"/>
              <a:t>守护进程</a:t>
            </a:r>
            <a:r>
              <a:rPr lang="en-US" altLang="zh-CN" dirty="0"/>
              <a:t>(Daemon)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后台运行的服务进程，</a:t>
            </a:r>
            <a:r>
              <a:rPr lang="en-US" altLang="zh-CN" dirty="0"/>
              <a:t>Windows</a:t>
            </a:r>
            <a:r>
              <a:rPr lang="zh-CN" altLang="en-US" dirty="0"/>
              <a:t>中为</a:t>
            </a:r>
            <a:r>
              <a:rPr lang="en-US" altLang="zh-CN" dirty="0"/>
              <a:t>Service</a:t>
            </a:r>
            <a:endParaRPr lang="en-US" altLang="zh-CN" dirty="0"/>
          </a:p>
          <a:p>
            <a:pPr lvl="2"/>
            <a:r>
              <a:rPr lang="en-US" altLang="zh-CN" dirty="0"/>
              <a:t>Docker</a:t>
            </a:r>
            <a:r>
              <a:rPr lang="zh-CN" altLang="en-US" dirty="0"/>
              <a:t>守护进程也称为</a:t>
            </a:r>
            <a:r>
              <a:rPr lang="en-US" altLang="zh-CN" dirty="0"/>
              <a:t>Docker</a:t>
            </a:r>
            <a:r>
              <a:rPr lang="zh-CN" altLang="en-US" dirty="0"/>
              <a:t>引擎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750450" y="136661"/>
            <a:ext cx="336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《</a:t>
            </a:r>
            <a:r>
              <a:rPr lang="zh-CN" altLang="en-US" dirty="0"/>
              <a:t>第一本</a:t>
            </a:r>
            <a:r>
              <a:rPr lang="en-US" altLang="zh-CN" dirty="0"/>
              <a:t>Docker</a:t>
            </a:r>
            <a:r>
              <a:rPr lang="zh-CN" altLang="en-US" dirty="0"/>
              <a:t>书</a:t>
            </a:r>
            <a:r>
              <a:rPr lang="en-US" altLang="zh-CN" dirty="0"/>
              <a:t>》p4 pdf23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60245" y="4762616"/>
            <a:ext cx="1792942" cy="502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Docker</a:t>
            </a:r>
            <a:r>
              <a:rPr lang="zh-CN" altLang="en-US" dirty="0">
                <a:solidFill>
                  <a:schemeClr val="tx1"/>
                </a:solidFill>
              </a:rPr>
              <a:t>客户端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60245" y="5443939"/>
            <a:ext cx="1792942" cy="502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Docker</a:t>
            </a:r>
            <a:r>
              <a:rPr lang="zh-CN" altLang="en-US" dirty="0">
                <a:solidFill>
                  <a:schemeClr val="tx1"/>
                </a:solidFill>
              </a:rPr>
              <a:t>客户端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60245" y="6124749"/>
            <a:ext cx="1792942" cy="5020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Docker</a:t>
            </a:r>
            <a:r>
              <a:rPr lang="zh-CN" altLang="en-US" dirty="0">
                <a:solidFill>
                  <a:schemeClr val="tx1"/>
                </a:solidFill>
              </a:rPr>
              <a:t>客户端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20872" y="4762616"/>
            <a:ext cx="5074022" cy="1859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88013" y="6193556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宿主机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26737" y="5325035"/>
            <a:ext cx="1792942" cy="735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守护进程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(Docker</a:t>
            </a:r>
            <a:r>
              <a:rPr lang="zh-CN" altLang="en-US" dirty="0">
                <a:solidFill>
                  <a:schemeClr val="tx1"/>
                </a:solidFill>
              </a:rPr>
              <a:t>引擎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28982" y="4955359"/>
            <a:ext cx="1792942" cy="1221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Docker</a:t>
            </a:r>
            <a:r>
              <a:rPr lang="zh-CN" altLang="en-US" dirty="0">
                <a:solidFill>
                  <a:schemeClr val="tx1"/>
                </a:solidFill>
              </a:rPr>
              <a:t>容器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65137" y="5116843"/>
            <a:ext cx="1792942" cy="1221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Docker</a:t>
            </a:r>
            <a:r>
              <a:rPr lang="zh-CN" altLang="en-US" dirty="0">
                <a:solidFill>
                  <a:schemeClr val="tx1"/>
                </a:solidFill>
              </a:rPr>
              <a:t>容器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88960" y="5258690"/>
            <a:ext cx="1792942" cy="1221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Docker</a:t>
            </a:r>
            <a:r>
              <a:rPr lang="zh-CN" altLang="en-US" dirty="0">
                <a:solidFill>
                  <a:schemeClr val="tx1"/>
                </a:solidFill>
              </a:rPr>
              <a:t>容器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7" name="连接符: 肘形 16"/>
          <p:cNvCxnSpPr>
            <a:stCxn id="5" idx="3"/>
          </p:cNvCxnSpPr>
          <p:nvPr/>
        </p:nvCxnSpPr>
        <p:spPr>
          <a:xfrm>
            <a:off x="4353187" y="5013628"/>
            <a:ext cx="1673550" cy="502023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/>
          <p:cNvCxnSpPr>
            <a:stCxn id="7" idx="3"/>
          </p:cNvCxnSpPr>
          <p:nvPr/>
        </p:nvCxnSpPr>
        <p:spPr>
          <a:xfrm flipV="1">
            <a:off x="4353187" y="5874251"/>
            <a:ext cx="1673550" cy="501510"/>
          </a:xfrm>
          <a:prstGeom prst="bentConnector3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3"/>
            <a:endCxn id="10" idx="1"/>
          </p:cNvCxnSpPr>
          <p:nvPr/>
        </p:nvCxnSpPr>
        <p:spPr>
          <a:xfrm flipV="1">
            <a:off x="4353187" y="5692588"/>
            <a:ext cx="1673550" cy="236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11" idx="1"/>
          </p:cNvCxnSpPr>
          <p:nvPr/>
        </p:nvCxnSpPr>
        <p:spPr>
          <a:xfrm flipV="1">
            <a:off x="7819679" y="5566021"/>
            <a:ext cx="509303" cy="12656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14" idx="1"/>
          </p:cNvCxnSpPr>
          <p:nvPr/>
        </p:nvCxnSpPr>
        <p:spPr>
          <a:xfrm>
            <a:off x="7819679" y="5692588"/>
            <a:ext cx="645458" cy="3491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3"/>
            <a:endCxn id="15" idx="1"/>
          </p:cNvCxnSpPr>
          <p:nvPr/>
        </p:nvCxnSpPr>
        <p:spPr>
          <a:xfrm>
            <a:off x="7819679" y="5692588"/>
            <a:ext cx="769281" cy="176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 Docker</a:t>
            </a:r>
            <a:r>
              <a:rPr lang="zh-CN" altLang="en-US" dirty="0"/>
              <a:t>镜像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镜像 </a:t>
            </a:r>
            <a:r>
              <a:rPr lang="en-US" altLang="zh-CN" dirty="0"/>
              <a:t>Image</a:t>
            </a:r>
            <a:endParaRPr lang="en-US" altLang="zh-CN" dirty="0"/>
          </a:p>
          <a:p>
            <a:pPr lvl="1"/>
            <a:r>
              <a:rPr lang="zh-CN" altLang="en-US" dirty="0"/>
              <a:t>容器中执行程序的所有文件，打包为一个镜像</a:t>
            </a:r>
            <a:endParaRPr lang="en-US" altLang="zh-CN" dirty="0"/>
          </a:p>
          <a:p>
            <a:pPr lvl="2"/>
            <a:r>
              <a:rPr lang="zh-CN" altLang="en-US" dirty="0"/>
              <a:t>文件在镜像中是按功能分层构建的，称为镜像层</a:t>
            </a:r>
            <a:endParaRPr lang="en-US" altLang="zh-CN" dirty="0"/>
          </a:p>
          <a:p>
            <a:pPr lvl="2"/>
            <a:r>
              <a:rPr lang="en-US" altLang="zh-CN" dirty="0"/>
              <a:t>Docker</a:t>
            </a:r>
            <a:r>
              <a:rPr lang="zh-CN" altLang="en-US" dirty="0"/>
              <a:t>可直接加载镜像文件快速创建一个容器</a:t>
            </a:r>
            <a:endParaRPr lang="en-US" altLang="zh-CN" dirty="0"/>
          </a:p>
          <a:p>
            <a:pPr lvl="1"/>
            <a:r>
              <a:rPr lang="zh-CN" altLang="en-US" dirty="0"/>
              <a:t>用户可根据自己的需求生成自己独特的镜像文件，进而创建自己所需的容器，一个镜像文件可创建多个容器</a:t>
            </a:r>
            <a:endParaRPr lang="en-US" altLang="zh-CN" dirty="0"/>
          </a:p>
        </p:txBody>
      </p:sp>
      <p:sp>
        <p:nvSpPr>
          <p:cNvPr id="11" name="矩形: 圆角 10"/>
          <p:cNvSpPr/>
          <p:nvPr/>
        </p:nvSpPr>
        <p:spPr>
          <a:xfrm>
            <a:off x="6854543" y="4271682"/>
            <a:ext cx="5057824" cy="2434164"/>
          </a:xfrm>
          <a:prstGeom prst="roundRect">
            <a:avLst>
              <a:gd name="adj" fmla="val 6608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6854542" y="3514163"/>
            <a:ext cx="1265751" cy="479615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容器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56791" y="3514163"/>
            <a:ext cx="1265751" cy="479615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容器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646616" y="3514163"/>
            <a:ext cx="1265751" cy="479615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容器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endCxn id="12" idx="2"/>
          </p:cNvCxnSpPr>
          <p:nvPr/>
        </p:nvCxnSpPr>
        <p:spPr>
          <a:xfrm flipH="1" flipV="1">
            <a:off x="7487418" y="3993778"/>
            <a:ext cx="230041" cy="27790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0"/>
            <a:endCxn id="13" idx="2"/>
          </p:cNvCxnSpPr>
          <p:nvPr/>
        </p:nvCxnSpPr>
        <p:spPr>
          <a:xfrm flipV="1">
            <a:off x="9383455" y="3993778"/>
            <a:ext cx="6212" cy="27790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4" idx="2"/>
          </p:cNvCxnSpPr>
          <p:nvPr/>
        </p:nvCxnSpPr>
        <p:spPr>
          <a:xfrm flipV="1">
            <a:off x="11094937" y="3993778"/>
            <a:ext cx="184555" cy="27367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30309" y="3935341"/>
            <a:ext cx="55239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charset="2"/>
              <a:buChar char="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如：用户对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Tomcat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进行配置和新增初始资源之后，打包成为用户项目的某个服务模块镜像，如果要对系统的该模块进行扩展，直接将其镜像文件部署为容器即可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765766" y="6299054"/>
            <a:ext cx="2088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镜像文件</a:t>
            </a:r>
            <a:r>
              <a:rPr lang="en-US" altLang="zh-CN" dirty="0"/>
              <a:t>(Image)</a:t>
            </a:r>
            <a:endParaRPr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7001976" y="4386644"/>
            <a:ext cx="4786612" cy="5754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zh-CN" altLang="en-US" dirty="0">
                <a:solidFill>
                  <a:schemeClr val="tx1"/>
                </a:solidFill>
              </a:rPr>
              <a:t>镜像层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14561" y="4487156"/>
            <a:ext cx="1156448" cy="3892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程序文件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56789" y="4483673"/>
            <a:ext cx="1156449" cy="3892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程序文件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99018" y="4477832"/>
            <a:ext cx="1156449" cy="3892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资源文件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001976" y="5033421"/>
            <a:ext cx="4786612" cy="5754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zh-CN" altLang="en-US" dirty="0">
                <a:solidFill>
                  <a:schemeClr val="tx1"/>
                </a:solidFill>
              </a:rPr>
              <a:t>镜像层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356789" y="5137250"/>
            <a:ext cx="1156449" cy="3892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资源文件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114561" y="5137250"/>
            <a:ext cx="1156448" cy="3892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程序文件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001976" y="5673549"/>
            <a:ext cx="4786612" cy="5754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zh-CN" altLang="en-US" dirty="0">
                <a:solidFill>
                  <a:schemeClr val="tx1"/>
                </a:solidFill>
              </a:rPr>
              <a:t>镜像层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56789" y="5769351"/>
            <a:ext cx="1156449" cy="3892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资源文件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14561" y="5769351"/>
            <a:ext cx="1156448" cy="3892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程序文件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99018" y="5769351"/>
            <a:ext cx="1156449" cy="3892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资源文件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90149" y="6313677"/>
            <a:ext cx="4786612" cy="276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1.2.3 Docker Registry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注册中心 </a:t>
            </a:r>
            <a:r>
              <a:rPr lang="en-US" altLang="zh-CN" dirty="0"/>
              <a:t>Registry</a:t>
            </a:r>
            <a:endParaRPr lang="en-US" altLang="zh-CN" dirty="0"/>
          </a:p>
          <a:p>
            <a:pPr lvl="1"/>
            <a:r>
              <a:rPr lang="en-US" altLang="zh-CN" dirty="0"/>
              <a:t>Registry</a:t>
            </a:r>
            <a:r>
              <a:rPr lang="zh-CN" altLang="en-US" dirty="0"/>
              <a:t>是</a:t>
            </a:r>
            <a:r>
              <a:rPr lang="en-US" altLang="zh-CN" dirty="0"/>
              <a:t>Docker</a:t>
            </a:r>
            <a:r>
              <a:rPr lang="zh-CN" altLang="en-US" dirty="0"/>
              <a:t>集中保存用户镜像的地方</a:t>
            </a:r>
            <a:endParaRPr lang="en-US" altLang="zh-CN" dirty="0"/>
          </a:p>
          <a:p>
            <a:pPr lvl="2"/>
            <a:r>
              <a:rPr lang="zh-CN" altLang="en-US" dirty="0"/>
              <a:t>一个</a:t>
            </a:r>
            <a:r>
              <a:rPr lang="en-US" altLang="zh-CN" dirty="0"/>
              <a:t>Registry</a:t>
            </a:r>
            <a:r>
              <a:rPr lang="zh-CN" altLang="en-US" dirty="0"/>
              <a:t>中包含了多个</a:t>
            </a:r>
            <a:r>
              <a:rPr lang="en-US" altLang="zh-CN" dirty="0"/>
              <a:t>Repositories</a:t>
            </a:r>
            <a:endParaRPr lang="en-US" altLang="zh-CN" dirty="0"/>
          </a:p>
          <a:p>
            <a:pPr lvl="2"/>
            <a:r>
              <a:rPr lang="en-US" altLang="zh-CN" dirty="0"/>
              <a:t>Repository</a:t>
            </a:r>
            <a:r>
              <a:rPr lang="zh-CN" altLang="en-US" dirty="0"/>
              <a:t>是存储一类镜像的仓库，如</a:t>
            </a:r>
            <a:r>
              <a:rPr lang="en-US" altLang="zh-CN" dirty="0"/>
              <a:t>Tomcat Repository</a:t>
            </a:r>
            <a:r>
              <a:rPr lang="zh-CN" altLang="en-US" dirty="0"/>
              <a:t>存储了所有</a:t>
            </a:r>
            <a:r>
              <a:rPr lang="en-US" altLang="zh-CN" dirty="0"/>
              <a:t>Tomcat</a:t>
            </a:r>
            <a:r>
              <a:rPr lang="zh-CN" altLang="en-US" dirty="0"/>
              <a:t>镜像</a:t>
            </a:r>
            <a:endParaRPr lang="en-US" altLang="zh-CN" dirty="0"/>
          </a:p>
          <a:p>
            <a:pPr lvl="1"/>
            <a:r>
              <a:rPr lang="zh-CN" altLang="en-US" dirty="0"/>
              <a:t>公共</a:t>
            </a:r>
            <a:r>
              <a:rPr lang="en-US" altLang="zh-CN" dirty="0"/>
              <a:t>Registry</a:t>
            </a:r>
            <a:endParaRPr lang="en-US" altLang="zh-CN" dirty="0"/>
          </a:p>
          <a:p>
            <a:pPr lvl="2"/>
            <a:r>
              <a:rPr lang="en-US" altLang="zh-CN" dirty="0"/>
              <a:t>Docker</a:t>
            </a:r>
            <a:r>
              <a:rPr lang="zh-CN" altLang="en-US" dirty="0"/>
              <a:t>公司运营的公共</a:t>
            </a:r>
            <a:r>
              <a:rPr lang="en-US" altLang="zh-CN" dirty="0"/>
              <a:t>Registry</a:t>
            </a:r>
            <a:r>
              <a:rPr lang="zh-CN" altLang="en-US" dirty="0"/>
              <a:t>叫做</a:t>
            </a:r>
            <a:r>
              <a:rPr lang="en-US" altLang="zh-CN" dirty="0"/>
              <a:t>Docker Hub</a:t>
            </a:r>
            <a:r>
              <a:rPr lang="zh-CN" altLang="en-US" dirty="0"/>
              <a:t>，借鉴了源代码管理网站</a:t>
            </a:r>
            <a:r>
              <a:rPr lang="en-US" altLang="zh-CN" dirty="0"/>
              <a:t>GitHub</a:t>
            </a:r>
            <a:r>
              <a:rPr lang="zh-CN" altLang="en-US" dirty="0"/>
              <a:t>的设计思想；阿里云也提供了一个阿里云</a:t>
            </a:r>
            <a:r>
              <a:rPr lang="en-US" altLang="zh-CN" dirty="0"/>
              <a:t>Registry</a:t>
            </a:r>
            <a:endParaRPr lang="en-US" altLang="zh-CN" dirty="0"/>
          </a:p>
          <a:p>
            <a:pPr lvl="2"/>
            <a:r>
              <a:rPr lang="zh-CN" altLang="en-US" dirty="0"/>
              <a:t>提供公共镜像库</a:t>
            </a:r>
            <a:r>
              <a:rPr lang="en-US" altLang="zh-CN" dirty="0"/>
              <a:t>Public Repositories</a:t>
            </a:r>
            <a:endParaRPr lang="en-US" altLang="zh-CN" dirty="0"/>
          </a:p>
          <a:p>
            <a:pPr lvl="2"/>
            <a:r>
              <a:rPr lang="zh-CN" altLang="en-US" dirty="0"/>
              <a:t>管理用户的私有镜像库</a:t>
            </a:r>
            <a:r>
              <a:rPr lang="en-US" altLang="zh-CN" dirty="0"/>
              <a:t>Private Repositories</a:t>
            </a:r>
            <a:endParaRPr lang="en-US" altLang="zh-CN" dirty="0"/>
          </a:p>
          <a:p>
            <a:pPr lvl="1"/>
            <a:r>
              <a:rPr lang="zh-CN" altLang="en-US" dirty="0"/>
              <a:t>私有</a:t>
            </a:r>
            <a:r>
              <a:rPr lang="en-US" altLang="zh-CN" dirty="0"/>
              <a:t>Registry</a:t>
            </a:r>
            <a:endParaRPr lang="en-US" altLang="zh-CN" dirty="0"/>
          </a:p>
          <a:p>
            <a:pPr lvl="2"/>
            <a:r>
              <a:rPr lang="en-US" altLang="zh-CN" dirty="0"/>
              <a:t>Docker</a:t>
            </a:r>
            <a:r>
              <a:rPr lang="zh-CN" altLang="en-US" dirty="0"/>
              <a:t>用户可以架设自己私有的</a:t>
            </a:r>
            <a:r>
              <a:rPr lang="en-US" altLang="zh-CN" dirty="0"/>
              <a:t>Registry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50450" y="136661"/>
            <a:ext cx="336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《</a:t>
            </a:r>
            <a:r>
              <a:rPr lang="zh-CN" altLang="en-US" dirty="0"/>
              <a:t>第一本</a:t>
            </a:r>
            <a:r>
              <a:rPr lang="en-US" altLang="zh-CN" dirty="0"/>
              <a:t>Docker</a:t>
            </a:r>
            <a:r>
              <a:rPr lang="zh-CN" altLang="en-US" dirty="0"/>
              <a:t>书</a:t>
            </a:r>
            <a:r>
              <a:rPr lang="en-US" altLang="zh-CN" dirty="0"/>
              <a:t>》p5 pdf24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1.2.4 Docker Hub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 Hub</a:t>
            </a:r>
            <a:r>
              <a:rPr lang="zh-CN" altLang="en-US" dirty="0"/>
              <a:t>是一个基于云的注册中心，为容器镜像的检索、发布和变更管理、用户和团队协作、开发流程的自动化提供了一个集中式的资源服务</a:t>
            </a:r>
            <a:endParaRPr lang="en-US" altLang="zh-CN" dirty="0"/>
          </a:p>
          <a:p>
            <a:r>
              <a:rPr lang="en-US" altLang="zh-CN" dirty="0"/>
              <a:t>Docker Hub</a:t>
            </a:r>
            <a:r>
              <a:rPr lang="zh-CN" altLang="en-US" dirty="0"/>
              <a:t>主要功能</a:t>
            </a:r>
            <a:endParaRPr lang="en-US" altLang="zh-CN" dirty="0"/>
          </a:p>
          <a:p>
            <a:pPr lvl="1"/>
            <a:r>
              <a:rPr lang="zh-CN" altLang="en-US" dirty="0"/>
              <a:t>镜像仓库：推送</a:t>
            </a:r>
            <a:r>
              <a:rPr lang="en-US" altLang="zh-CN" dirty="0"/>
              <a:t>(push/</a:t>
            </a:r>
            <a:r>
              <a:rPr lang="zh-CN" altLang="en-US" dirty="0"/>
              <a:t>上传</a:t>
            </a:r>
            <a:r>
              <a:rPr lang="en-US" altLang="zh-CN" dirty="0"/>
              <a:t>)</a:t>
            </a:r>
            <a:r>
              <a:rPr lang="zh-CN" altLang="en-US" dirty="0"/>
              <a:t>和拉取</a:t>
            </a:r>
            <a:r>
              <a:rPr lang="en-US" altLang="zh-CN" dirty="0"/>
              <a:t>(pull/</a:t>
            </a:r>
            <a:r>
              <a:rPr lang="zh-CN" altLang="en-US" dirty="0"/>
              <a:t>下载</a:t>
            </a:r>
            <a:r>
              <a:rPr lang="en-US" altLang="zh-CN" dirty="0"/>
              <a:t>)</a:t>
            </a:r>
            <a:r>
              <a:rPr lang="zh-CN" altLang="en-US" dirty="0"/>
              <a:t>镜像</a:t>
            </a:r>
            <a:endParaRPr lang="en-US" altLang="zh-CN" dirty="0"/>
          </a:p>
          <a:p>
            <a:pPr lvl="1"/>
            <a:r>
              <a:rPr lang="zh-CN" altLang="en-US" dirty="0"/>
              <a:t>团队和组织：管理对私有仓库的访问权限</a:t>
            </a:r>
            <a:endParaRPr lang="en-US" altLang="zh-CN" dirty="0"/>
          </a:p>
          <a:p>
            <a:pPr lvl="1"/>
            <a:r>
              <a:rPr lang="zh-CN" altLang="en-US" dirty="0"/>
              <a:t>官方镜像：拉取和使用由</a:t>
            </a:r>
            <a:r>
              <a:rPr lang="en-US" altLang="zh-CN" dirty="0"/>
              <a:t>Docker</a:t>
            </a:r>
            <a:r>
              <a:rPr lang="zh-CN" altLang="en-US" dirty="0"/>
              <a:t>官方提供的高质量容器</a:t>
            </a:r>
            <a:endParaRPr lang="en-US" altLang="zh-CN" dirty="0"/>
          </a:p>
          <a:p>
            <a:pPr lvl="1"/>
            <a:r>
              <a:rPr lang="zh-CN" altLang="en-US" dirty="0"/>
              <a:t>发布者镜像：外部供应商提供的第三方高质量镜像</a:t>
            </a:r>
            <a:endParaRPr lang="en-US" altLang="zh-CN" dirty="0"/>
          </a:p>
          <a:p>
            <a:pPr lvl="1"/>
            <a:r>
              <a:rPr lang="zh-CN" altLang="en-US" dirty="0"/>
              <a:t>私有镜像：管理用户的私有镜像仓库</a:t>
            </a:r>
            <a:endParaRPr lang="en-US" altLang="zh-CN" dirty="0"/>
          </a:p>
          <a:p>
            <a:r>
              <a:rPr lang="en-US" altLang="zh-CN" dirty="0"/>
              <a:t>Docker Hub</a:t>
            </a:r>
            <a:r>
              <a:rPr lang="zh-CN" altLang="en-US" dirty="0"/>
              <a:t>可匿名访问和下载镜像，注册后可拥有一个私有镜像库，实现上传镜像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1.2.5 Docker</a:t>
            </a:r>
            <a:r>
              <a:rPr lang="zh-CN" altLang="en-US" dirty="0"/>
              <a:t>容器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 </a:t>
            </a:r>
            <a:r>
              <a:rPr lang="en-US" altLang="zh-CN" dirty="0"/>
              <a:t>Container</a:t>
            </a:r>
            <a:endParaRPr lang="en-US" altLang="zh-CN" dirty="0"/>
          </a:p>
          <a:p>
            <a:pPr lvl="1"/>
            <a:r>
              <a:rPr lang="en-US" altLang="zh-CN" dirty="0"/>
              <a:t>Docker</a:t>
            </a:r>
            <a:r>
              <a:rPr lang="zh-CN" altLang="en-US" dirty="0"/>
              <a:t>可以帮助用户构建和部署容器，用户只需要把自己的应用程序或服务打包放进容器。</a:t>
            </a:r>
            <a:endParaRPr lang="en-US" altLang="zh-CN" dirty="0"/>
          </a:p>
          <a:p>
            <a:pPr lvl="2"/>
            <a:r>
              <a:rPr lang="zh-CN" altLang="en-US" dirty="0"/>
              <a:t>容器是基于镜像启动起来的，容器中可以运行一个或多个进程</a:t>
            </a:r>
            <a:endParaRPr lang="en-US" altLang="zh-CN" dirty="0"/>
          </a:p>
          <a:p>
            <a:pPr lvl="2"/>
            <a:r>
              <a:rPr lang="zh-CN" altLang="en-US" dirty="0"/>
              <a:t>镜像是程序的构建或打包阶段，而容器则是程序的启动或执行阶段</a:t>
            </a:r>
            <a:endParaRPr lang="en-US" altLang="zh-CN" dirty="0"/>
          </a:p>
          <a:p>
            <a:pPr lvl="1"/>
            <a:r>
              <a:rPr lang="en-US" altLang="zh-CN" dirty="0"/>
              <a:t>Docker</a:t>
            </a:r>
            <a:r>
              <a:rPr lang="zh-CN" altLang="en-US" dirty="0"/>
              <a:t>的容器是基于</a:t>
            </a:r>
            <a:r>
              <a:rPr lang="en-US" altLang="zh-CN" dirty="0"/>
              <a:t>Linux</a:t>
            </a:r>
            <a:r>
              <a:rPr lang="zh-CN" altLang="en-US" dirty="0"/>
              <a:t>容器或</a:t>
            </a:r>
            <a:r>
              <a:rPr lang="en-US" altLang="zh-CN" dirty="0"/>
              <a:t>Windows Hyper-V</a:t>
            </a:r>
            <a:r>
              <a:rPr lang="zh-CN" altLang="en-US" dirty="0"/>
              <a:t>构建的，</a:t>
            </a:r>
            <a:r>
              <a:rPr lang="en-US" altLang="zh-CN" dirty="0"/>
              <a:t>Docker</a:t>
            </a:r>
            <a:r>
              <a:rPr lang="zh-CN" altLang="en-US" dirty="0"/>
              <a:t>本身只是一个容器管理平台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8750450" y="136661"/>
            <a:ext cx="336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《</a:t>
            </a:r>
            <a:r>
              <a:rPr lang="zh-CN" altLang="en-US" dirty="0"/>
              <a:t>第一本</a:t>
            </a:r>
            <a:r>
              <a:rPr lang="en-US" altLang="zh-CN" dirty="0"/>
              <a:t>Docker</a:t>
            </a:r>
            <a:r>
              <a:rPr lang="zh-CN" altLang="en-US" dirty="0"/>
              <a:t>书</a:t>
            </a:r>
            <a:r>
              <a:rPr lang="en-US" altLang="zh-CN" dirty="0"/>
              <a:t>》p6 pdf25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a935b15-8234-48f3-baca-ddf1502a0644"/>
  <p:tag name="COMMONDATA" val="eyJoZGlkIjoiMDVhYzdjMDY3YjI2ZWEyMmY5MWViMjc3MjhmYmVlMTMifQ=="/>
</p:tagLst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10582</Words>
  <Application>WPS 演示</Application>
  <PresentationFormat>宽屏</PresentationFormat>
  <Paragraphs>899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3" baseType="lpstr">
      <vt:lpstr>Arial</vt:lpstr>
      <vt:lpstr>宋体</vt:lpstr>
      <vt:lpstr>Wingdings</vt:lpstr>
      <vt:lpstr>Wingdings 3</vt:lpstr>
      <vt:lpstr>Arial</vt:lpstr>
      <vt:lpstr>-apple-system</vt:lpstr>
      <vt:lpstr>Segoe Print</vt:lpstr>
      <vt:lpstr>幼圆</vt:lpstr>
      <vt:lpstr>Century Gothic</vt:lpstr>
      <vt:lpstr>微软雅黑</vt:lpstr>
      <vt:lpstr>Arial Unicode MS</vt:lpstr>
      <vt:lpstr>等线</vt:lpstr>
      <vt:lpstr>Helvetica Neue</vt:lpstr>
      <vt:lpstr>Calibri</vt:lpstr>
      <vt:lpstr>丝状</vt:lpstr>
      <vt:lpstr>云计算基础 3 Docker1</vt:lpstr>
      <vt:lpstr>1 什么是Docker？</vt:lpstr>
      <vt:lpstr>1.1 什么是容器？</vt:lpstr>
      <vt:lpstr>1.2 Docker的组件</vt:lpstr>
      <vt:lpstr>1.2.1 Docker的客户端和服务器</vt:lpstr>
      <vt:lpstr>1.2.2 Docker镜像</vt:lpstr>
      <vt:lpstr>1.2.3 Docker Registry </vt:lpstr>
      <vt:lpstr>1.2.4 Docker Hub </vt:lpstr>
      <vt:lpstr>1.2.5 Docker容器</vt:lpstr>
      <vt:lpstr>1.2.6 容器的构成</vt:lpstr>
      <vt:lpstr>1.3 Docker应用场景</vt:lpstr>
      <vt:lpstr>1.4 Docker的安装</vt:lpstr>
      <vt:lpstr>1.5 Docker容器操作</vt:lpstr>
      <vt:lpstr>1.5.1 获取镜像</vt:lpstr>
      <vt:lpstr>1.5.2 创建和启动容器</vt:lpstr>
      <vt:lpstr>1.5.3 容器信息</vt:lpstr>
      <vt:lpstr>容器信息2</vt:lpstr>
      <vt:lpstr>1.5.4 容器状态和生命周期</vt:lpstr>
      <vt:lpstr>1.5.5 容器操作</vt:lpstr>
      <vt:lpstr>1.5.5 操纵容器2</vt:lpstr>
      <vt:lpstr>1.6 Docker网络</vt:lpstr>
      <vt:lpstr>Network Namespace</vt:lpstr>
      <vt:lpstr>1.6.1 bridge模式</vt:lpstr>
      <vt:lpstr>1.6.2 host模式</vt:lpstr>
      <vt:lpstr>1.6.3 container模式</vt:lpstr>
      <vt:lpstr>1.6.4 none模式</vt:lpstr>
      <vt:lpstr>1.6.5 从外部访问容器</vt:lpstr>
      <vt:lpstr>通过端口映射到达容器</vt:lpstr>
      <vt:lpstr>使用DNAT实现端口映射</vt:lpstr>
      <vt:lpstr>1.6.6 容器间相互访问</vt:lpstr>
      <vt:lpstr>1.6.7 自定义Docker网络</vt:lpstr>
      <vt:lpstr>1.6.8 例1：创建可相互访问的容器</vt:lpstr>
      <vt:lpstr>1.7 镜像</vt:lpstr>
      <vt:lpstr>1.7.1 镜像描述文件 Dockerfile</vt:lpstr>
      <vt:lpstr>1.7.2 镜像分层结构1</vt:lpstr>
      <vt:lpstr>传统镜像分层结构特点 </vt:lpstr>
      <vt:lpstr>1.7.3 镜像分层结构2 </vt:lpstr>
      <vt:lpstr>1.7.4 容器的层次结构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俊良</dc:creator>
  <cp:lastModifiedBy>放弃游戏好好学习的兮夜君</cp:lastModifiedBy>
  <cp:revision>3453</cp:revision>
  <dcterms:created xsi:type="dcterms:W3CDTF">2023-02-11T09:30:00Z</dcterms:created>
  <dcterms:modified xsi:type="dcterms:W3CDTF">2023-06-06T15:32:37Z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B1AC042B1E3C4C18AFB9E29AD56818E1_12</vt:lpwstr>
  </property>
  <property fmtid="{D5CDD505-2E9C-101B-9397-08002B2CF9AE}" pid="3" name="KSOProductBuildVer">
    <vt:lpwstr>2052-11.1.0.14309</vt:lpwstr>
  </property>
</Properties>
</file>