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move the slide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C0E1917-741B-443D-BB21-F343DBFE9FF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109CC22-91D0-4271-B956-37E0AEECB27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465AF2D-4ABB-4A38-9594-5511295E90A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31F448-982F-42EA-B4EC-0E3B65190EA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8262E0C-401A-443D-9838-96EB4594FA22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564AC5-5BD3-4487-88F0-454132B22698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B8DE5A-5E2C-4BA7-B8A5-3A1DAD02110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1AA4D8-408E-44DA-8728-3E5342957E0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ECF6F5-9E1C-4C05-B9DC-3C53C5DCBF4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f1f1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7" name="Text 0"/>
          <p:cNvSpPr/>
          <p:nvPr/>
        </p:nvSpPr>
        <p:spPr>
          <a:xfrm>
            <a:off x="793800" y="3083040"/>
            <a:ext cx="70434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Health Information System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Text 1"/>
          <p:cNvSpPr/>
          <p:nvPr/>
        </p:nvSpPr>
        <p:spPr>
          <a:xfrm>
            <a:off x="793800" y="4131720"/>
            <a:ext cx="75560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A Django-based Solution for Healthcare Management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Shape 2"/>
          <p:cNvSpPr/>
          <p:nvPr/>
        </p:nvSpPr>
        <p:spPr>
          <a:xfrm>
            <a:off x="793800" y="4766760"/>
            <a:ext cx="362520" cy="36252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Image 1" descr="preencoded.png"/>
          <p:cNvPicPr/>
          <p:nvPr/>
        </p:nvPicPr>
        <p:blipFill>
          <a:blip r:embed="rId2"/>
          <a:stretch/>
        </p:blipFill>
        <p:spPr>
          <a:xfrm>
            <a:off x="801360" y="4774320"/>
            <a:ext cx="347400" cy="34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52" name="Text 0"/>
          <p:cNvSpPr/>
          <p:nvPr/>
        </p:nvSpPr>
        <p:spPr>
          <a:xfrm>
            <a:off x="6280200" y="165528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Challenges in Healthcare Management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Shape 1"/>
          <p:cNvSpPr/>
          <p:nvPr/>
        </p:nvSpPr>
        <p:spPr>
          <a:xfrm>
            <a:off x="6280200" y="366840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4" name="Text 2"/>
          <p:cNvSpPr/>
          <p:nvPr/>
        </p:nvSpPr>
        <p:spPr>
          <a:xfrm>
            <a:off x="7017480" y="3668400"/>
            <a:ext cx="2927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Efficient Client Management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 3"/>
          <p:cNvSpPr/>
          <p:nvPr/>
        </p:nvSpPr>
        <p:spPr>
          <a:xfrm>
            <a:off x="7017480" y="4512960"/>
            <a:ext cx="29275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Streamlining patient data and interactions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Shape 4"/>
          <p:cNvSpPr/>
          <p:nvPr/>
        </p:nvSpPr>
        <p:spPr>
          <a:xfrm>
            <a:off x="10171800" y="366840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7" name="Text 5"/>
          <p:cNvSpPr/>
          <p:nvPr/>
        </p:nvSpPr>
        <p:spPr>
          <a:xfrm>
            <a:off x="10909080" y="3668400"/>
            <a:ext cx="2927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Tracking Health Program Enrollments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6"/>
          <p:cNvSpPr/>
          <p:nvPr/>
        </p:nvSpPr>
        <p:spPr>
          <a:xfrm>
            <a:off x="10909080" y="4512960"/>
            <a:ext cx="29275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Accurate participation and progress monitoring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Shape 7"/>
          <p:cNvSpPr/>
          <p:nvPr/>
        </p:nvSpPr>
        <p:spPr>
          <a:xfrm>
            <a:off x="6280200" y="5720760"/>
            <a:ext cx="510120" cy="5101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Text 8"/>
          <p:cNvSpPr/>
          <p:nvPr/>
        </p:nvSpPr>
        <p:spPr>
          <a:xfrm>
            <a:off x="7017480" y="5720760"/>
            <a:ext cx="44499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Secure Health Information Access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Text 9"/>
          <p:cNvSpPr/>
          <p:nvPr/>
        </p:nvSpPr>
        <p:spPr>
          <a:xfrm>
            <a:off x="7017480" y="6211080"/>
            <a:ext cx="68191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Protecting sensitive data from unauthorized users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793800" y="2544120"/>
            <a:ext cx="72478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Proposed System Overview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 1"/>
          <p:cNvSpPr/>
          <p:nvPr/>
        </p:nvSpPr>
        <p:spPr>
          <a:xfrm>
            <a:off x="793800" y="3819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Web-based Access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793800" y="4401000"/>
            <a:ext cx="2845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Accessible from multiple devices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4200480" y="3819960"/>
            <a:ext cx="28450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Client &amp; Program Management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4"/>
          <p:cNvSpPr/>
          <p:nvPr/>
        </p:nvSpPr>
        <p:spPr>
          <a:xfrm>
            <a:off x="4200480" y="4755600"/>
            <a:ext cx="2845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Comprehensive tools for healthcare providers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7607160" y="3819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Enrollment Tracking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7607160" y="4401000"/>
            <a:ext cx="2845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Real-time updates on program participation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Text 7"/>
          <p:cNvSpPr/>
          <p:nvPr/>
        </p:nvSpPr>
        <p:spPr>
          <a:xfrm>
            <a:off x="11013480" y="3819960"/>
            <a:ext cx="284508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Interactive Dashboard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Text 8"/>
          <p:cNvSpPr/>
          <p:nvPr/>
        </p:nvSpPr>
        <p:spPr>
          <a:xfrm>
            <a:off x="11013480" y="4755600"/>
            <a:ext cx="28450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Summary of key metrics and alerts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72" name="Text 0"/>
          <p:cNvSpPr/>
          <p:nvPr/>
        </p:nvSpPr>
        <p:spPr>
          <a:xfrm>
            <a:off x="6280200" y="6361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System Architecture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Shape 1"/>
          <p:cNvSpPr/>
          <p:nvPr/>
        </p:nvSpPr>
        <p:spPr>
          <a:xfrm>
            <a:off x="6280200" y="1685160"/>
            <a:ext cx="7556040" cy="1306440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4" name="Text 2"/>
          <p:cNvSpPr/>
          <p:nvPr/>
        </p:nvSpPr>
        <p:spPr>
          <a:xfrm>
            <a:off x="6507000" y="19119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Django MTV Pattern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Text 3"/>
          <p:cNvSpPr/>
          <p:nvPr/>
        </p:nvSpPr>
        <p:spPr>
          <a:xfrm>
            <a:off x="6507000" y="2402280"/>
            <a:ext cx="710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Model-Template-View division of responsibilities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Shape 4"/>
          <p:cNvSpPr/>
          <p:nvPr/>
        </p:nvSpPr>
        <p:spPr>
          <a:xfrm>
            <a:off x="6280200" y="3218760"/>
            <a:ext cx="7556040" cy="1306440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" name="Text 5"/>
          <p:cNvSpPr/>
          <p:nvPr/>
        </p:nvSpPr>
        <p:spPr>
          <a:xfrm>
            <a:off x="6507000" y="3445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Database Design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Text 6"/>
          <p:cNvSpPr/>
          <p:nvPr/>
        </p:nvSpPr>
        <p:spPr>
          <a:xfrm>
            <a:off x="6507000" y="3936240"/>
            <a:ext cx="710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Relational schema for data integrity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Shape 7"/>
          <p:cNvSpPr/>
          <p:nvPr/>
        </p:nvSpPr>
        <p:spPr>
          <a:xfrm>
            <a:off x="6280200" y="4752720"/>
            <a:ext cx="7556040" cy="1306440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Text 8"/>
          <p:cNvSpPr/>
          <p:nvPr/>
        </p:nvSpPr>
        <p:spPr>
          <a:xfrm>
            <a:off x="6507000" y="49795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Security Layers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9"/>
          <p:cNvSpPr/>
          <p:nvPr/>
        </p:nvSpPr>
        <p:spPr>
          <a:xfrm>
            <a:off x="6507000" y="5469840"/>
            <a:ext cx="710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Authentication and authorization controls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Shape 10"/>
          <p:cNvSpPr/>
          <p:nvPr/>
        </p:nvSpPr>
        <p:spPr>
          <a:xfrm>
            <a:off x="6280200" y="6286320"/>
            <a:ext cx="7556040" cy="1306440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 11"/>
          <p:cNvSpPr/>
          <p:nvPr/>
        </p:nvSpPr>
        <p:spPr>
          <a:xfrm>
            <a:off x="6507000" y="6513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Responsive UI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Text 12"/>
          <p:cNvSpPr/>
          <p:nvPr/>
        </p:nvSpPr>
        <p:spPr>
          <a:xfrm>
            <a:off x="6507000" y="7003440"/>
            <a:ext cx="710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Template-based adaptive interfaces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 0"/>
          <p:cNvSpPr/>
          <p:nvPr/>
        </p:nvSpPr>
        <p:spPr>
          <a:xfrm>
            <a:off x="793800" y="2744280"/>
            <a:ext cx="58356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Data Model Highlights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Text 1"/>
          <p:cNvSpPr/>
          <p:nvPr/>
        </p:nvSpPr>
        <p:spPr>
          <a:xfrm>
            <a:off x="793800" y="40197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Core Models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 2"/>
          <p:cNvSpPr/>
          <p:nvPr/>
        </p:nvSpPr>
        <p:spPr>
          <a:xfrm>
            <a:off x="793800" y="460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bfbfb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User accounts and roles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 3"/>
          <p:cNvSpPr/>
          <p:nvPr/>
        </p:nvSpPr>
        <p:spPr>
          <a:xfrm>
            <a:off x="793800" y="504324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bfbfb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Client personal and medical data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 4"/>
          <p:cNvSpPr/>
          <p:nvPr/>
        </p:nvSpPr>
        <p:spPr>
          <a:xfrm>
            <a:off x="7599600" y="4019760"/>
            <a:ext cx="29570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Program &amp; Enrollment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 5"/>
          <p:cNvSpPr/>
          <p:nvPr/>
        </p:nvSpPr>
        <p:spPr>
          <a:xfrm>
            <a:off x="7599600" y="460116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bfbfb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HealthProgram definitions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 6"/>
          <p:cNvSpPr/>
          <p:nvPr/>
        </p:nvSpPr>
        <p:spPr>
          <a:xfrm>
            <a:off x="7599600" y="504324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bfbfb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Enrollment tracking with constraints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205000"/>
          </a:xfrm>
          <a:prstGeom prst="rect">
            <a:avLst/>
          </a:prstGeom>
          <a:ln w="0">
            <a:noFill/>
          </a:ln>
        </p:spPr>
      </p:pic>
      <p:sp>
        <p:nvSpPr>
          <p:cNvPr id="93" name="Text 0"/>
          <p:cNvSpPr/>
          <p:nvPr/>
        </p:nvSpPr>
        <p:spPr>
          <a:xfrm>
            <a:off x="617400" y="2692440"/>
            <a:ext cx="475200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300"/>
              </a:lnSpc>
              <a:tabLst>
                <a:tab algn="l" pos="0"/>
              </a:tabLst>
            </a:pPr>
            <a:r>
              <a:rPr b="0" lang="en-US" sz="3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User Interface Features</a:t>
            </a:r>
            <a:endParaRPr b="0" lang="en-US" sz="3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4" name="Image 1" descr="preencoded.png"/>
          <p:cNvPicPr/>
          <p:nvPr/>
        </p:nvPicPr>
        <p:blipFill>
          <a:blip r:embed="rId2"/>
          <a:stretch/>
        </p:blipFill>
        <p:spPr>
          <a:xfrm>
            <a:off x="617400" y="3508200"/>
            <a:ext cx="881640" cy="1058400"/>
          </a:xfrm>
          <a:prstGeom prst="rect">
            <a:avLst/>
          </a:prstGeom>
          <a:ln w="0">
            <a:noFill/>
          </a:ln>
        </p:spPr>
      </p:pic>
      <p:sp>
        <p:nvSpPr>
          <p:cNvPr id="95" name="Text 1"/>
          <p:cNvSpPr/>
          <p:nvPr/>
        </p:nvSpPr>
        <p:spPr>
          <a:xfrm>
            <a:off x="1764000" y="3684600"/>
            <a:ext cx="2205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Dashboard Design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 2"/>
          <p:cNvSpPr/>
          <p:nvPr/>
        </p:nvSpPr>
        <p:spPr>
          <a:xfrm>
            <a:off x="1764000" y="406620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Centralized information hub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Image 2" descr="preencoded.png"/>
          <p:cNvPicPr/>
          <p:nvPr/>
        </p:nvPicPr>
        <p:blipFill>
          <a:blip r:embed="rId3"/>
          <a:stretch/>
        </p:blipFill>
        <p:spPr>
          <a:xfrm>
            <a:off x="617400" y="4566960"/>
            <a:ext cx="881640" cy="1058400"/>
          </a:xfrm>
          <a:prstGeom prst="rect">
            <a:avLst/>
          </a:prstGeom>
          <a:ln w="0">
            <a:noFill/>
          </a:ln>
        </p:spPr>
      </p:pic>
      <p:sp>
        <p:nvSpPr>
          <p:cNvPr id="98" name="Text 3"/>
          <p:cNvSpPr/>
          <p:nvPr/>
        </p:nvSpPr>
        <p:spPr>
          <a:xfrm>
            <a:off x="1764000" y="4743360"/>
            <a:ext cx="28425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Client &amp; Program Interfaces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 4"/>
          <p:cNvSpPr/>
          <p:nvPr/>
        </p:nvSpPr>
        <p:spPr>
          <a:xfrm>
            <a:off x="1764000" y="512460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Easy to navigate and update records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Image 3" descr="preencoded.png"/>
          <p:cNvPicPr/>
          <p:nvPr/>
        </p:nvPicPr>
        <p:blipFill>
          <a:blip r:embed="rId4"/>
          <a:stretch/>
        </p:blipFill>
        <p:spPr>
          <a:xfrm>
            <a:off x="617400" y="5625360"/>
            <a:ext cx="881640" cy="1058400"/>
          </a:xfrm>
          <a:prstGeom prst="rect">
            <a:avLst/>
          </a:prstGeom>
          <a:ln w="0">
            <a:noFill/>
          </a:ln>
        </p:spPr>
      </p:pic>
      <p:sp>
        <p:nvSpPr>
          <p:cNvPr id="101" name="Text 5"/>
          <p:cNvSpPr/>
          <p:nvPr/>
        </p:nvSpPr>
        <p:spPr>
          <a:xfrm>
            <a:off x="1764000" y="5801760"/>
            <a:ext cx="22050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Enrollment Workflow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Text 6"/>
          <p:cNvSpPr/>
          <p:nvPr/>
        </p:nvSpPr>
        <p:spPr>
          <a:xfrm>
            <a:off x="1764000" y="618336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Smooth process from registration to participation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3" name="Image 4" descr="preencoded.png"/>
          <p:cNvPicPr/>
          <p:nvPr/>
        </p:nvPicPr>
        <p:blipFill>
          <a:blip r:embed="rId5"/>
          <a:stretch/>
        </p:blipFill>
        <p:spPr>
          <a:xfrm>
            <a:off x="617400" y="6684120"/>
            <a:ext cx="881640" cy="1058400"/>
          </a:xfrm>
          <a:prstGeom prst="rect">
            <a:avLst/>
          </a:prstGeom>
          <a:ln w="0">
            <a:noFill/>
          </a:ln>
        </p:spPr>
      </p:pic>
      <p:sp>
        <p:nvSpPr>
          <p:cNvPr id="104" name="Text 7"/>
          <p:cNvSpPr/>
          <p:nvPr/>
        </p:nvSpPr>
        <p:spPr>
          <a:xfrm>
            <a:off x="1764000" y="6860520"/>
            <a:ext cx="238608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149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Mobile Responsiveness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Text 8"/>
          <p:cNvSpPr/>
          <p:nvPr/>
        </p:nvSpPr>
        <p:spPr>
          <a:xfrm>
            <a:off x="1764000" y="724176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Optimized for smartphones and tablets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304720"/>
          </a:xfrm>
          <a:prstGeom prst="rect">
            <a:avLst/>
          </a:prstGeom>
          <a:ln w="0">
            <a:noFill/>
          </a:ln>
        </p:spPr>
      </p:pic>
      <p:sp>
        <p:nvSpPr>
          <p:cNvPr id="107" name="Text 0"/>
          <p:cNvSpPr/>
          <p:nvPr/>
        </p:nvSpPr>
        <p:spPr>
          <a:xfrm>
            <a:off x="645480" y="2812320"/>
            <a:ext cx="4609800" cy="57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501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Security Features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Shape 1"/>
          <p:cNvSpPr/>
          <p:nvPr/>
        </p:nvSpPr>
        <p:spPr>
          <a:xfrm>
            <a:off x="7303680" y="3665160"/>
            <a:ext cx="22680" cy="4056480"/>
          </a:xfrm>
          <a:prstGeom prst="roundRect">
            <a:avLst>
              <a:gd name="adj" fmla="val 121008"/>
            </a:avLst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Shape 2"/>
          <p:cNvSpPr/>
          <p:nvPr/>
        </p:nvSpPr>
        <p:spPr>
          <a:xfrm>
            <a:off x="6577560" y="4068720"/>
            <a:ext cx="552960" cy="22680"/>
          </a:xfrm>
          <a:prstGeom prst="roundRect">
            <a:avLst>
              <a:gd name="adj" fmla="val 121008"/>
            </a:avLst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0" name="Shape 3"/>
          <p:cNvSpPr/>
          <p:nvPr/>
        </p:nvSpPr>
        <p:spPr>
          <a:xfrm>
            <a:off x="7107840" y="3872880"/>
            <a:ext cx="414720" cy="4147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Text 4"/>
          <p:cNvSpPr/>
          <p:nvPr/>
        </p:nvSpPr>
        <p:spPr>
          <a:xfrm>
            <a:off x="7176960" y="3907440"/>
            <a:ext cx="276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49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1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Text 5"/>
          <p:cNvSpPr/>
          <p:nvPr/>
        </p:nvSpPr>
        <p:spPr>
          <a:xfrm>
            <a:off x="3057480" y="3849480"/>
            <a:ext cx="33354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251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Authentication &amp; Authorization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 6"/>
          <p:cNvSpPr/>
          <p:nvPr/>
        </p:nvSpPr>
        <p:spPr>
          <a:xfrm>
            <a:off x="645480" y="4248360"/>
            <a:ext cx="57474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299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Role-based access control</a:t>
            </a:r>
            <a:endParaRPr b="0" lang="en-US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Shape 7"/>
          <p:cNvSpPr/>
          <p:nvPr/>
        </p:nvSpPr>
        <p:spPr>
          <a:xfrm>
            <a:off x="7499880" y="4990680"/>
            <a:ext cx="552960" cy="22680"/>
          </a:xfrm>
          <a:prstGeom prst="roundRect">
            <a:avLst>
              <a:gd name="adj" fmla="val 121008"/>
            </a:avLst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Shape 8"/>
          <p:cNvSpPr/>
          <p:nvPr/>
        </p:nvSpPr>
        <p:spPr>
          <a:xfrm>
            <a:off x="7107840" y="4794480"/>
            <a:ext cx="414720" cy="4147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Text 9"/>
          <p:cNvSpPr/>
          <p:nvPr/>
        </p:nvSpPr>
        <p:spPr>
          <a:xfrm>
            <a:off x="7176960" y="4829040"/>
            <a:ext cx="276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49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2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 10"/>
          <p:cNvSpPr/>
          <p:nvPr/>
        </p:nvSpPr>
        <p:spPr>
          <a:xfrm>
            <a:off x="8237160" y="4771440"/>
            <a:ext cx="25639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Form Validation &amp; CSRF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 11"/>
          <p:cNvSpPr/>
          <p:nvPr/>
        </p:nvSpPr>
        <p:spPr>
          <a:xfrm>
            <a:off x="8237160" y="5170320"/>
            <a:ext cx="57474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Protect against data tampering</a:t>
            </a:r>
            <a:endParaRPr b="0" lang="en-US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Shape 12"/>
          <p:cNvSpPr/>
          <p:nvPr/>
        </p:nvSpPr>
        <p:spPr>
          <a:xfrm>
            <a:off x="6577560" y="5820480"/>
            <a:ext cx="552960" cy="22680"/>
          </a:xfrm>
          <a:prstGeom prst="roundRect">
            <a:avLst>
              <a:gd name="adj" fmla="val 121008"/>
            </a:avLst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Shape 13"/>
          <p:cNvSpPr/>
          <p:nvPr/>
        </p:nvSpPr>
        <p:spPr>
          <a:xfrm>
            <a:off x="7107840" y="5624280"/>
            <a:ext cx="414720" cy="4147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Text 14"/>
          <p:cNvSpPr/>
          <p:nvPr/>
        </p:nvSpPr>
        <p:spPr>
          <a:xfrm>
            <a:off x="7176960" y="5658840"/>
            <a:ext cx="276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49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3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Text 15"/>
          <p:cNvSpPr/>
          <p:nvPr/>
        </p:nvSpPr>
        <p:spPr>
          <a:xfrm>
            <a:off x="3872880" y="5601240"/>
            <a:ext cx="252000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251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Password Management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Text 16"/>
          <p:cNvSpPr/>
          <p:nvPr/>
        </p:nvSpPr>
        <p:spPr>
          <a:xfrm>
            <a:off x="645480" y="6000120"/>
            <a:ext cx="57474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ts val="2299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Strong hashing and reset capabilities</a:t>
            </a:r>
            <a:endParaRPr b="0" lang="en-US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Shape 17"/>
          <p:cNvSpPr/>
          <p:nvPr/>
        </p:nvSpPr>
        <p:spPr>
          <a:xfrm>
            <a:off x="7499880" y="6650280"/>
            <a:ext cx="552960" cy="22680"/>
          </a:xfrm>
          <a:prstGeom prst="roundRect">
            <a:avLst>
              <a:gd name="adj" fmla="val 121008"/>
            </a:avLst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Shape 18"/>
          <p:cNvSpPr/>
          <p:nvPr/>
        </p:nvSpPr>
        <p:spPr>
          <a:xfrm>
            <a:off x="7107840" y="6454080"/>
            <a:ext cx="414720" cy="414720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Text 19"/>
          <p:cNvSpPr/>
          <p:nvPr/>
        </p:nvSpPr>
        <p:spPr>
          <a:xfrm>
            <a:off x="7176960" y="6488640"/>
            <a:ext cx="2761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149"/>
              </a:lnSpc>
              <a:tabLst>
                <a:tab algn="l" pos="0"/>
              </a:tabLst>
            </a:pPr>
            <a:r>
              <a:rPr b="0" lang="en-US" sz="215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4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 20"/>
          <p:cNvSpPr/>
          <p:nvPr/>
        </p:nvSpPr>
        <p:spPr>
          <a:xfrm>
            <a:off x="8237160" y="6431040"/>
            <a:ext cx="2304720" cy="28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51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Data Access Controls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Text 21"/>
          <p:cNvSpPr/>
          <p:nvPr/>
        </p:nvSpPr>
        <p:spPr>
          <a:xfrm>
            <a:off x="8237160" y="6829920"/>
            <a:ext cx="5747400" cy="29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299"/>
              </a:lnSpc>
              <a:tabLst>
                <a:tab algn="l" pos="0"/>
              </a:tabLst>
            </a:pPr>
            <a:r>
              <a:rPr b="0" lang="en-US" sz="14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Strict privacy policies enforcement</a:t>
            </a:r>
            <a:endParaRPr b="0" lang="en-US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130" name="Text 0"/>
          <p:cNvSpPr/>
          <p:nvPr/>
        </p:nvSpPr>
        <p:spPr>
          <a:xfrm>
            <a:off x="793800" y="1429920"/>
            <a:ext cx="63129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efefe"/>
                </a:solidFill>
                <a:uFillTx/>
                <a:latin typeface="Instrument Sans Medium"/>
                <a:ea typeface="Instrument Sans Medium"/>
              </a:rPr>
              <a:t>Development Approach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Shape 1"/>
          <p:cNvSpPr/>
          <p:nvPr/>
        </p:nvSpPr>
        <p:spPr>
          <a:xfrm>
            <a:off x="793800" y="247896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Text 2"/>
          <p:cNvSpPr/>
          <p:nvPr/>
        </p:nvSpPr>
        <p:spPr>
          <a:xfrm>
            <a:off x="1303920" y="2478960"/>
            <a:ext cx="33969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Test-Driven Development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 3"/>
          <p:cNvSpPr/>
          <p:nvPr/>
        </p:nvSpPr>
        <p:spPr>
          <a:xfrm>
            <a:off x="1303920" y="2969280"/>
            <a:ext cx="7045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Ensures reliable and maintainable code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Shape 4"/>
          <p:cNvSpPr/>
          <p:nvPr/>
        </p:nvSpPr>
        <p:spPr>
          <a:xfrm>
            <a:off x="1134000" y="355896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Text 5"/>
          <p:cNvSpPr/>
          <p:nvPr/>
        </p:nvSpPr>
        <p:spPr>
          <a:xfrm>
            <a:off x="1644120" y="3558960"/>
            <a:ext cx="34941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Component-Based Design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Text 6"/>
          <p:cNvSpPr/>
          <p:nvPr/>
        </p:nvSpPr>
        <p:spPr>
          <a:xfrm>
            <a:off x="1644120" y="4049640"/>
            <a:ext cx="67057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Modular and reusable system parts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Shape 7"/>
          <p:cNvSpPr/>
          <p:nvPr/>
        </p:nvSpPr>
        <p:spPr>
          <a:xfrm>
            <a:off x="1474200" y="463932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Text 8"/>
          <p:cNvSpPr/>
          <p:nvPr/>
        </p:nvSpPr>
        <p:spPr>
          <a:xfrm>
            <a:off x="1984320" y="4639320"/>
            <a:ext cx="324576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Iterative Implementation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Text 9"/>
          <p:cNvSpPr/>
          <p:nvPr/>
        </p:nvSpPr>
        <p:spPr>
          <a:xfrm>
            <a:off x="1984320" y="5129640"/>
            <a:ext cx="63655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Incremental improvements and feedback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Shape 10"/>
          <p:cNvSpPr/>
          <p:nvPr/>
        </p:nvSpPr>
        <p:spPr>
          <a:xfrm>
            <a:off x="1814400" y="5719320"/>
            <a:ext cx="169560" cy="85284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Text 11"/>
          <p:cNvSpPr/>
          <p:nvPr/>
        </p:nvSpPr>
        <p:spPr>
          <a:xfrm>
            <a:off x="2324520" y="5719320"/>
            <a:ext cx="3133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bfbfbf"/>
                </a:solidFill>
                <a:uFillTx/>
                <a:latin typeface="Instrument Sans Medium"/>
                <a:ea typeface="Instrument Sans Medium"/>
              </a:rPr>
              <a:t>Code Quality Standards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Text 12"/>
          <p:cNvSpPr/>
          <p:nvPr/>
        </p:nvSpPr>
        <p:spPr>
          <a:xfrm>
            <a:off x="2324520" y="6210000"/>
            <a:ext cx="60253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bfbfbf"/>
                </a:solidFill>
                <a:uFillTx/>
                <a:latin typeface="Open Sans"/>
                <a:ea typeface="Open Sans"/>
              </a:rPr>
              <a:t>Consistent style and best practices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LibreOffice/24.8.2.1$Linux_X86_64 LibreOffice_project/480$Build-1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2025-04-27T19:11:01Z</dcterms:created>
  <dc:creator>PptxGenJS</dc:creator>
  <dc:description/>
  <dc:language>en-US</dc:language>
  <cp:lastModifiedBy/>
  <dcterms:modified xsi:type="dcterms:W3CDTF">2025-04-27T22:14:04Z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