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1" r:id="rId2"/>
    <p:sldId id="296" r:id="rId3"/>
    <p:sldId id="265" r:id="rId4"/>
    <p:sldId id="345" r:id="rId5"/>
    <p:sldId id="346" r:id="rId6"/>
    <p:sldId id="347" r:id="rId7"/>
    <p:sldId id="348" r:id="rId8"/>
    <p:sldId id="349" r:id="rId9"/>
    <p:sldId id="286" r:id="rId10"/>
    <p:sldId id="350" r:id="rId11"/>
    <p:sldId id="351" r:id="rId12"/>
    <p:sldId id="352" r:id="rId13"/>
    <p:sldId id="353" r:id="rId14"/>
    <p:sldId id="354" r:id="rId15"/>
    <p:sldId id="326" r:id="rId16"/>
    <p:sldId id="355" r:id="rId17"/>
    <p:sldId id="356" r:id="rId18"/>
    <p:sldId id="333" r:id="rId19"/>
    <p:sldId id="357" r:id="rId20"/>
    <p:sldId id="358" r:id="rId21"/>
    <p:sldId id="359" r:id="rId22"/>
    <p:sldId id="360" r:id="rId23"/>
    <p:sldId id="344" r:id="rId24"/>
    <p:sldId id="361" r:id="rId25"/>
    <p:sldId id="362" r:id="rId26"/>
    <p:sldId id="363" r:id="rId27"/>
    <p:sldId id="364" r:id="rId28"/>
    <p:sldId id="365" r:id="rId29"/>
    <p:sldId id="258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75000" autoAdjust="0"/>
  </p:normalViewPr>
  <p:slideViewPr>
    <p:cSldViewPr>
      <p:cViewPr varScale="1">
        <p:scale>
          <a:sx n="56" d="100"/>
          <a:sy n="56" d="100"/>
        </p:scale>
        <p:origin x="168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C0B61-1D19-4130-869D-49E6C1ADEA8D}" type="datetimeFigureOut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32913-3178-40A7-899B-6B8098662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6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322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86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355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570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117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524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702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720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3950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5336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952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810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5701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8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757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216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773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019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794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521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728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26_video/06&#31649;&#23478;&#23110;&#65288;&#32534;&#36753;&#36134;&#21153;&#30340;&#21151;&#33021;&#20998;&#26512;&#65289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26_video/07&#31649;&#23478;&#23110;&#65288;&#32534;&#36753;&#36134;&#21153;controller&#23618;&#21151;&#33021;&#23454;&#29616;&#65289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26_video/08&#31649;&#23478;&#23110;&#65288;&#32534;&#36753;&#36134;&#21153;controller&#23618;&#21151;&#33021;&#23454;&#29616;_&#23553;&#35013;Ledger&#23545;&#35937;&#65289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26_video/09&#31649;&#23478;&#23110;&#65288;&#32534;&#36753;&#36134;&#21153;dao&#23618;&#21151;&#33021;&#23454;&#29616;_&#23553;&#35013;Ledger&#23545;&#35937;&#65289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26_video/10&#31649;&#23478;&#23110;&#65288;&#32534;&#36753;&#36134;&#21153;services&#23618;&#21151;&#33021;&#23454;&#29616;&#65289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26_video/11&#31649;&#23478;&#23110;&#65288;&#21024;&#38500;&#36134;&#21153;controller&#23618;&#21644;services&#23618;&#21151;&#33021;&#23454;&#29616;&#65289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ay26_video/12&#31649;&#23478;&#23110;&#65288;&#21024;&#38500;&#36134;&#21153;dao&#23618;&#21151;&#33021;&#23454;&#29616;&#65289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26_video/13&#31649;&#23478;&#23110;&#65288;&#25910;&#25903;&#21344;&#27604;&#22270;&#24418;&#20998;&#26512;&#65289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26_video/14&#31649;&#23478;&#23110;&#65288;JfreeChart&#24037;&#20855;&#31867;&#35828;&#26126;&#65289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ay26_video/15&#31649;&#23478;&#23110;&#65288;&#25910;&#25903;&#27604;&#37325;&#22270;&#36335;&#24452;&#33719;&#21462;&#20998;&#26512;&#65289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ay26_video/16&#31649;&#23478;&#23110;&#65288;&#25910;&#25903;&#27604;&#37325;&#22270;&#36335;&#25968;&#25454;&#26597;&#35810;SQL&#35821;&#21477;&#65289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day26_video/17&#31649;&#23478;&#23110;&#65288;&#25910;&#25903;&#27604;&#37325;&#22270;&#36335;dao&#23618;&#23454;&#29616;&#65289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day26_video/18&#31649;&#23478;&#23110;&#65288;&#25910;&#25903;&#27604;&#37325;&#22270;&#36335;services&#23618;&#23454;&#29616;&#65289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day26_video/19&#31649;&#23478;&#23110;&#65288;&#25910;&#25903;&#27604;&#37325;&#22270;&#36335;controller&#23618;&#23454;&#29616;&#65289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day26_video/20&#31649;&#23478;&#23110;&#65288;&#25910;&#25903;&#27604;&#37325;&#22270;_&#25910;&#20837;&#23454;&#29616;&#65289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day26_video/21&#31649;&#23478;&#23110;&#65288;&#39033;&#30446;&#20013;&#30340;&#36951;&#30041;&#38382;&#39064;&#65289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26_video/01&#31649;&#23478;&#23110;&#65288;&#28155;&#21152;&#36134;&#21153;&#21151;&#33021;&#20998;&#26512;&#65289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26_video/02&#31649;&#23478;&#23110;&#65288;&#28155;&#21152;&#36134;&#21153;&#21151;&#33021;&#33756;&#21333;&#32852;&#21160;&#65289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26_video/03&#31649;&#23478;&#23110;&#65288;&#28155;&#21152;&#36134;&#21153;&#21151;&#33021;controller&#23618;&#23454;&#29616;&#65289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26_video/04&#31649;&#23478;&#23110;&#65288;&#28155;&#21152;&#36134;&#21153;&#21151;&#33021;services&#23618;&#23454;&#29616;&#65289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26_video/05&#31649;&#23478;&#23110;&#65288;&#28155;&#21152;&#36134;&#21153;&#21151;&#33021;dao&#23618;&#23454;&#29616;&#65289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1720" y="2708920"/>
            <a:ext cx="518457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800" b="1" i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管家婆项目第四天</a:t>
            </a:r>
            <a:endParaRPr lang="en-US" altLang="zh-CN" sz="4800" b="1" i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82600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编辑账务的功能分析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02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24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6.</a:t>
            </a:r>
            <a:r>
              <a:rPr lang="zh-CN" altLang="en-US" sz="1900" smtClean="0">
                <a:latin typeface="+mn-ea"/>
                <a:hlinkClick r:id="rId3" action="ppaction://hlinkfile"/>
              </a:rPr>
              <a:t>管家婆（编辑</a:t>
            </a:r>
            <a:r>
              <a:rPr lang="zh-CN" altLang="en-US" sz="1900">
                <a:latin typeface="+mn-ea"/>
                <a:hlinkClick r:id="rId3" action="ppaction://hlinkfile"/>
              </a:rPr>
              <a:t>账务的功能分析）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/>
              <a:t>无</a:t>
            </a:r>
            <a:r>
              <a:rPr lang="en-US" altLang="zh-CN" sz="2400" dirty="0" smtClean="0"/>
              <a:t>   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38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编辑账务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controller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层功能实现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16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01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7.</a:t>
            </a:r>
            <a:r>
              <a:rPr lang="zh-CN" altLang="en-US" sz="1900">
                <a:latin typeface="+mn-ea"/>
                <a:hlinkClick r:id="rId3" action="ppaction://hlinkfile"/>
              </a:rPr>
              <a:t>管家婆（编辑账务</a:t>
            </a:r>
            <a:r>
              <a:rPr lang="en-US" altLang="zh-CN" sz="1900">
                <a:latin typeface="+mn-ea"/>
                <a:hlinkClick r:id="rId3" action="ppaction://hlinkfile"/>
              </a:rPr>
              <a:t>controller</a:t>
            </a:r>
            <a:r>
              <a:rPr lang="zh-CN" altLang="en-US" sz="1900">
                <a:latin typeface="+mn-ea"/>
                <a:hlinkClick r:id="rId3" action="ppaction://hlinkfile"/>
              </a:rPr>
              <a:t>层功能实现）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8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6105" y="482600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编辑账务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controller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层功能实现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_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封装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Ledger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对象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06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47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8.</a:t>
            </a:r>
            <a:r>
              <a:rPr lang="zh-CN" altLang="en-US" sz="1900">
                <a:latin typeface="+mn-ea"/>
                <a:hlinkClick r:id="rId3" action="ppaction://hlinkfile"/>
              </a:rPr>
              <a:t>管家婆（编辑账务</a:t>
            </a:r>
            <a:r>
              <a:rPr lang="en-US" altLang="zh-CN" sz="1900">
                <a:latin typeface="+mn-ea"/>
                <a:hlinkClick r:id="rId3" action="ppaction://hlinkfile"/>
              </a:rPr>
              <a:t>controller</a:t>
            </a:r>
            <a:r>
              <a:rPr lang="zh-CN" altLang="en-US" sz="1900">
                <a:latin typeface="+mn-ea"/>
                <a:hlinkClick r:id="rId3" action="ppaction://hlinkfile"/>
              </a:rPr>
              <a:t>层功能实现</a:t>
            </a:r>
            <a:r>
              <a:rPr lang="en-US" altLang="zh-CN" sz="1900">
                <a:latin typeface="+mn-ea"/>
                <a:hlinkClick r:id="rId3" action="ppaction://hlinkfile"/>
              </a:rPr>
              <a:t>_</a:t>
            </a:r>
            <a:r>
              <a:rPr lang="zh-CN" altLang="en-US" sz="1900">
                <a:latin typeface="+mn-ea"/>
                <a:hlinkClick r:id="rId3" action="ppaction://hlinkfile"/>
              </a:rPr>
              <a:t>封装</a:t>
            </a:r>
            <a:r>
              <a:rPr lang="en-US" altLang="zh-CN" sz="1900">
                <a:latin typeface="+mn-ea"/>
                <a:hlinkClick r:id="rId3" action="ppaction://hlinkfile"/>
              </a:rPr>
              <a:t>Ledger</a:t>
            </a:r>
            <a:r>
              <a:rPr lang="zh-CN" altLang="en-US" sz="1900">
                <a:latin typeface="+mn-ea"/>
                <a:hlinkClick r:id="rId3" action="ppaction://hlinkfile"/>
              </a:rPr>
              <a:t>对象）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86105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43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编辑账务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dao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层功能实现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_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封装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Ledger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对象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05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11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9.</a:t>
            </a:r>
            <a:r>
              <a:rPr lang="zh-CN" altLang="en-US" sz="1900">
                <a:latin typeface="+mn-ea"/>
                <a:hlinkClick r:id="rId3" action="ppaction://hlinkfile"/>
              </a:rPr>
              <a:t>管家婆（编辑账务</a:t>
            </a:r>
            <a:r>
              <a:rPr lang="en-US" altLang="zh-CN" sz="1900">
                <a:latin typeface="+mn-ea"/>
                <a:hlinkClick r:id="rId3" action="ppaction://hlinkfile"/>
              </a:rPr>
              <a:t>dao</a:t>
            </a:r>
            <a:r>
              <a:rPr lang="zh-CN" altLang="en-US" sz="1900">
                <a:latin typeface="+mn-ea"/>
                <a:hlinkClick r:id="rId3" action="ppaction://hlinkfile"/>
              </a:rPr>
              <a:t>层功能实现</a:t>
            </a:r>
            <a:r>
              <a:rPr lang="en-US" altLang="zh-CN" sz="1900">
                <a:latin typeface="+mn-ea"/>
                <a:hlinkClick r:id="rId3" action="ppaction://hlinkfile"/>
              </a:rPr>
              <a:t>_</a:t>
            </a:r>
            <a:r>
              <a:rPr lang="zh-CN" altLang="en-US" sz="1900">
                <a:latin typeface="+mn-ea"/>
                <a:hlinkClick r:id="rId3" action="ppaction://hlinkfile"/>
              </a:rPr>
              <a:t>封装</a:t>
            </a:r>
            <a:r>
              <a:rPr lang="en-US" altLang="zh-CN" sz="1900">
                <a:latin typeface="+mn-ea"/>
                <a:hlinkClick r:id="rId3" action="ppaction://hlinkfile"/>
              </a:rPr>
              <a:t>Ledger</a:t>
            </a:r>
            <a:r>
              <a:rPr lang="zh-CN" altLang="en-US" sz="1900">
                <a:latin typeface="+mn-ea"/>
                <a:hlinkClick r:id="rId3" action="ppaction://hlinkfile"/>
              </a:rPr>
              <a:t>对象）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02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2.5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编辑账务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services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层功能实现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08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36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10.</a:t>
            </a:r>
            <a:r>
              <a:rPr lang="zh-CN" altLang="en-US" sz="1900">
                <a:latin typeface="+mn-ea"/>
                <a:hlinkClick r:id="rId3" action="ppaction://hlinkfile"/>
              </a:rPr>
              <a:t>管家婆（编辑账务</a:t>
            </a:r>
            <a:r>
              <a:rPr lang="en-US" altLang="zh-CN" sz="1900">
                <a:latin typeface="+mn-ea"/>
                <a:hlinkClick r:id="rId3" action="ppaction://hlinkfile"/>
              </a:rPr>
              <a:t>services</a:t>
            </a:r>
            <a:r>
              <a:rPr lang="zh-CN" altLang="en-US" sz="1900">
                <a:latin typeface="+mn-ea"/>
                <a:hlinkClick r:id="rId3" action="ppaction://hlinkfile"/>
              </a:rPr>
              <a:t>层功能实现）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57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0256" y="1077843"/>
            <a:ext cx="7696200" cy="143986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b="1" smtClean="0">
                <a:ea typeface="新宋体" panose="02010609030101010101" pitchFamily="49" charset="-122"/>
              </a:rPr>
              <a:t>三</a:t>
            </a:r>
            <a:r>
              <a:rPr lang="zh-CN" altLang="en-US" sz="3600" b="1" i="1" smtClean="0">
                <a:ea typeface="新宋体" panose="02010609030101010101" pitchFamily="49" charset="-122"/>
              </a:rPr>
              <a:t>、</a:t>
            </a:r>
            <a:r>
              <a:rPr lang="zh-CN" altLang="en-US" sz="3600"/>
              <a:t>删除账务的功能实现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/>
              <a:t/>
            </a:r>
            <a:br>
              <a:rPr lang="en-US" altLang="zh-CN" sz="3200" dirty="0"/>
            </a:b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掌握删除账务</a:t>
            </a:r>
            <a:r>
              <a:rPr lang="en-US" altLang="zh-CN" sz="2900">
                <a:latin typeface="+mn-ea"/>
              </a:rPr>
              <a:t>controller</a:t>
            </a:r>
            <a:r>
              <a:rPr lang="zh-CN" altLang="en-US" sz="2900">
                <a:latin typeface="+mn-ea"/>
              </a:rPr>
              <a:t>层和</a:t>
            </a:r>
            <a:r>
              <a:rPr lang="en-US" altLang="zh-CN" sz="2900">
                <a:latin typeface="+mn-ea"/>
              </a:rPr>
              <a:t>services</a:t>
            </a:r>
            <a:r>
              <a:rPr lang="zh-CN" altLang="en-US" sz="2900">
                <a:latin typeface="+mn-ea"/>
              </a:rPr>
              <a:t>层功能实现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掌握删除账务</a:t>
            </a:r>
            <a:r>
              <a:rPr lang="en-US" altLang="zh-CN" sz="2900">
                <a:latin typeface="+mn-ea"/>
              </a:rPr>
              <a:t>dao</a:t>
            </a:r>
            <a:r>
              <a:rPr lang="zh-CN" altLang="en-US" sz="2900">
                <a:latin typeface="+mn-ea"/>
              </a:rPr>
              <a:t>层功能实现</a:t>
            </a:r>
            <a:endParaRPr lang="en-US" altLang="zh-CN" sz="2900" dirty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484784"/>
            <a:ext cx="633670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86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删除账务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controller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层和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services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层功能实现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07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18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11.</a:t>
            </a:r>
            <a:r>
              <a:rPr lang="zh-CN" altLang="en-US" sz="1900">
                <a:latin typeface="+mn-ea"/>
                <a:hlinkClick r:id="rId3" action="ppaction://hlinkfile"/>
              </a:rPr>
              <a:t>管家婆（删除账务</a:t>
            </a:r>
            <a:r>
              <a:rPr lang="en-US" altLang="zh-CN" sz="1900">
                <a:latin typeface="+mn-ea"/>
                <a:hlinkClick r:id="rId3" action="ppaction://hlinkfile"/>
              </a:rPr>
              <a:t>controller</a:t>
            </a:r>
            <a:r>
              <a:rPr lang="zh-CN" altLang="en-US" sz="1900">
                <a:latin typeface="+mn-ea"/>
                <a:hlinkClick r:id="rId3" action="ppaction://hlinkfile"/>
              </a:rPr>
              <a:t>层和</a:t>
            </a:r>
            <a:r>
              <a:rPr lang="en-US" altLang="zh-CN" sz="1900">
                <a:latin typeface="+mn-ea"/>
                <a:hlinkClick r:id="rId3" action="ppaction://hlinkfile"/>
              </a:rPr>
              <a:t>services</a:t>
            </a:r>
            <a:r>
              <a:rPr lang="zh-CN" altLang="en-US" sz="1900">
                <a:latin typeface="+mn-ea"/>
                <a:hlinkClick r:id="rId3" action="ppaction://hlinkfile"/>
              </a:rPr>
              <a:t>层功能实现）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922463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6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8260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删除账务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dao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层功能实现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03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35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12.</a:t>
            </a:r>
            <a:r>
              <a:rPr lang="zh-CN" altLang="en-US" sz="1900" smtClean="0">
                <a:latin typeface="+mn-ea"/>
                <a:hlinkClick r:id="rId3" action="ppaction://hlinkfile"/>
              </a:rPr>
              <a:t>管家婆（删除账务</a:t>
            </a:r>
            <a:r>
              <a:rPr lang="en-US" altLang="zh-CN" sz="1900" smtClean="0">
                <a:latin typeface="+mn-ea"/>
                <a:hlinkClick r:id="rId3" action="ppaction://hlinkfile"/>
              </a:rPr>
              <a:t>dao</a:t>
            </a:r>
            <a:r>
              <a:rPr lang="zh-CN" altLang="en-US" sz="1900" smtClean="0">
                <a:latin typeface="+mn-ea"/>
                <a:hlinkClick r:id="rId3" action="ppaction://hlinkfile"/>
              </a:rPr>
              <a:t>层功能实现）</a:t>
            </a:r>
            <a:r>
              <a:rPr lang="en-US" altLang="zh-CN" sz="1900" smtClean="0">
                <a:latin typeface="+mn-ea"/>
                <a:hlinkClick r:id="rId3" action="ppaction://hlinkfile"/>
              </a:rPr>
              <a:t>.avi</a:t>
            </a:r>
            <a:endParaRPr lang="en-US" altLang="zh-CN" sz="190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58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0256" y="1077843"/>
            <a:ext cx="7696200" cy="143986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smtClean="0">
                <a:ea typeface="新宋体" panose="02010609030101010101" pitchFamily="49" charset="-122"/>
              </a:rPr>
              <a:t/>
            </a:r>
            <a:br>
              <a:rPr lang="en-US" altLang="zh-CN" sz="3200" b="1" smtClean="0">
                <a:ea typeface="新宋体" panose="02010609030101010101" pitchFamily="49" charset="-122"/>
              </a:rPr>
            </a:br>
            <a:r>
              <a:rPr lang="zh-CN" altLang="en-US" sz="3600" b="1" smtClean="0">
                <a:ea typeface="新宋体" panose="02010609030101010101" pitchFamily="49" charset="-122"/>
              </a:rPr>
              <a:t>四</a:t>
            </a:r>
            <a:r>
              <a:rPr lang="zh-CN" altLang="en-US" sz="3600" b="1" i="1" smtClean="0">
                <a:ea typeface="新宋体" panose="02010609030101010101" pitchFamily="49" charset="-122"/>
              </a:rPr>
              <a:t>、</a:t>
            </a:r>
            <a:r>
              <a:rPr lang="zh-CN" altLang="en-US" sz="3600"/>
              <a:t>收支比重图功能的分析</a:t>
            </a:r>
            <a:r>
              <a:rPr lang="en-US" altLang="zh-CN" sz="3600" dirty="0">
                <a:latin typeface="+mj-ea"/>
              </a:rPr>
              <a:t/>
            </a:r>
            <a:br>
              <a:rPr lang="en-US" altLang="zh-CN" sz="3600" dirty="0">
                <a:latin typeface="+mj-ea"/>
              </a:rPr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理解收支占比图形分析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理解</a:t>
            </a:r>
            <a:r>
              <a:rPr lang="en-US" altLang="zh-CN" sz="2900">
                <a:latin typeface="+mn-ea"/>
              </a:rPr>
              <a:t>JfreeChart</a:t>
            </a:r>
            <a:r>
              <a:rPr lang="zh-CN" altLang="en-US" sz="2900">
                <a:latin typeface="+mn-ea"/>
              </a:rPr>
              <a:t>工具类说明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掌握收支比重图路径获取分析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掌握收支比重图路数据查询</a:t>
            </a:r>
            <a:r>
              <a:rPr lang="en-US" altLang="zh-CN" sz="2900">
                <a:latin typeface="+mn-ea"/>
              </a:rPr>
              <a:t>SQL</a:t>
            </a:r>
            <a:r>
              <a:rPr lang="zh-CN" altLang="en-US" sz="2900">
                <a:latin typeface="+mn-ea"/>
              </a:rPr>
              <a:t>语句</a:t>
            </a:r>
            <a:endParaRPr lang="en-US" sz="2900" dirty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484784"/>
            <a:ext cx="633670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2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收支占比图形分析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04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44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13.</a:t>
            </a:r>
            <a:r>
              <a:rPr lang="zh-CN" altLang="en-US" sz="1900">
                <a:latin typeface="+mn-ea"/>
                <a:hlinkClick r:id="rId3" action="ppaction://hlinkfile"/>
              </a:rPr>
              <a:t>管家婆（收支占比图形分析）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922463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6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692696"/>
            <a:ext cx="7696200" cy="1439863"/>
          </a:xfrm>
        </p:spPr>
        <p:txBody>
          <a:bodyPr/>
          <a:lstStyle/>
          <a:p>
            <a:pPr algn="l" eaLnBrk="1" hangingPunct="1"/>
            <a:r>
              <a:rPr lang="en-US" altLang="zh-CN" sz="3200" b="1" i="1" dirty="0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dirty="0" smtClean="0">
                <a:ea typeface="新宋体" panose="02010609030101010101" pitchFamily="49" charset="-122"/>
              </a:rPr>
              <a:t>：今日课程目标</a:t>
            </a: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37142" y="2276872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/>
              <a:t>掌握添加账务的功能实现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900"/>
              <a:t>掌握编辑账务的功能实现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900"/>
              <a:t>掌握删除账务的功能实现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900"/>
              <a:t>理解收支比重图功能的分析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900"/>
              <a:t>掌握收支比重图功能的实现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8260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JfreeChart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工具类说明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03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24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14.</a:t>
            </a:r>
            <a:r>
              <a:rPr lang="zh-CN" altLang="en-US" sz="1900">
                <a:latin typeface="+mn-ea"/>
                <a:hlinkClick r:id="rId3" action="ppaction://hlinkfile"/>
              </a:rPr>
              <a:t>管家婆（</a:t>
            </a:r>
            <a:r>
              <a:rPr lang="en-US" altLang="zh-CN" sz="1900">
                <a:latin typeface="+mn-ea"/>
                <a:hlinkClick r:id="rId3" action="ppaction://hlinkfile"/>
              </a:rPr>
              <a:t>JfreeChart</a:t>
            </a:r>
            <a:r>
              <a:rPr lang="zh-CN" altLang="en-US" sz="1900">
                <a:latin typeface="+mn-ea"/>
                <a:hlinkClick r:id="rId3" action="ppaction://hlinkfile"/>
              </a:rPr>
              <a:t>工具类说明）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51086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收支比重图路径获取分析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05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59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15.</a:t>
            </a:r>
            <a:r>
              <a:rPr lang="zh-CN" altLang="en-US" sz="1900">
                <a:latin typeface="+mn-ea"/>
                <a:hlinkClick r:id="rId3" action="ppaction://hlinkfile"/>
              </a:rPr>
              <a:t>管家婆（收支比重图路径获取分析）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75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505595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收支比重图路数据查询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SQL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语句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05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51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16.</a:t>
            </a:r>
            <a:r>
              <a:rPr lang="zh-CN" altLang="en-US" sz="1900">
                <a:latin typeface="+mn-ea"/>
                <a:hlinkClick r:id="rId3" action="ppaction://hlinkfile"/>
              </a:rPr>
              <a:t>管家婆（收支比重图路数据查询</a:t>
            </a:r>
            <a:r>
              <a:rPr lang="en-US" altLang="zh-CN" sz="1900">
                <a:latin typeface="+mn-ea"/>
                <a:hlinkClick r:id="rId3" action="ppaction://hlinkfile"/>
              </a:rPr>
              <a:t>SQL</a:t>
            </a:r>
            <a:r>
              <a:rPr lang="zh-CN" altLang="en-US" sz="1900">
                <a:latin typeface="+mn-ea"/>
                <a:hlinkClick r:id="rId3" action="ppaction://hlinkfile"/>
              </a:rPr>
              <a:t>语句）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12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0256" y="1077843"/>
            <a:ext cx="7696200" cy="143986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smtClean="0">
                <a:ea typeface="新宋体" panose="02010609030101010101" pitchFamily="49" charset="-122"/>
              </a:rPr>
              <a:t/>
            </a:r>
            <a:br>
              <a:rPr lang="en-US" altLang="zh-CN" sz="3200" b="1" smtClean="0">
                <a:ea typeface="新宋体" panose="02010609030101010101" pitchFamily="49" charset="-122"/>
              </a:rPr>
            </a:br>
            <a:r>
              <a:rPr lang="zh-CN" altLang="en-US" sz="3600" b="1" smtClean="0">
                <a:ea typeface="新宋体" panose="02010609030101010101" pitchFamily="49" charset="-122"/>
              </a:rPr>
              <a:t>五</a:t>
            </a:r>
            <a:r>
              <a:rPr lang="zh-CN" altLang="en-US" sz="3600" b="1" i="1" smtClean="0">
                <a:ea typeface="新宋体" panose="02010609030101010101" pitchFamily="49" charset="-122"/>
              </a:rPr>
              <a:t>、</a:t>
            </a:r>
            <a:r>
              <a:rPr lang="zh-CN" altLang="en-US" sz="3600"/>
              <a:t>收支比重图功能的实现</a:t>
            </a:r>
            <a:r>
              <a:rPr lang="en-US" altLang="zh-CN" sz="3600" dirty="0">
                <a:latin typeface="+mj-ea"/>
              </a:rPr>
              <a:t/>
            </a:r>
            <a:br>
              <a:rPr lang="en-US" altLang="zh-CN" sz="3600" dirty="0">
                <a:latin typeface="+mj-ea"/>
              </a:rPr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</a:t>
            </a:r>
            <a:r>
              <a:rPr lang="zh-CN" altLang="en-US" sz="2900" smtClean="0">
                <a:latin typeface="+mn-ea"/>
              </a:rPr>
              <a:t>收支</a:t>
            </a:r>
            <a:r>
              <a:rPr lang="zh-CN" altLang="en-US" sz="2900">
                <a:latin typeface="+mn-ea"/>
              </a:rPr>
              <a:t>比重图路</a:t>
            </a:r>
            <a:r>
              <a:rPr lang="en-US" altLang="zh-CN" sz="2900">
                <a:latin typeface="+mn-ea"/>
              </a:rPr>
              <a:t>dao</a:t>
            </a:r>
            <a:r>
              <a:rPr lang="zh-CN" altLang="en-US" sz="2900">
                <a:latin typeface="+mn-ea"/>
              </a:rPr>
              <a:t>层实现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掌握收支比重图路</a:t>
            </a:r>
            <a:r>
              <a:rPr lang="en-US" altLang="zh-CN" sz="2900">
                <a:latin typeface="+mn-ea"/>
              </a:rPr>
              <a:t>services</a:t>
            </a:r>
            <a:r>
              <a:rPr lang="zh-CN" altLang="en-US" sz="2900">
                <a:latin typeface="+mn-ea"/>
              </a:rPr>
              <a:t>层实现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</a:t>
            </a:r>
            <a:r>
              <a:rPr lang="zh-CN" altLang="en-US" sz="2900" smtClean="0">
                <a:latin typeface="+mn-ea"/>
              </a:rPr>
              <a:t>收支</a:t>
            </a:r>
            <a:r>
              <a:rPr lang="zh-CN" altLang="en-US" sz="2900">
                <a:latin typeface="+mn-ea"/>
              </a:rPr>
              <a:t>比重图路</a:t>
            </a:r>
            <a:r>
              <a:rPr lang="en-US" altLang="zh-CN" sz="2900">
                <a:latin typeface="+mn-ea"/>
              </a:rPr>
              <a:t>controller</a:t>
            </a:r>
            <a:r>
              <a:rPr lang="zh-CN" altLang="en-US" sz="2900">
                <a:latin typeface="+mn-ea"/>
              </a:rPr>
              <a:t>层实现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掌握收支比重图</a:t>
            </a:r>
            <a:r>
              <a:rPr lang="en-US" altLang="zh-CN" sz="2900">
                <a:latin typeface="+mn-ea"/>
              </a:rPr>
              <a:t>_</a:t>
            </a:r>
            <a:r>
              <a:rPr lang="zh-CN" altLang="en-US" sz="2900">
                <a:latin typeface="+mn-ea"/>
              </a:rPr>
              <a:t>收入实现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掌握项目中的遗留问题</a:t>
            </a:r>
            <a:endParaRPr lang="en-US" sz="2900" dirty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484784"/>
            <a:ext cx="633670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78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5.1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收支比重图路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dao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层实现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09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30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17.</a:t>
            </a:r>
            <a:r>
              <a:rPr lang="zh-CN" altLang="en-US" sz="1900">
                <a:latin typeface="+mn-ea"/>
                <a:hlinkClick r:id="rId3" action="ppaction://hlinkfile"/>
              </a:rPr>
              <a:t>管家婆（收支比重图路</a:t>
            </a:r>
            <a:r>
              <a:rPr lang="en-US" altLang="zh-CN" sz="1900">
                <a:latin typeface="+mn-ea"/>
                <a:hlinkClick r:id="rId3" action="ppaction://hlinkfile"/>
              </a:rPr>
              <a:t>dao</a:t>
            </a:r>
            <a:r>
              <a:rPr lang="zh-CN" altLang="en-US" sz="1900">
                <a:latin typeface="+mn-ea"/>
                <a:hlinkClick r:id="rId3" action="ppaction://hlinkfile"/>
              </a:rPr>
              <a:t>层实现）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922463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77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8260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5.2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收支比重图路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services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层实现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09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55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18.</a:t>
            </a:r>
            <a:r>
              <a:rPr lang="zh-CN" altLang="en-US" sz="1900">
                <a:latin typeface="+mn-ea"/>
                <a:hlinkClick r:id="rId3" action="ppaction://hlinkfile"/>
              </a:rPr>
              <a:t>管家婆（收支比重图路</a:t>
            </a:r>
            <a:r>
              <a:rPr lang="en-US" altLang="zh-CN" sz="1900">
                <a:latin typeface="+mn-ea"/>
                <a:hlinkClick r:id="rId3" action="ppaction://hlinkfile"/>
              </a:rPr>
              <a:t>services</a:t>
            </a:r>
            <a:r>
              <a:rPr lang="zh-CN" altLang="en-US" sz="1900">
                <a:latin typeface="+mn-ea"/>
                <a:hlinkClick r:id="rId3" action="ppaction://hlinkfile"/>
              </a:rPr>
              <a:t>层实现）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69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51086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5.3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收支比重图路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controller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层实现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09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35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19.</a:t>
            </a:r>
            <a:r>
              <a:rPr lang="zh-CN" altLang="en-US" sz="1900">
                <a:latin typeface="+mn-ea"/>
                <a:hlinkClick r:id="rId3" action="ppaction://hlinkfile"/>
              </a:rPr>
              <a:t>管家婆（收支比重图路</a:t>
            </a:r>
            <a:r>
              <a:rPr lang="en-US" altLang="zh-CN" sz="1900">
                <a:latin typeface="+mn-ea"/>
                <a:hlinkClick r:id="rId3" action="ppaction://hlinkfile"/>
              </a:rPr>
              <a:t>controller</a:t>
            </a:r>
            <a:r>
              <a:rPr lang="zh-CN" altLang="en-US" sz="1900">
                <a:latin typeface="+mn-ea"/>
                <a:hlinkClick r:id="rId3" action="ppaction://hlinkfile"/>
              </a:rPr>
              <a:t>层实现）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07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505595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5.4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收支比重图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_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收入实现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06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22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20.</a:t>
            </a:r>
            <a:r>
              <a:rPr lang="zh-CN" altLang="en-US" sz="1900">
                <a:latin typeface="+mn-ea"/>
                <a:hlinkClick r:id="rId3" action="ppaction://hlinkfile"/>
              </a:rPr>
              <a:t>管家婆（收支比重图</a:t>
            </a:r>
            <a:r>
              <a:rPr lang="en-US" altLang="zh-CN" sz="1900">
                <a:latin typeface="+mn-ea"/>
                <a:hlinkClick r:id="rId3" action="ppaction://hlinkfile"/>
              </a:rPr>
              <a:t>_</a:t>
            </a:r>
            <a:r>
              <a:rPr lang="zh-CN" altLang="en-US" sz="1900">
                <a:latin typeface="+mn-ea"/>
                <a:hlinkClick r:id="rId3" action="ppaction://hlinkfile"/>
              </a:rPr>
              <a:t>收入实现）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11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505595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5.5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项目中的遗留问题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09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29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21.</a:t>
            </a:r>
            <a:r>
              <a:rPr lang="zh-CN" altLang="en-US" sz="1900">
                <a:latin typeface="+mn-ea"/>
                <a:hlinkClick r:id="rId3" action="ppaction://hlinkfile"/>
              </a:rPr>
              <a:t>管家婆（项目中的遗留问题）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36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53658"/>
            <a:ext cx="7696200" cy="2015927"/>
          </a:xfrm>
        </p:spPr>
        <p:txBody>
          <a:bodyPr>
            <a:normAutofit/>
          </a:bodyPr>
          <a:lstStyle/>
          <a:p>
            <a:pPr>
              <a:spcAft>
                <a:spcPct val="20000"/>
              </a:spcAft>
              <a:defRPr/>
            </a:pPr>
            <a:r>
              <a:rPr lang="zh-CN" altLang="en-US" sz="3200" b="1" i="1" smtClean="0">
                <a:latin typeface="+mj-ea"/>
              </a:rPr>
              <a:t>一、</a:t>
            </a:r>
            <a:r>
              <a:rPr lang="zh-CN" altLang="en-US" sz="3200"/>
              <a:t>添加账务的功能实现</a:t>
            </a:r>
            <a:endParaRPr lang="en-US" altLang="zh-CN" sz="3200" dirty="0">
              <a:latin typeface="+mj-ea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24337" y="2169585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理解添加账务功能分析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掌握添加账务功能菜单联动</a:t>
            </a:r>
            <a:endParaRPr lang="en-US" altLang="zh-CN" sz="290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掌握添加账务功能</a:t>
            </a:r>
            <a:r>
              <a:rPr lang="en-US" altLang="zh-CN" sz="2900">
                <a:latin typeface="+mn-ea"/>
              </a:rPr>
              <a:t>controller</a:t>
            </a:r>
            <a:r>
              <a:rPr lang="zh-CN" altLang="en-US" sz="2900">
                <a:latin typeface="+mn-ea"/>
              </a:rPr>
              <a:t>层实现</a:t>
            </a:r>
            <a:endParaRPr lang="en-US" altLang="zh-CN" sz="290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掌握添加账务功能</a:t>
            </a:r>
            <a:r>
              <a:rPr lang="en-US" altLang="zh-CN" sz="2900">
                <a:latin typeface="+mn-ea"/>
              </a:rPr>
              <a:t>services</a:t>
            </a:r>
            <a:r>
              <a:rPr lang="zh-CN" altLang="en-US" sz="2900">
                <a:latin typeface="+mn-ea"/>
              </a:rPr>
              <a:t>层实现</a:t>
            </a:r>
            <a:endParaRPr lang="en-US" altLang="zh-CN" sz="290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掌握添加账务功能</a:t>
            </a:r>
            <a:r>
              <a:rPr lang="en-US" altLang="zh-CN" sz="2900">
                <a:latin typeface="+mn-ea"/>
              </a:rPr>
              <a:t>dao</a:t>
            </a:r>
            <a:r>
              <a:rPr lang="zh-CN" altLang="en-US" sz="2900">
                <a:latin typeface="+mn-ea"/>
              </a:rPr>
              <a:t>层实现</a:t>
            </a:r>
            <a:endParaRPr lang="en-US" altLang="zh-CN" sz="2900" dirty="0">
              <a:latin typeface="+mn-ea"/>
            </a:endParaRPr>
          </a:p>
          <a:p>
            <a:pPr marL="0" indent="0">
              <a:spcAft>
                <a:spcPct val="20000"/>
              </a:spcAft>
              <a:buNone/>
              <a:defRPr/>
            </a:pPr>
            <a:endParaRPr lang="en-US" sz="2900" dirty="0">
              <a:latin typeface="+mn-ea"/>
            </a:endParaRPr>
          </a:p>
          <a:p>
            <a:pPr lvl="1">
              <a:spcAft>
                <a:spcPct val="20000"/>
              </a:spcAft>
              <a:buFont typeface="Wingdings" panose="05000000000000000000" pitchFamily="2" charset="2"/>
              <a:buNone/>
              <a:defRPr/>
            </a:pPr>
            <a:endParaRPr lang="en-US" sz="2400" dirty="0" smtClean="0"/>
          </a:p>
          <a:p>
            <a:pPr marL="457200" lvl="1" indent="0">
              <a:spcAft>
                <a:spcPct val="20000"/>
              </a:spcAft>
              <a:buFont typeface="Wingdings" panose="05000000000000000000" pitchFamily="2" charset="2"/>
              <a:buNone/>
              <a:defRPr/>
            </a:pPr>
            <a:endParaRPr lang="en-US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724337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70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5315" y="620688"/>
            <a:ext cx="849687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添加账务功能分析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课程一信息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 dirty="0" smtClean="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02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46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1.</a:t>
            </a:r>
            <a:r>
              <a:rPr lang="zh-CN" altLang="en-US" sz="1900">
                <a:latin typeface="+mn-ea"/>
                <a:hlinkClick r:id="rId3" action="ppaction://hlinkfile"/>
              </a:rPr>
              <a:t>管家婆（添加账务功能分析）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与练习：</a:t>
            </a:r>
            <a:endParaRPr lang="en-US" altLang="zh-CN" sz="2400" dirty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78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添加账务功能菜单联动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/>
            </a:r>
            <a:b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</a:b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08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01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2</a:t>
            </a:r>
            <a:r>
              <a:rPr lang="en-US" altLang="zh-CN" sz="1900" smtClean="0">
                <a:latin typeface="+mn-ea"/>
                <a:hlinkClick r:id="rId3" action="ppaction://hlinkfile"/>
              </a:rPr>
              <a:t>.</a:t>
            </a:r>
            <a:r>
              <a:rPr lang="zh-CN" altLang="en-US" sz="1900">
                <a:latin typeface="+mn-ea"/>
                <a:hlinkClick r:id="rId3" action="ppaction://hlinkfile"/>
              </a:rPr>
              <a:t>管家婆（添加账务功能菜单联动）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 smtClean="0"/>
              <a:t>无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99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620688"/>
            <a:ext cx="7768208" cy="1512168"/>
          </a:xfrm>
        </p:spPr>
        <p:txBody>
          <a:bodyPr>
            <a:no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添加账务功能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controller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层实现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16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12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3</a:t>
            </a:r>
            <a:r>
              <a:rPr lang="en-US" altLang="zh-CN" sz="1900" smtClean="0">
                <a:latin typeface="+mn-ea"/>
                <a:hlinkClick r:id="rId3" action="ppaction://hlinkfile"/>
              </a:rPr>
              <a:t>.</a:t>
            </a:r>
            <a:r>
              <a:rPr lang="zh-CN" altLang="en-US" sz="1900">
                <a:latin typeface="+mn-ea"/>
                <a:hlinkClick r:id="rId3" action="ppaction://hlinkfile"/>
              </a:rPr>
              <a:t>管家婆（添加账务功能</a:t>
            </a:r>
            <a:r>
              <a:rPr lang="en-US" altLang="zh-CN" sz="1900">
                <a:latin typeface="+mn-ea"/>
                <a:hlinkClick r:id="rId3" action="ppaction://hlinkfile"/>
              </a:rPr>
              <a:t>controller</a:t>
            </a:r>
            <a:r>
              <a:rPr lang="zh-CN" altLang="en-US" sz="1900">
                <a:latin typeface="+mn-ea"/>
                <a:hlinkClick r:id="rId3" action="ppaction://hlinkfile"/>
              </a:rPr>
              <a:t>层实现）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 smtClean="0"/>
              <a:t>无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556792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2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添加账务功能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services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层实现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/>
            </a:r>
            <a:b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</a:b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四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课程长度：</a:t>
            </a:r>
            <a:r>
              <a:rPr lang="en-US" altLang="zh-CN" sz="1900" smtClean="0">
                <a:latin typeface="+mn-ea"/>
              </a:rPr>
              <a:t>07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50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4</a:t>
            </a:r>
            <a:r>
              <a:rPr lang="en-US" altLang="zh-CN" sz="1900" smtClean="0">
                <a:latin typeface="+mn-ea"/>
                <a:hlinkClick r:id="rId3" action="ppaction://hlinkfile"/>
              </a:rPr>
              <a:t>.</a:t>
            </a:r>
            <a:r>
              <a:rPr lang="zh-CN" altLang="en-US" sz="1900">
                <a:latin typeface="+mn-ea"/>
                <a:hlinkClick r:id="rId3" action="ppaction://hlinkfile"/>
              </a:rPr>
              <a:t>管家婆（添加账务功能</a:t>
            </a:r>
            <a:r>
              <a:rPr lang="en-US" altLang="zh-CN" sz="1900">
                <a:latin typeface="+mn-ea"/>
                <a:hlinkClick r:id="rId3" action="ppaction://hlinkfile"/>
              </a:rPr>
              <a:t>services</a:t>
            </a:r>
            <a:r>
              <a:rPr lang="zh-CN" altLang="en-US" sz="1900">
                <a:latin typeface="+mn-ea"/>
                <a:hlinkClick r:id="rId3" action="ppaction://hlinkfile"/>
              </a:rPr>
              <a:t>层实现）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 smtClean="0"/>
              <a:t>无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556792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1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1.5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添加账务功能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dao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层实现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07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37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5</a:t>
            </a:r>
            <a:r>
              <a:rPr lang="en-US" altLang="zh-CN" sz="1900" smtClean="0">
                <a:latin typeface="+mn-ea"/>
                <a:hlinkClick r:id="rId3" action="ppaction://hlinkfile"/>
              </a:rPr>
              <a:t>.</a:t>
            </a:r>
            <a:r>
              <a:rPr lang="zh-CN" altLang="en-US" sz="1900">
                <a:latin typeface="+mn-ea"/>
                <a:hlinkClick r:id="rId3" action="ppaction://hlinkfile"/>
              </a:rPr>
              <a:t>管家婆（添加账务功能</a:t>
            </a:r>
            <a:r>
              <a:rPr lang="en-US" altLang="zh-CN" sz="1900">
                <a:latin typeface="+mn-ea"/>
                <a:hlinkClick r:id="rId3" action="ppaction://hlinkfile"/>
              </a:rPr>
              <a:t>dao</a:t>
            </a:r>
            <a:r>
              <a:rPr lang="zh-CN" altLang="en-US" sz="1900">
                <a:latin typeface="+mn-ea"/>
                <a:hlinkClick r:id="rId3" action="ppaction://hlinkfile"/>
              </a:rPr>
              <a:t>层实现）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 smtClean="0"/>
              <a:t>无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556792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9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692696"/>
            <a:ext cx="7696200" cy="1439863"/>
          </a:xfrm>
        </p:spPr>
        <p:txBody>
          <a:bodyPr>
            <a:normAutofit/>
          </a:bodyPr>
          <a:lstStyle/>
          <a:p>
            <a:pPr algn="l">
              <a:spcAft>
                <a:spcPct val="20000"/>
              </a:spcAft>
              <a:defRPr/>
            </a:pPr>
            <a:r>
              <a:rPr lang="zh-CN" altLang="en-US" sz="3200" b="1" smtClean="0">
                <a:latin typeface="+mj-ea"/>
              </a:rPr>
              <a:t>二</a:t>
            </a:r>
            <a:r>
              <a:rPr lang="zh-CN" altLang="en-US" sz="3200" b="1" i="1" smtClean="0">
                <a:latin typeface="+mj-ea"/>
              </a:rPr>
              <a:t>、</a:t>
            </a:r>
            <a:r>
              <a:rPr lang="zh-CN" altLang="en-US" sz="3200"/>
              <a:t>编辑账务的功能实现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34868" y="2132559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理解编辑账务的功能分析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理解编辑账务</a:t>
            </a:r>
            <a:r>
              <a:rPr lang="en-US" altLang="zh-CN" sz="2900">
                <a:latin typeface="+mn-ea"/>
              </a:rPr>
              <a:t>controller</a:t>
            </a:r>
            <a:r>
              <a:rPr lang="zh-CN" altLang="en-US" sz="2900">
                <a:latin typeface="+mn-ea"/>
              </a:rPr>
              <a:t>层功能实现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掌握编辑账务</a:t>
            </a:r>
            <a:r>
              <a:rPr lang="en-US" altLang="zh-CN" sz="2900">
                <a:latin typeface="+mn-ea"/>
              </a:rPr>
              <a:t>controller</a:t>
            </a:r>
            <a:r>
              <a:rPr lang="zh-CN" altLang="en-US" sz="2900">
                <a:latin typeface="+mn-ea"/>
              </a:rPr>
              <a:t>层功能实现</a:t>
            </a:r>
            <a:r>
              <a:rPr lang="en-US" altLang="zh-CN" sz="2900">
                <a:latin typeface="+mn-ea"/>
              </a:rPr>
              <a:t>_</a:t>
            </a:r>
            <a:r>
              <a:rPr lang="zh-CN" altLang="en-US" sz="2900">
                <a:latin typeface="+mn-ea"/>
              </a:rPr>
              <a:t>封装</a:t>
            </a:r>
            <a:r>
              <a:rPr lang="en-US" altLang="zh-CN" sz="2900">
                <a:latin typeface="+mn-ea"/>
              </a:rPr>
              <a:t>Ledger</a:t>
            </a:r>
            <a:r>
              <a:rPr lang="zh-CN" altLang="en-US" sz="2900">
                <a:latin typeface="+mn-ea"/>
              </a:rPr>
              <a:t>对象</a:t>
            </a:r>
            <a:endParaRPr lang="en-US" altLang="zh-CN" sz="290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掌握编辑账务</a:t>
            </a:r>
            <a:r>
              <a:rPr lang="en-US" altLang="zh-CN" sz="2900">
                <a:latin typeface="+mn-ea"/>
              </a:rPr>
              <a:t>dao</a:t>
            </a:r>
            <a:r>
              <a:rPr lang="zh-CN" altLang="en-US" sz="2900">
                <a:latin typeface="+mn-ea"/>
              </a:rPr>
              <a:t>层功能实现</a:t>
            </a:r>
            <a:r>
              <a:rPr lang="en-US" altLang="zh-CN" sz="2900">
                <a:latin typeface="+mn-ea"/>
              </a:rPr>
              <a:t>_</a:t>
            </a:r>
            <a:r>
              <a:rPr lang="zh-CN" altLang="en-US" sz="2900">
                <a:latin typeface="+mn-ea"/>
              </a:rPr>
              <a:t>封装</a:t>
            </a:r>
            <a:r>
              <a:rPr lang="en-US" altLang="zh-CN" sz="2900">
                <a:latin typeface="+mn-ea"/>
              </a:rPr>
              <a:t>Ledger</a:t>
            </a:r>
            <a:r>
              <a:rPr lang="zh-CN" altLang="en-US" sz="2900">
                <a:latin typeface="+mn-ea"/>
              </a:rPr>
              <a:t>对象</a:t>
            </a:r>
            <a:endParaRPr lang="en-US" altLang="zh-CN" sz="290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掌握编辑账务</a:t>
            </a:r>
            <a:r>
              <a:rPr lang="en-US" altLang="zh-CN" sz="2900">
                <a:latin typeface="+mn-ea"/>
              </a:rPr>
              <a:t>services</a:t>
            </a:r>
            <a:r>
              <a:rPr lang="zh-CN" altLang="en-US" sz="2900">
                <a:latin typeface="+mn-ea"/>
              </a:rPr>
              <a:t>层功能实现</a:t>
            </a:r>
            <a:endParaRPr lang="en-US" sz="2900" dirty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5190</TotalTime>
  <Words>1053</Words>
  <Application>Microsoft Office PowerPoint</Application>
  <PresentationFormat>全屏显示(4:3)</PresentationFormat>
  <Paragraphs>225</Paragraphs>
  <Slides>29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宋体</vt:lpstr>
      <vt:lpstr>微软雅黑</vt:lpstr>
      <vt:lpstr>新宋体</vt:lpstr>
      <vt:lpstr>Arial</vt:lpstr>
      <vt:lpstr>Calibri</vt:lpstr>
      <vt:lpstr>Wingdings</vt:lpstr>
      <vt:lpstr>Office 主题</vt:lpstr>
      <vt:lpstr>PowerPoint 演示文稿</vt:lpstr>
      <vt:lpstr>Tip：今日课程目标</vt:lpstr>
      <vt:lpstr>一、添加账务的功能实现</vt:lpstr>
      <vt:lpstr>1.1、添加账务功能分析</vt:lpstr>
      <vt:lpstr>1.2、添加账务功能菜单联动 </vt:lpstr>
      <vt:lpstr>1.3、添加账务功能controller层实现</vt:lpstr>
      <vt:lpstr>1.4、添加账务功能services层实现 </vt:lpstr>
      <vt:lpstr>1.5、添加账务功能dao层实现</vt:lpstr>
      <vt:lpstr>二、编辑账务的功能实现 </vt:lpstr>
      <vt:lpstr>2.1、编辑账务的功能分析</vt:lpstr>
      <vt:lpstr>2.2、编辑账务controller层功能实现</vt:lpstr>
      <vt:lpstr>2.3、编辑账务controller层功能实现_封装Ledger对象</vt:lpstr>
      <vt:lpstr>2.4、编辑账务dao层功能实现_封装Ledger对象</vt:lpstr>
      <vt:lpstr>2.5、编辑账务services层功能实现</vt:lpstr>
      <vt:lpstr>三、删除账务的功能实现  </vt:lpstr>
      <vt:lpstr>3.1、删除账务controller层和services层功能实现</vt:lpstr>
      <vt:lpstr>3.2、删除账务dao层功能实现</vt:lpstr>
      <vt:lpstr> 四、收支比重图功能的分析    </vt:lpstr>
      <vt:lpstr>4.1、收支占比图形分析</vt:lpstr>
      <vt:lpstr>4.2、JfreeChart工具类说明</vt:lpstr>
      <vt:lpstr>4.3、收支比重图路径获取分析</vt:lpstr>
      <vt:lpstr>4.4、收支比重图路数据查询SQL语句</vt:lpstr>
      <vt:lpstr> 五、收支比重图功能的实现    </vt:lpstr>
      <vt:lpstr>5.1、收支比重图路dao层实现</vt:lpstr>
      <vt:lpstr>5.2、收支比重图路services层实现</vt:lpstr>
      <vt:lpstr>5.3、收支比重图路controller层实现</vt:lpstr>
      <vt:lpstr>5.4、收支比重图_收入实现</vt:lpstr>
      <vt:lpstr>5.5、项目中的遗留问题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Think</cp:lastModifiedBy>
  <cp:revision>822</cp:revision>
  <dcterms:created xsi:type="dcterms:W3CDTF">2015-06-29T07:19:05Z</dcterms:created>
  <dcterms:modified xsi:type="dcterms:W3CDTF">2016-06-13T08:25:19Z</dcterms:modified>
</cp:coreProperties>
</file>