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70" r:id="rId5"/>
    <p:sldId id="271" r:id="rId6"/>
    <p:sldId id="272" r:id="rId7"/>
    <p:sldId id="273"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82"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05864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100671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69624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109772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344626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50204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60867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333159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30418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147221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873B900-A7BC-4C79-8B63-53B46D98667D}"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91202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B900-A7BC-4C79-8B63-53B46D98667D}" type="datetimeFigureOut">
              <a:rPr lang="zh-CN" altLang="en-US" smtClean="0"/>
              <a:t>2018/6/5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C063D-64C1-45B6-9E9E-1FC2B40C4A00}" type="slidenum">
              <a:rPr lang="zh-CN" altLang="en-US" smtClean="0"/>
              <a:t>‹#›</a:t>
            </a:fld>
            <a:endParaRPr lang="zh-CN" altLang="en-US"/>
          </a:p>
        </p:txBody>
      </p:sp>
    </p:spTree>
    <p:extLst>
      <p:ext uri="{BB962C8B-B14F-4D97-AF65-F5344CB8AC3E}">
        <p14:creationId xmlns:p14="http://schemas.microsoft.com/office/powerpoint/2010/main" val="2496491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65165"/>
            <a:ext cx="9144000" cy="2387600"/>
          </a:xfrm>
        </p:spPr>
        <p:txBody>
          <a:bodyPr>
            <a:normAutofit/>
          </a:bodyPr>
          <a:lstStyle/>
          <a:p>
            <a:r>
              <a:rPr lang="zh-CN" altLang="en-US" dirty="0"/>
              <a:t>出版物知识图谱查询及关联推荐可视化系</a:t>
            </a:r>
            <a:r>
              <a:rPr lang="zh-CN" altLang="en-US" dirty="0" smtClean="0"/>
              <a:t>统</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ZF1721347 </a:t>
            </a:r>
            <a:r>
              <a:rPr lang="zh-CN" altLang="en-US" dirty="0" smtClean="0"/>
              <a:t>杨东</a:t>
            </a:r>
            <a:endParaRPr lang="en-US" altLang="zh-CN" dirty="0" smtClean="0"/>
          </a:p>
          <a:p>
            <a:r>
              <a:rPr lang="en-US" altLang="zh-CN" dirty="0" smtClean="0"/>
              <a:t>ZF1721438 </a:t>
            </a:r>
            <a:r>
              <a:rPr lang="zh-CN" altLang="zh-CN" dirty="0" smtClean="0"/>
              <a:t>张</a:t>
            </a:r>
            <a:r>
              <a:rPr lang="zh-CN" altLang="zh-CN" dirty="0"/>
              <a:t>渊</a:t>
            </a:r>
            <a:r>
              <a:rPr lang="zh-CN" altLang="zh-CN" dirty="0" smtClean="0"/>
              <a:t>博</a:t>
            </a:r>
            <a:endParaRPr lang="en-US" altLang="zh-CN" dirty="0" smtClean="0"/>
          </a:p>
          <a:p>
            <a:r>
              <a:rPr lang="en-US" altLang="zh-CN" dirty="0" smtClean="0"/>
              <a:t>ZF1721429 </a:t>
            </a:r>
            <a:r>
              <a:rPr lang="zh-CN" altLang="en-US" dirty="0" smtClean="0"/>
              <a:t>张全</a:t>
            </a:r>
            <a:endParaRPr lang="en-US" altLang="zh-CN" dirty="0" smtClean="0"/>
          </a:p>
          <a:p>
            <a:r>
              <a:rPr lang="en-US" altLang="zh-CN" dirty="0" smtClean="0"/>
              <a:t>ZF1721444 </a:t>
            </a:r>
            <a:r>
              <a:rPr lang="zh-CN" altLang="en-US" dirty="0" smtClean="0"/>
              <a:t>周而复</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591951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设计实现方案</a:t>
            </a:r>
            <a:endParaRPr lang="zh-CN" altLang="en-US" dirty="0"/>
          </a:p>
        </p:txBody>
      </p:sp>
      <p:sp>
        <p:nvSpPr>
          <p:cNvPr id="3" name="内容占位符 2"/>
          <p:cNvSpPr>
            <a:spLocks noGrp="1"/>
          </p:cNvSpPr>
          <p:nvPr>
            <p:ph idx="1"/>
          </p:nvPr>
        </p:nvSpPr>
        <p:spPr>
          <a:xfrm>
            <a:off x="820948" y="1687609"/>
            <a:ext cx="10255370" cy="4351338"/>
          </a:xfrm>
        </p:spPr>
        <p:txBody>
          <a:bodyPr>
            <a:normAutofit fontScale="92500"/>
          </a:bodyPr>
          <a:lstStyle/>
          <a:p>
            <a:r>
              <a:rPr lang="zh-CN" altLang="zh-CN" sz="2400" dirty="0">
                <a:latin typeface="楷体" panose="02010609060101010101" pitchFamily="49" charset="-122"/>
                <a:ea typeface="楷体" panose="02010609060101010101" pitchFamily="49" charset="-122"/>
              </a:rPr>
              <a:t>本次大作业主要实现的</a:t>
            </a:r>
            <a:r>
              <a:rPr lang="zh-CN" altLang="zh-CN" sz="2400" dirty="0" smtClean="0">
                <a:latin typeface="楷体" panose="02010609060101010101" pitchFamily="49" charset="-122"/>
                <a:ea typeface="楷体" panose="02010609060101010101" pitchFamily="49" charset="-122"/>
              </a:rPr>
              <a:t>是</a:t>
            </a:r>
            <a:r>
              <a:rPr lang="zh-CN" altLang="en-US" sz="2400" dirty="0">
                <a:latin typeface="楷体" panose="02010609060101010101" pitchFamily="49" charset="-122"/>
                <a:ea typeface="楷体" panose="02010609060101010101" pitchFamily="49" charset="-122"/>
              </a:rPr>
              <a:t>出版物知识图谱查询及关联推荐可视化系统。</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主</a:t>
            </a:r>
            <a:r>
              <a:rPr lang="zh-CN" altLang="en-US" sz="2400" dirty="0" smtClean="0">
                <a:latin typeface="楷体" panose="02010609060101010101" pitchFamily="49" charset="-122"/>
                <a:ea typeface="楷体" panose="02010609060101010101" pitchFamily="49" charset="-122"/>
              </a:rPr>
              <a:t>要实现的功能是针对所输入的出版物名称进行实体模糊匹配查询及相关联实体的推荐，对查询及推荐结果通过力引导布局图的形式动态可视化展示出来。</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同</a:t>
            </a:r>
            <a:r>
              <a:rPr lang="zh-CN" altLang="en-US" sz="2400" dirty="0" smtClean="0">
                <a:latin typeface="楷体" panose="02010609060101010101" pitchFamily="49" charset="-122"/>
                <a:ea typeface="楷体" panose="02010609060101010101" pitchFamily="49" charset="-122"/>
              </a:rPr>
              <a:t>时支持进行进一步图谱实体详细信息查询功能，以图的节点形式深度搜索下去，同样支持力引导图动态展示，将主要关系通过节点形式绘制出，详细描述信息则通过右侧说明栏位进行展示。</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客户</a:t>
            </a:r>
            <a:r>
              <a:rPr lang="zh-CN" altLang="zh-CN" sz="2400" dirty="0" smtClean="0">
                <a:latin typeface="楷体" panose="02010609060101010101" pitchFamily="49" charset="-122"/>
                <a:ea typeface="楷体" panose="02010609060101010101" pitchFamily="49" charset="-122"/>
              </a:rPr>
              <a:t>端</a:t>
            </a:r>
            <a:r>
              <a:rPr lang="zh-CN" altLang="zh-CN" sz="2400" dirty="0">
                <a:latin typeface="楷体" panose="02010609060101010101" pitchFamily="49" charset="-122"/>
                <a:ea typeface="楷体" panose="02010609060101010101" pitchFamily="49" charset="-122"/>
              </a:rPr>
              <a:t>主要通过</a:t>
            </a:r>
            <a:r>
              <a:rPr lang="en-US" altLang="zh-CN" sz="2400" dirty="0">
                <a:latin typeface="楷体" panose="02010609060101010101" pitchFamily="49" charset="-122"/>
                <a:ea typeface="楷体" panose="02010609060101010101" pitchFamily="49" charset="-122"/>
              </a:rPr>
              <a:t>Vue.js</a:t>
            </a:r>
            <a:r>
              <a:rPr lang="zh-CN" altLang="zh-CN" sz="2400" dirty="0">
                <a:latin typeface="楷体" panose="02010609060101010101" pitchFamily="49" charset="-122"/>
                <a:ea typeface="楷体" panose="02010609060101010101" pitchFamily="49" charset="-122"/>
              </a:rPr>
              <a:t>技</a:t>
            </a:r>
            <a:r>
              <a:rPr lang="zh-CN" altLang="zh-CN" sz="2400" dirty="0" smtClean="0">
                <a:latin typeface="楷体" panose="02010609060101010101" pitchFamily="49" charset="-122"/>
                <a:ea typeface="楷体" panose="02010609060101010101" pitchFamily="49" charset="-122"/>
              </a:rPr>
              <a:t>术</a:t>
            </a:r>
            <a:r>
              <a:rPr lang="zh-CN" altLang="en-US" sz="2400" dirty="0" smtClean="0">
                <a:latin typeface="楷体" panose="02010609060101010101" pitchFamily="49" charset="-122"/>
                <a:ea typeface="楷体" panose="02010609060101010101" pitchFamily="49" charset="-122"/>
              </a:rPr>
              <a:t>，框架选用</a:t>
            </a:r>
            <a:r>
              <a:rPr lang="en-US" altLang="zh-CN" sz="2400" dirty="0" err="1" smtClean="0">
                <a:latin typeface="楷体" panose="02010609060101010101" pitchFamily="49" charset="-122"/>
                <a:ea typeface="楷体" panose="02010609060101010101" pitchFamily="49" charset="-122"/>
              </a:rPr>
              <a:t>elementUI</a:t>
            </a:r>
            <a:r>
              <a:rPr lang="zh-CN" altLang="zh-CN"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服务</a:t>
            </a:r>
            <a:r>
              <a:rPr lang="zh-CN" altLang="en-US" sz="2400" dirty="0" smtClean="0">
                <a:latin typeface="楷体" panose="02010609060101010101" pitchFamily="49" charset="-122"/>
                <a:ea typeface="楷体" panose="02010609060101010101" pitchFamily="49" charset="-122"/>
              </a:rPr>
              <a:t>端主要通过</a:t>
            </a:r>
            <a:r>
              <a:rPr lang="en-US" altLang="zh-CN" sz="2400" dirty="0" smtClean="0">
                <a:latin typeface="楷体" panose="02010609060101010101" pitchFamily="49" charset="-122"/>
                <a:ea typeface="楷体" panose="02010609060101010101" pitchFamily="49" charset="-122"/>
              </a:rPr>
              <a:t>Node.js</a:t>
            </a:r>
            <a:r>
              <a:rPr lang="zh-CN" altLang="en-US" sz="2400" dirty="0" smtClean="0">
                <a:latin typeface="楷体" panose="02010609060101010101" pitchFamily="49" charset="-122"/>
                <a:ea typeface="楷体" panose="02010609060101010101" pitchFamily="49" charset="-122"/>
              </a:rPr>
              <a:t>实现，框架选用</a:t>
            </a:r>
            <a:r>
              <a:rPr lang="en-US" altLang="zh-CN" sz="2400" dirty="0" smtClean="0">
                <a:latin typeface="楷体" panose="02010609060101010101" pitchFamily="49" charset="-122"/>
                <a:ea typeface="楷体" panose="02010609060101010101" pitchFamily="49" charset="-122"/>
              </a:rPr>
              <a:t>Express</a:t>
            </a:r>
            <a:r>
              <a:rPr lang="zh-CN" altLang="en-US" sz="2400" dirty="0" smtClean="0">
                <a:latin typeface="楷体" panose="02010609060101010101" pitchFamily="49" charset="-122"/>
                <a:ea typeface="楷体" panose="02010609060101010101" pitchFamily="49" charset="-122"/>
              </a:rPr>
              <a:t>，请求及返回报文通过</a:t>
            </a:r>
            <a:r>
              <a:rPr lang="en-US" altLang="zh-CN" sz="2400" dirty="0" err="1" smtClean="0">
                <a:latin typeface="楷体" panose="02010609060101010101" pitchFamily="49" charset="-122"/>
                <a:ea typeface="楷体" panose="02010609060101010101" pitchFamily="49" charset="-122"/>
              </a:rPr>
              <a:t>json</a:t>
            </a:r>
            <a:r>
              <a:rPr lang="zh-CN" altLang="en-US" sz="2400" dirty="0" smtClean="0">
                <a:latin typeface="楷体" panose="02010609060101010101" pitchFamily="49" charset="-122"/>
                <a:ea typeface="楷体" panose="02010609060101010101" pitchFamily="49" charset="-122"/>
              </a:rPr>
              <a:t>处理。</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知识图谱源为开放的中文知识图谱</a:t>
            </a:r>
            <a:r>
              <a:rPr lang="en-US" altLang="zh-CN" sz="2400" dirty="0" smtClean="0">
                <a:latin typeface="楷体" panose="02010609060101010101" pitchFamily="49" charset="-122"/>
                <a:ea typeface="楷体" panose="02010609060101010101" pitchFamily="49" charset="-122"/>
              </a:rPr>
              <a:t>CN-</a:t>
            </a:r>
            <a:r>
              <a:rPr lang="en-US" altLang="zh-CN" sz="2400" dirty="0" err="1" smtClean="0">
                <a:latin typeface="楷体" panose="02010609060101010101" pitchFamily="49" charset="-122"/>
                <a:ea typeface="楷体" panose="02010609060101010101" pitchFamily="49" charset="-122"/>
              </a:rPr>
              <a:t>DBPedia</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数据通过</a:t>
            </a:r>
            <a:r>
              <a:rPr lang="en-US" altLang="zh-CN" sz="2400" dirty="0" smtClean="0">
                <a:latin typeface="楷体" panose="02010609060101010101" pitchFamily="49" charset="-122"/>
                <a:ea typeface="楷体" panose="02010609060101010101" pitchFamily="49" charset="-122"/>
              </a:rPr>
              <a:t>mock</a:t>
            </a:r>
            <a:r>
              <a:rPr lang="zh-CN" altLang="en-US" sz="2400" dirty="0" smtClean="0">
                <a:latin typeface="楷体" panose="02010609060101010101" pitchFamily="49" charset="-122"/>
                <a:ea typeface="楷体" panose="02010609060101010101" pitchFamily="49" charset="-122"/>
              </a:rPr>
              <a:t>进行中间态数据存储。</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图谱查</a:t>
            </a:r>
            <a:r>
              <a:rPr lang="zh-CN" altLang="en-US" sz="2400" dirty="0" smtClean="0">
                <a:latin typeface="楷体" panose="02010609060101010101" pitchFamily="49" charset="-122"/>
                <a:ea typeface="楷体" panose="02010609060101010101" pitchFamily="49" charset="-122"/>
              </a:rPr>
              <a:t>询推</a:t>
            </a:r>
            <a:r>
              <a:rPr lang="zh-CN" altLang="en-US" sz="2400" dirty="0" smtClean="0">
                <a:latin typeface="楷体" panose="02010609060101010101" pitchFamily="49" charset="-122"/>
                <a:ea typeface="楷体" panose="02010609060101010101" pitchFamily="49" charset="-122"/>
              </a:rPr>
              <a:t>荐结果力引导图展示部分使用百度</a:t>
            </a:r>
            <a:r>
              <a:rPr lang="en-US" altLang="zh-CN" sz="2400" dirty="0" err="1" smtClean="0">
                <a:latin typeface="楷体" panose="02010609060101010101" pitchFamily="49" charset="-122"/>
                <a:ea typeface="楷体" panose="02010609060101010101" pitchFamily="49" charset="-122"/>
              </a:rPr>
              <a:t>Echarts</a:t>
            </a:r>
            <a:r>
              <a:rPr lang="zh-CN" altLang="en-US" sz="2400" dirty="0" smtClean="0">
                <a:latin typeface="楷体" panose="02010609060101010101" pitchFamily="49" charset="-122"/>
                <a:ea typeface="楷体" panose="02010609060101010101" pitchFamily="49" charset="-122"/>
              </a:rPr>
              <a:t>图</a:t>
            </a:r>
            <a:r>
              <a:rPr lang="zh-CN" altLang="en-US" sz="2400" dirty="0" smtClean="0">
                <a:latin typeface="楷体" panose="02010609060101010101" pitchFamily="49" charset="-122"/>
                <a:ea typeface="楷体" panose="02010609060101010101" pitchFamily="49" charset="-122"/>
              </a:rPr>
              <a:t>表</a:t>
            </a:r>
            <a:r>
              <a:rPr lang="en-US" altLang="zh-CN" sz="2400" dirty="0" smtClean="0">
                <a:latin typeface="楷体" panose="02010609060101010101" pitchFamily="49" charset="-122"/>
                <a:ea typeface="楷体" panose="02010609060101010101" pitchFamily="49" charset="-122"/>
              </a:rPr>
              <a:t>Graph</a:t>
            </a:r>
            <a:r>
              <a:rPr lang="zh-CN" altLang="en-US" sz="2400" dirty="0" smtClean="0">
                <a:latin typeface="楷体" panose="02010609060101010101" pitchFamily="49" charset="-122"/>
                <a:ea typeface="楷体" panose="02010609060101010101" pitchFamily="49" charset="-122"/>
              </a:rPr>
              <a:t>组</a:t>
            </a:r>
            <a:r>
              <a:rPr lang="zh-CN" altLang="en-US" sz="2400" dirty="0" smtClean="0">
                <a:latin typeface="楷体" panose="02010609060101010101" pitchFamily="49" charset="-122"/>
                <a:ea typeface="楷体" panose="02010609060101010101" pitchFamily="49" charset="-122"/>
              </a:rPr>
              <a:t>件。</a:t>
            </a:r>
            <a:endParaRPr lang="zh-CN" altLang="zh-CN" sz="24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215317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功能流程展示：登陆</a:t>
            </a:r>
            <a:endParaRPr lang="zh-CN" altLang="en-US" dirty="0"/>
          </a:p>
        </p:txBody>
      </p:sp>
      <p:pic>
        <p:nvPicPr>
          <p:cNvPr id="3" name="图片 2"/>
          <p:cNvPicPr>
            <a:picLocks noChangeAspect="1"/>
          </p:cNvPicPr>
          <p:nvPr/>
        </p:nvPicPr>
        <p:blipFill>
          <a:blip r:embed="rId2"/>
          <a:stretch>
            <a:fillRect/>
          </a:stretch>
        </p:blipFill>
        <p:spPr>
          <a:xfrm>
            <a:off x="1029520" y="1399795"/>
            <a:ext cx="9411717" cy="5061390"/>
          </a:xfrm>
          <a:prstGeom prst="rect">
            <a:avLst/>
          </a:prstGeom>
        </p:spPr>
      </p:pic>
    </p:spTree>
    <p:extLst>
      <p:ext uri="{BB962C8B-B14F-4D97-AF65-F5344CB8AC3E}">
        <p14:creationId xmlns:p14="http://schemas.microsoft.com/office/powerpoint/2010/main" val="4084494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功能流程展示：登陆</a:t>
            </a:r>
            <a:endParaRPr lang="zh-CN" altLang="en-US" dirty="0"/>
          </a:p>
        </p:txBody>
      </p:sp>
      <p:pic>
        <p:nvPicPr>
          <p:cNvPr id="4" name="图片 3"/>
          <p:cNvPicPr>
            <a:picLocks noChangeAspect="1"/>
          </p:cNvPicPr>
          <p:nvPr/>
        </p:nvPicPr>
        <p:blipFill>
          <a:blip r:embed="rId2"/>
          <a:stretch>
            <a:fillRect/>
          </a:stretch>
        </p:blipFill>
        <p:spPr>
          <a:xfrm>
            <a:off x="1013162" y="1432414"/>
            <a:ext cx="9694036" cy="5223363"/>
          </a:xfrm>
          <a:prstGeom prst="rect">
            <a:avLst/>
          </a:prstGeom>
        </p:spPr>
      </p:pic>
    </p:spTree>
    <p:extLst>
      <p:ext uri="{BB962C8B-B14F-4D97-AF65-F5344CB8AC3E}">
        <p14:creationId xmlns:p14="http://schemas.microsoft.com/office/powerpoint/2010/main" val="2949811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功能流程展示</a:t>
            </a:r>
            <a:r>
              <a:rPr lang="zh-CN" altLang="en-US" dirty="0" smtClean="0"/>
              <a:t>：</a:t>
            </a:r>
            <a:r>
              <a:rPr lang="zh-CN" altLang="en-US" dirty="0"/>
              <a:t>查</a:t>
            </a:r>
            <a:r>
              <a:rPr lang="zh-CN" altLang="en-US" dirty="0" smtClean="0"/>
              <a:t>询实体及关联推荐</a:t>
            </a:r>
            <a:endParaRPr lang="zh-CN" altLang="en-US" dirty="0"/>
          </a:p>
        </p:txBody>
      </p:sp>
      <p:pic>
        <p:nvPicPr>
          <p:cNvPr id="3" name="图片 2"/>
          <p:cNvPicPr>
            <a:picLocks noChangeAspect="1"/>
          </p:cNvPicPr>
          <p:nvPr/>
        </p:nvPicPr>
        <p:blipFill>
          <a:blip r:embed="rId2"/>
          <a:stretch>
            <a:fillRect/>
          </a:stretch>
        </p:blipFill>
        <p:spPr>
          <a:xfrm>
            <a:off x="966748" y="1349985"/>
            <a:ext cx="9600609" cy="5275335"/>
          </a:xfrm>
          <a:prstGeom prst="rect">
            <a:avLst/>
          </a:prstGeom>
        </p:spPr>
      </p:pic>
    </p:spTree>
    <p:extLst>
      <p:ext uri="{BB962C8B-B14F-4D97-AF65-F5344CB8AC3E}">
        <p14:creationId xmlns:p14="http://schemas.microsoft.com/office/powerpoint/2010/main" val="3073349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功能流程展示</a:t>
            </a:r>
            <a:r>
              <a:rPr lang="zh-CN" altLang="en-US" dirty="0" smtClean="0"/>
              <a:t>：</a:t>
            </a:r>
            <a:r>
              <a:rPr lang="zh-CN" altLang="en-US" dirty="0"/>
              <a:t>查</a:t>
            </a:r>
            <a:r>
              <a:rPr lang="zh-CN" altLang="en-US" dirty="0" smtClean="0"/>
              <a:t>询实体及关联推荐</a:t>
            </a:r>
            <a:endParaRPr lang="zh-CN" altLang="en-US" dirty="0"/>
          </a:p>
        </p:txBody>
      </p:sp>
      <p:pic>
        <p:nvPicPr>
          <p:cNvPr id="4" name="图片 3"/>
          <p:cNvPicPr>
            <a:picLocks noChangeAspect="1"/>
          </p:cNvPicPr>
          <p:nvPr/>
        </p:nvPicPr>
        <p:blipFill>
          <a:blip r:embed="rId2"/>
          <a:stretch>
            <a:fillRect/>
          </a:stretch>
        </p:blipFill>
        <p:spPr>
          <a:xfrm>
            <a:off x="1061048" y="1441087"/>
            <a:ext cx="9618453" cy="5187649"/>
          </a:xfrm>
          <a:prstGeom prst="rect">
            <a:avLst/>
          </a:prstGeom>
        </p:spPr>
      </p:pic>
    </p:spTree>
    <p:extLst>
      <p:ext uri="{BB962C8B-B14F-4D97-AF65-F5344CB8AC3E}">
        <p14:creationId xmlns:p14="http://schemas.microsoft.com/office/powerpoint/2010/main" val="3897731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功能流程展示</a:t>
            </a:r>
            <a:r>
              <a:rPr lang="zh-CN" altLang="en-US" dirty="0" smtClean="0"/>
              <a:t>：</a:t>
            </a:r>
            <a:r>
              <a:rPr lang="zh-CN" altLang="en-US" dirty="0"/>
              <a:t>查</a:t>
            </a:r>
            <a:r>
              <a:rPr lang="zh-CN" altLang="en-US" dirty="0" smtClean="0"/>
              <a:t>询实体及关联推荐</a:t>
            </a:r>
            <a:endParaRPr lang="zh-CN" altLang="en-US" dirty="0"/>
          </a:p>
        </p:txBody>
      </p:sp>
      <p:pic>
        <p:nvPicPr>
          <p:cNvPr id="3" name="图片 2"/>
          <p:cNvPicPr>
            <a:picLocks noChangeAspect="1"/>
          </p:cNvPicPr>
          <p:nvPr/>
        </p:nvPicPr>
        <p:blipFill>
          <a:blip r:embed="rId2"/>
          <a:stretch>
            <a:fillRect/>
          </a:stretch>
        </p:blipFill>
        <p:spPr>
          <a:xfrm>
            <a:off x="1061049" y="1412362"/>
            <a:ext cx="9575321" cy="5264181"/>
          </a:xfrm>
          <a:prstGeom prst="rect">
            <a:avLst/>
          </a:prstGeom>
        </p:spPr>
      </p:pic>
    </p:spTree>
    <p:extLst>
      <p:ext uri="{BB962C8B-B14F-4D97-AF65-F5344CB8AC3E}">
        <p14:creationId xmlns:p14="http://schemas.microsoft.com/office/powerpoint/2010/main" val="1489710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endParaRPr lang="en-US" altLang="zh-CN" sz="5400" dirty="0" smtClean="0"/>
          </a:p>
          <a:p>
            <a:pPr marL="0" indent="0" algn="ctr">
              <a:buNone/>
            </a:pPr>
            <a:r>
              <a:rPr lang="zh-CN" altLang="en-US" sz="5400" dirty="0" smtClean="0"/>
              <a:t>谢谢</a:t>
            </a:r>
            <a:endParaRPr lang="zh-CN" altLang="en-US" sz="5400" dirty="0"/>
          </a:p>
        </p:txBody>
      </p:sp>
    </p:spTree>
    <p:extLst>
      <p:ext uri="{BB962C8B-B14F-4D97-AF65-F5344CB8AC3E}">
        <p14:creationId xmlns:p14="http://schemas.microsoft.com/office/powerpoint/2010/main" val="326952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396</Words>
  <Application>Microsoft Office PowerPoint</Application>
  <PresentationFormat>宽屏</PresentationFormat>
  <Paragraphs>21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楷体</vt:lpstr>
      <vt:lpstr>Arial</vt:lpstr>
      <vt:lpstr>Office 主题​​</vt:lpstr>
      <vt:lpstr>出版物知识图谱查询及关联推荐可视化系统</vt:lpstr>
      <vt:lpstr>设计实现方案</vt:lpstr>
      <vt:lpstr>功能流程展示：登陆</vt:lpstr>
      <vt:lpstr>功能流程展示：登陆</vt:lpstr>
      <vt:lpstr>功能流程展示：查询实体及关联推荐</vt:lpstr>
      <vt:lpstr>功能流程展示：查询实体及关联推荐</vt:lpstr>
      <vt:lpstr>功能流程展示：查询实体及关联推荐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金融语音聊天机器人</dc:title>
  <dc:creator>Dong Yang</dc:creator>
  <cp:lastModifiedBy>Dong Yang</cp:lastModifiedBy>
  <cp:revision>62</cp:revision>
  <dcterms:created xsi:type="dcterms:W3CDTF">2017-12-16T00:59:25Z</dcterms:created>
  <dcterms:modified xsi:type="dcterms:W3CDTF">2018-06-05T02:55:34Z</dcterms:modified>
</cp:coreProperties>
</file>