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58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D9F6-F913-45D6-A6E0-B048AC5E0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7EB75-0F8E-49F0-90B6-F680A21B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B9A50-AD7A-4FBC-B4E2-32EA7C0E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0F3B-2380-473D-B6E0-C9BD56C192F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245E-33DE-4595-8F29-A2790EC8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63A3B-3F0E-443A-B54A-E4ABD6EC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1D0-F53D-4B77-9109-9FB048CD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9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5C6E-672A-4E4B-804E-399DC358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2AC30-B7B7-4939-9851-669250896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111B8-804A-4D53-892B-CA005515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0F3B-2380-473D-B6E0-C9BD56C192F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941CE-74A6-4CC3-BA8A-9833963B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E7B3D-39C3-4053-8E91-CF05B20D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1D0-F53D-4B77-9109-9FB048CD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6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288091-0A10-408F-A982-36C792D7C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CA0F2-7C24-4B1C-83B0-D6F49C9E0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D4B6F-7153-4696-9626-54E5FF69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0F3B-2380-473D-B6E0-C9BD56C192F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E9B8-4F3F-446E-9C03-D5DFB0AC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353A-9AA6-478C-83BF-9232DB37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1D0-F53D-4B77-9109-9FB048CD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2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CB31-091E-41B3-8C76-1F4E4168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069F9-5470-41FB-9989-07305967B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F5168-2113-4F2D-B8DC-50A38212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0F3B-2380-473D-B6E0-C9BD56C192F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105C8-DF45-4258-AF5B-D3FFA72F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745E0-CEC7-4F10-B6DF-646B2C47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1D0-F53D-4B77-9109-9FB048CD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7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568C-A98F-4BC1-8C27-D38B5F32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29C0B-996C-40CB-8B23-3FA697858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2EB05-728F-4070-9AC5-3D413B0F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0F3B-2380-473D-B6E0-C9BD56C192F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593F9-5CD8-4837-B52D-6122C41C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5DDF0-39F3-4EB2-8D36-C158AA5B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1D0-F53D-4B77-9109-9FB048CD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02A6-73A2-4215-9785-1762DDB6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69FE-24DB-4341-973A-AF5C4DBF5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C2DA8-55B5-4BAC-954F-843C041F5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6CD92-E677-4B3A-97CC-A30F0BC4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0F3B-2380-473D-B6E0-C9BD56C192F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30D36-F52E-44BC-8A4D-D7565310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B1852-E2C6-4899-97FC-63C6D74E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1D0-F53D-4B77-9109-9FB048CD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3C89-0FBB-425E-B53B-20BBC2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B8A6D-962F-4C07-855A-6DB0D508A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835DB-BE8F-4647-A08C-0B38E797D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79E16-C872-413E-AB6B-5519B3070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941CA-BBF5-4074-A4FD-C4FFC1248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51555-1965-4566-8FA1-3292167B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0F3B-2380-473D-B6E0-C9BD56C192F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93F48-1A4B-49A4-B299-1601C95A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98E3F-00F8-4925-B9BE-D1A23393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1D0-F53D-4B77-9109-9FB048CD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0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21DA-42BE-46C5-9EE8-171B3B9B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3D039-F51B-4E11-9394-0630A40E1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0F3B-2380-473D-B6E0-C9BD56C192F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09D92-216C-40F5-A0B0-63AAA193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6E530-6466-4D2E-B405-B230C5B5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1D0-F53D-4B77-9109-9FB048CD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1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FD07B-AFE4-4B10-89A7-536E3F0B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0F3B-2380-473D-B6E0-C9BD56C192F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BD3F5-0E5B-4AC2-A0D1-BF53FCD2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4E10A-6442-45F2-95E9-FADADE82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1D0-F53D-4B77-9109-9FB048CD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1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6075-38CC-4995-A33B-03B4CA58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B10D5-55E9-48CB-B492-4748E8259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92AC3-25DA-49E1-9174-0FC893A04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610E1-72EB-446F-96D2-99B7D16F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0F3B-2380-473D-B6E0-C9BD56C192F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A6040-2378-43E8-A2BB-AB2A10FC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45F59-71BE-4694-B8E9-B17C7438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1D0-F53D-4B77-9109-9FB048CD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8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0713-DC38-45C5-80DD-D60B2293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945A2C-9AAC-439C-9833-2BE11EC5E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3976E-DD15-4329-AA84-13C83809C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7A436-FD7F-4B38-ABAC-3F558E65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0F3B-2380-473D-B6E0-C9BD56C192F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8C0C0-D21F-4D5A-8E18-F993BE5A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CF541-8078-470D-85EE-5F633E88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1D0-F53D-4B77-9109-9FB048CD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024D8-4B2E-4506-B16D-33720D31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5F908-C593-4190-A06C-80C57C0B2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2D629-C088-4C20-9B05-052656CE9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70F3B-2380-473D-B6E0-C9BD56C192F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151E9-51FD-4952-958B-B794F95F4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02C9-2053-48A7-961D-7DB5FC1DF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561D0-F53D-4B77-9109-9FB048CD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7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s.bnl.gov/acc/EE/RELEASED%20DWGS/Forms/AllItems.aspx?RootFolder=%2facc%2fEE%2fRELEASED%20DWGS%2fLT-EL-XF-BL%2fGEN&amp;FolderCTID=0x0120005713FCE6F1B1904EB83D90AB65DF391D" TargetMode="External"/><Relationship Id="rId2" Type="http://schemas.openxmlformats.org/officeDocument/2006/relationships/hyperlink" Target="http://code.nsls2.bnl.gov/hg/xf/08id/hw/pizzabox/en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t&amp;rct=j&amp;q=&amp;esrc=s&amp;source=web&amp;cd=3&amp;cad=rja&amp;uact=8&amp;ved=2ahUKEwi5zqKb8-3gAhXGt1kKHYP4C_QQFjACegQIBBAC&amp;url=https%3A%2F%2Faccelconf.web.cern.ch%2FAccelConf%2FICALEPCS2015%2Fpapers%2Fwepgf080.pdf&amp;usg=AOvVaw2oMTBZlTm-ir6fQhHgvsvo" TargetMode="External"/><Relationship Id="rId5" Type="http://schemas.openxmlformats.org/officeDocument/2006/relationships/hyperlink" Target="https://www.google.com/url?sa=t&amp;rct=j&amp;q=&amp;esrc=s&amp;source=web&amp;cd=3&amp;cad=rja&amp;uact=8&amp;ved=2ahUKEwi5zqKb8-3gAhXGt1kKHYP4C_QQFjACegQIBBAC&amp;url=https://accelconf.web.cern.ch/AccelConf/ICALEPCS2015/papers/wepgf080.pdf&amp;usg=AOvVaw2oMTBZlTm-ir6fQhHgvsvo" TargetMode="External"/><Relationship Id="rId4" Type="http://schemas.openxmlformats.org/officeDocument/2006/relationships/hyperlink" Target="http://code.nsls2.bnl.gov/hg/pscdr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45FC-83AC-440D-B7ED-06F11CB7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Pizzabox – Overview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0CAB70-462E-4A58-91D8-FB0151569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Functionality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Motor positions capturing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Detector triggering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More with firmware customization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Current resource utilization: registers 6%, LUTs 13%. 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2800" dirty="0"/>
              <a:t>Deployed at QAS, ISS, …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8B9594E-B5CB-4FE5-81EA-1E84A320020A}"/>
              </a:ext>
            </a:extLst>
          </p:cNvPr>
          <p:cNvGrpSpPr/>
          <p:nvPr/>
        </p:nvGrpSpPr>
        <p:grpSpPr>
          <a:xfrm>
            <a:off x="2520828" y="3831676"/>
            <a:ext cx="6337422" cy="2251255"/>
            <a:chOff x="2358903" y="4460326"/>
            <a:chExt cx="6337422" cy="22512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942517-4FBA-4C95-A6C6-CFE4A456ABAE}"/>
                </a:ext>
              </a:extLst>
            </p:cNvPr>
            <p:cNvSpPr/>
            <p:nvPr/>
          </p:nvSpPr>
          <p:spPr>
            <a:xfrm>
              <a:off x="2358903" y="4460326"/>
              <a:ext cx="1550522" cy="6358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Encoders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3598B7-5F71-491D-84CA-C315DEB20052}"/>
                </a:ext>
              </a:extLst>
            </p:cNvPr>
            <p:cNvSpPr/>
            <p:nvPr/>
          </p:nvSpPr>
          <p:spPr>
            <a:xfrm>
              <a:off x="4786056" y="4460326"/>
              <a:ext cx="1280160" cy="22512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Pizzabox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632C92-0773-4EA5-BA61-0FD33066C113}"/>
                </a:ext>
              </a:extLst>
            </p:cNvPr>
            <p:cNvSpPr/>
            <p:nvPr/>
          </p:nvSpPr>
          <p:spPr>
            <a:xfrm>
              <a:off x="2358903" y="5270822"/>
              <a:ext cx="1550523" cy="6358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Turbo PMAC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7D3314-F0AF-411E-B0B1-D88E4ADC6023}"/>
                </a:ext>
              </a:extLst>
            </p:cNvPr>
            <p:cNvSpPr/>
            <p:nvPr/>
          </p:nvSpPr>
          <p:spPr>
            <a:xfrm>
              <a:off x="2358903" y="6075755"/>
              <a:ext cx="1550523" cy="6358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Timing system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4070803-6BE0-4741-B447-ECB6C3D676AF}"/>
                </a:ext>
              </a:extLst>
            </p:cNvPr>
            <p:cNvSpPr/>
            <p:nvPr/>
          </p:nvSpPr>
          <p:spPr>
            <a:xfrm>
              <a:off x="6942846" y="5268039"/>
              <a:ext cx="1753479" cy="6358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Detectors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AA8431-63DF-4882-8AEF-88058E11AEF3}"/>
                </a:ext>
              </a:extLst>
            </p:cNvPr>
            <p:cNvSpPr/>
            <p:nvPr/>
          </p:nvSpPr>
          <p:spPr>
            <a:xfrm>
              <a:off x="6942846" y="4460326"/>
              <a:ext cx="1753479" cy="6358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B8FDBC-6ECC-4414-8F6F-99705CA9CC3B}"/>
                </a:ext>
              </a:extLst>
            </p:cNvPr>
            <p:cNvSpPr/>
            <p:nvPr/>
          </p:nvSpPr>
          <p:spPr>
            <a:xfrm>
              <a:off x="6942846" y="6075755"/>
              <a:ext cx="1753479" cy="6358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Other triggering source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9789B6E2-7F17-4591-A159-6ADCA6E3C91F}"/>
                </a:ext>
              </a:extLst>
            </p:cNvPr>
            <p:cNvSpPr/>
            <p:nvPr/>
          </p:nvSpPr>
          <p:spPr>
            <a:xfrm>
              <a:off x="3909425" y="4683951"/>
              <a:ext cx="876630" cy="265840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A9BBE9E9-1A13-4BB2-B145-AF50EF62F8C5}"/>
                </a:ext>
              </a:extLst>
            </p:cNvPr>
            <p:cNvSpPr/>
            <p:nvPr/>
          </p:nvSpPr>
          <p:spPr>
            <a:xfrm>
              <a:off x="3909425" y="6227036"/>
              <a:ext cx="876630" cy="265839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969F8BEA-8825-4FAC-A9CB-AF8A9F9370DD}"/>
                </a:ext>
              </a:extLst>
            </p:cNvPr>
            <p:cNvSpPr/>
            <p:nvPr/>
          </p:nvSpPr>
          <p:spPr>
            <a:xfrm flipH="1">
              <a:off x="3909424" y="5490920"/>
              <a:ext cx="876631" cy="265840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B3337162-4292-4076-8444-0AF5E4DA5BA3}"/>
                </a:ext>
              </a:extLst>
            </p:cNvPr>
            <p:cNvSpPr/>
            <p:nvPr/>
          </p:nvSpPr>
          <p:spPr>
            <a:xfrm>
              <a:off x="6161065" y="4672630"/>
              <a:ext cx="764892" cy="265839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04AA8036-2383-410E-8EC7-9194C1AC363B}"/>
                </a:ext>
              </a:extLst>
            </p:cNvPr>
            <p:cNvSpPr/>
            <p:nvPr/>
          </p:nvSpPr>
          <p:spPr>
            <a:xfrm flipH="1">
              <a:off x="6066215" y="6263829"/>
              <a:ext cx="876631" cy="265840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4203D5E6-4BE1-4ACD-B0BB-50B562EB079E}"/>
                </a:ext>
              </a:extLst>
            </p:cNvPr>
            <p:cNvSpPr/>
            <p:nvPr/>
          </p:nvSpPr>
          <p:spPr>
            <a:xfrm flipH="1">
              <a:off x="6066215" y="4693444"/>
              <a:ext cx="764892" cy="256347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06CABE8C-C561-42A7-8F78-E6CFE9F118D5}"/>
                </a:ext>
              </a:extLst>
            </p:cNvPr>
            <p:cNvSpPr/>
            <p:nvPr/>
          </p:nvSpPr>
          <p:spPr>
            <a:xfrm>
              <a:off x="6066215" y="5449982"/>
              <a:ext cx="876630" cy="265839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88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7352-66CE-4771-8C2E-C154F6B9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Pizzabox – What’s inside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CC010-02F8-43AF-A41E-AC1B04BD7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1020" cy="472952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NSLS-II BPM Digital Front End (DFE) board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dirty="0"/>
              <a:t>Virtex-6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dirty="0"/>
              <a:t>1GB DDR3 DRAM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Encoder interface board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Interfaces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Quadrature incremental encoder</a:t>
            </a:r>
          </a:p>
          <a:p>
            <a:pPr lvl="2"/>
            <a:r>
              <a:rPr lang="en-US" dirty="0"/>
              <a:t>Renishaw</a:t>
            </a:r>
          </a:p>
          <a:p>
            <a:pPr lvl="2"/>
            <a:r>
              <a:rPr lang="en-US" dirty="0"/>
              <a:t>Delta Tau Turbo PMAC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Timing system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Timestamp (8 ns resolution)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Triggering event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Ethernet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GPIO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32F9FE-DC3A-491F-8D76-2ED87014F6F5}"/>
              </a:ext>
            </a:extLst>
          </p:cNvPr>
          <p:cNvGrpSpPr/>
          <p:nvPr/>
        </p:nvGrpSpPr>
        <p:grpSpPr>
          <a:xfrm>
            <a:off x="7003195" y="1636532"/>
            <a:ext cx="3547142" cy="4729523"/>
            <a:chOff x="7003195" y="1636532"/>
            <a:chExt cx="3547142" cy="4729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E1E9F8-32F5-4A62-A6C2-882F14AFF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412004" y="2227723"/>
              <a:ext cx="4729523" cy="3547142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86DA913-D841-49DC-8E55-5FDCD23FB063}"/>
                </a:ext>
              </a:extLst>
            </p:cNvPr>
            <p:cNvSpPr/>
            <p:nvPr/>
          </p:nvSpPr>
          <p:spPr>
            <a:xfrm>
              <a:off x="7322884" y="1690687"/>
              <a:ext cx="2266790" cy="62989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CF0ED7-58F7-414F-810C-14002A08F836}"/>
                </a:ext>
              </a:extLst>
            </p:cNvPr>
            <p:cNvSpPr/>
            <p:nvPr/>
          </p:nvSpPr>
          <p:spPr>
            <a:xfrm>
              <a:off x="7322884" y="5487738"/>
              <a:ext cx="1283234" cy="78377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03BF33B-2E56-4E33-BEF8-A7CC34CD3264}"/>
                </a:ext>
              </a:extLst>
            </p:cNvPr>
            <p:cNvSpPr/>
            <p:nvPr/>
          </p:nvSpPr>
          <p:spPr>
            <a:xfrm>
              <a:off x="9651146" y="5732213"/>
              <a:ext cx="330414" cy="57968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157E262-54AE-4BBD-A3F6-F07F8F4ED274}"/>
                </a:ext>
              </a:extLst>
            </p:cNvPr>
            <p:cNvSpPr/>
            <p:nvPr/>
          </p:nvSpPr>
          <p:spPr>
            <a:xfrm>
              <a:off x="9660991" y="1731078"/>
              <a:ext cx="543406" cy="4665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465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45FC-83AC-440D-B7ED-06F11CB7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Pizzabox – How it 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32236-7C62-404D-875F-529B878DB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24" y="2256545"/>
            <a:ext cx="10818351" cy="28865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D6C4DF-2A61-4346-8460-F3E3719B4F63}"/>
              </a:ext>
            </a:extLst>
          </p:cNvPr>
          <p:cNvCxnSpPr/>
          <p:nvPr/>
        </p:nvCxnSpPr>
        <p:spPr>
          <a:xfrm>
            <a:off x="2401201" y="2724817"/>
            <a:ext cx="0" cy="51016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71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3222F-926C-408E-BF47-8617ECD2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Digital Pizzabox – How to communicate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00E12C-7DD4-41A9-B6C0-225ED66C5F1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001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EPICS soft IOC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Available PVs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Encoder positions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Device registers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GPIO states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9C9917-168A-4873-8F68-33152192C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03" y="4002959"/>
            <a:ext cx="9362394" cy="248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8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7DAB-176C-422E-A237-9E4A7DEF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Pizzabox – How to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867016-B8C7-4DA6-9341-D7E20954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094" y="1796586"/>
            <a:ext cx="5918706" cy="405428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ADF032-33BA-4D9D-83AF-483C41380AE5}"/>
              </a:ext>
            </a:extLst>
          </p:cNvPr>
          <p:cNvSpPr txBox="1">
            <a:spLocks/>
          </p:cNvSpPr>
          <p:nvPr/>
        </p:nvSpPr>
        <p:spPr>
          <a:xfrm>
            <a:off x="838200" y="1792117"/>
            <a:ext cx="4359812" cy="416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Record file – save, plot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Circular buffer status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Filtering parameter setup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Mode selection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8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EA74-ADD0-4F2D-8754-8E2A888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Pizzabox – How well it performs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98F78-29D1-40CA-92FC-18E30108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3248"/>
            <a:ext cx="10515600" cy="333638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Circular buffer (DDR3 memory)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256Mb per channel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erased if buffer overflows</a:t>
            </a: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2800" dirty="0"/>
              <a:t>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LWIP</a:t>
            </a: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2800" dirty="0"/>
              <a:t>Data rate in </a:t>
            </a:r>
            <a:r>
              <a:rPr lang="en-US" sz="2800" dirty="0" err="1"/>
              <a:t>v.s</a:t>
            </a:r>
            <a:r>
              <a:rPr lang="en-US" sz="2800" dirty="0"/>
              <a:t>. data rate out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79C5EA5-3006-4D51-AFC7-316E8BDC4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172" y="3583472"/>
            <a:ext cx="4800066" cy="244989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ECBF6D3-9202-4DF4-9A61-3E813EF0E571}"/>
              </a:ext>
            </a:extLst>
          </p:cNvPr>
          <p:cNvGrpSpPr/>
          <p:nvPr/>
        </p:nvGrpSpPr>
        <p:grpSpPr>
          <a:xfrm>
            <a:off x="838200" y="1857838"/>
            <a:ext cx="10129980" cy="1387122"/>
            <a:chOff x="611302" y="1972613"/>
            <a:chExt cx="10129980" cy="13871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DFBF21-7EEE-4D22-9ADA-4277083009D1}"/>
                </a:ext>
              </a:extLst>
            </p:cNvPr>
            <p:cNvSpPr/>
            <p:nvPr/>
          </p:nvSpPr>
          <p:spPr>
            <a:xfrm>
              <a:off x="1414553" y="1974067"/>
              <a:ext cx="1280160" cy="13856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Encoder signal processor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50FA77-729D-4D9C-A47C-5F4BD85EA59A}"/>
                </a:ext>
              </a:extLst>
            </p:cNvPr>
            <p:cNvSpPr/>
            <p:nvPr/>
          </p:nvSpPr>
          <p:spPr>
            <a:xfrm>
              <a:off x="3818868" y="1972613"/>
              <a:ext cx="1280160" cy="13856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FIFO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D87CB1-01BC-415D-9583-27DE58DE0BE0}"/>
                </a:ext>
              </a:extLst>
            </p:cNvPr>
            <p:cNvSpPr/>
            <p:nvPr/>
          </p:nvSpPr>
          <p:spPr>
            <a:xfrm>
              <a:off x="6208542" y="1973701"/>
              <a:ext cx="1280160" cy="13856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Circular buffer (DDR3)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F83782CE-A49C-421A-BC4B-F3E6E8C773F8}"/>
                </a:ext>
              </a:extLst>
            </p:cNvPr>
            <p:cNvSpPr/>
            <p:nvPr/>
          </p:nvSpPr>
          <p:spPr>
            <a:xfrm>
              <a:off x="5105355" y="2575298"/>
              <a:ext cx="1103187" cy="1750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7DBCA3-EA47-412F-B264-D9BB61CFECDC}"/>
                </a:ext>
              </a:extLst>
            </p:cNvPr>
            <p:cNvSpPr/>
            <p:nvPr/>
          </p:nvSpPr>
          <p:spPr>
            <a:xfrm>
              <a:off x="8627498" y="1972613"/>
              <a:ext cx="1280160" cy="13856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Network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D972C28F-C2D2-4CA7-864A-DB05C362DD34}"/>
                </a:ext>
              </a:extLst>
            </p:cNvPr>
            <p:cNvSpPr/>
            <p:nvPr/>
          </p:nvSpPr>
          <p:spPr>
            <a:xfrm>
              <a:off x="9913985" y="2567604"/>
              <a:ext cx="785446" cy="192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AFD5ADB-424D-4EDB-BA34-9710F7F4384B}"/>
                </a:ext>
              </a:extLst>
            </p:cNvPr>
            <p:cNvSpPr/>
            <p:nvPr/>
          </p:nvSpPr>
          <p:spPr>
            <a:xfrm>
              <a:off x="611302" y="2575298"/>
              <a:ext cx="785446" cy="192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891C94-699B-4D79-86AF-3BD72D1D76D2}"/>
                </a:ext>
              </a:extLst>
            </p:cNvPr>
            <p:cNvCxnSpPr/>
            <p:nvPr/>
          </p:nvCxnSpPr>
          <p:spPr>
            <a:xfrm flipH="1">
              <a:off x="5621779" y="2528287"/>
              <a:ext cx="70338" cy="27432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D60A2C-9318-4D28-B27B-525D96EDBC51}"/>
                </a:ext>
              </a:extLst>
            </p:cNvPr>
            <p:cNvSpPr txBox="1"/>
            <p:nvPr/>
          </p:nvSpPr>
          <p:spPr>
            <a:xfrm>
              <a:off x="5437079" y="2199934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NPI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054F7F-BD76-4BA5-9F2C-03E7FC54F0B3}"/>
                </a:ext>
              </a:extLst>
            </p:cNvPr>
            <p:cNvSpPr/>
            <p:nvPr/>
          </p:nvSpPr>
          <p:spPr>
            <a:xfrm>
              <a:off x="5087550" y="2756696"/>
              <a:ext cx="11031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800 Mb/S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B8E12E22-9C5D-4C23-B392-ED02904BD38D}"/>
                </a:ext>
              </a:extLst>
            </p:cNvPr>
            <p:cNvSpPr/>
            <p:nvPr/>
          </p:nvSpPr>
          <p:spPr>
            <a:xfrm>
              <a:off x="7506507" y="2580642"/>
              <a:ext cx="1103187" cy="1750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5B4924-F24A-45AD-A50D-31ECD0A119BF}"/>
                </a:ext>
              </a:extLst>
            </p:cNvPr>
            <p:cNvCxnSpPr/>
            <p:nvPr/>
          </p:nvCxnSpPr>
          <p:spPr>
            <a:xfrm flipH="1">
              <a:off x="8022931" y="2533631"/>
              <a:ext cx="70338" cy="27432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B1742B-D876-4E55-8988-303BA66049B0}"/>
                </a:ext>
              </a:extLst>
            </p:cNvPr>
            <p:cNvSpPr txBox="1"/>
            <p:nvPr/>
          </p:nvSpPr>
          <p:spPr>
            <a:xfrm>
              <a:off x="7838231" y="2205278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NPI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6ED9AF5-9364-4759-B5F1-8B1427A1B65D}"/>
                </a:ext>
              </a:extLst>
            </p:cNvPr>
            <p:cNvSpPr/>
            <p:nvPr/>
          </p:nvSpPr>
          <p:spPr>
            <a:xfrm>
              <a:off x="7488702" y="2762040"/>
              <a:ext cx="11031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800 Mb/S</a:t>
              </a: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CA3934A7-0F1C-477C-A422-7CCAF19EF500}"/>
                </a:ext>
              </a:extLst>
            </p:cNvPr>
            <p:cNvSpPr/>
            <p:nvPr/>
          </p:nvSpPr>
          <p:spPr>
            <a:xfrm>
              <a:off x="2705229" y="2589612"/>
              <a:ext cx="1103187" cy="1750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34BA1B-5A81-49F6-97CD-758DE3695358}"/>
                </a:ext>
              </a:extLst>
            </p:cNvPr>
            <p:cNvCxnSpPr/>
            <p:nvPr/>
          </p:nvCxnSpPr>
          <p:spPr>
            <a:xfrm flipH="1">
              <a:off x="10271539" y="2527407"/>
              <a:ext cx="70338" cy="27432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0371BD-FD60-4209-BA75-AD8ABD4C63FD}"/>
                </a:ext>
              </a:extLst>
            </p:cNvPr>
            <p:cNvSpPr txBox="1"/>
            <p:nvPr/>
          </p:nvSpPr>
          <p:spPr>
            <a:xfrm>
              <a:off x="9964305" y="219518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1GBE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DE27C7B-C4A7-4FC9-AD71-4DC09C084F95}"/>
                </a:ext>
              </a:extLst>
            </p:cNvPr>
            <p:cNvSpPr/>
            <p:nvPr/>
          </p:nvSpPr>
          <p:spPr>
            <a:xfrm>
              <a:off x="9872133" y="2788969"/>
              <a:ext cx="869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 Mb/S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075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BE7C-113A-4C1E-8779-1DE15B89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Pizzabox –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B22C-A5E9-4862-9435-C6B2A332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257"/>
            <a:ext cx="10515600" cy="4351338"/>
          </a:xfrm>
        </p:spPr>
        <p:txBody>
          <a:bodyPr/>
          <a:lstStyle/>
          <a:p>
            <a:pPr marL="460375" indent="-460375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FPGA project</a:t>
            </a:r>
            <a:endParaRPr lang="en-US" dirty="0"/>
          </a:p>
          <a:p>
            <a:pPr marL="460375" indent="-460375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Circuit (schematic/PCB) files</a:t>
            </a:r>
            <a:endParaRPr lang="en-US" dirty="0"/>
          </a:p>
          <a:p>
            <a:pPr marL="460375" indent="-460375"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EPICS IOC</a:t>
            </a:r>
            <a:endParaRPr lang="en-US" dirty="0"/>
          </a:p>
          <a:p>
            <a:pPr marL="460375" indent="-460375">
              <a:buFont typeface="Wingdings" panose="05000000000000000000" pitchFamily="2" charset="2"/>
              <a:buChar char="q"/>
            </a:pPr>
            <a:r>
              <a:rPr lang="en-US" dirty="0"/>
              <a:t>Ruslan Kadyrov, et el.,</a:t>
            </a:r>
            <a:r>
              <a:rPr lang="en-US" dirty="0">
                <a:hlinkClick r:id="rId5"/>
              </a:rPr>
              <a:t> </a:t>
            </a:r>
            <a:r>
              <a:rPr lang="en-US" u="sng" dirty="0">
                <a:hlinkClick r:id="rId6"/>
              </a:rPr>
              <a:t>Encoder Interface for NSLS-II Beam Line Motion Scanning Applications</a:t>
            </a:r>
            <a:r>
              <a:rPr lang="en-US" dirty="0"/>
              <a:t>, ICALEPCS’15.</a:t>
            </a:r>
          </a:p>
        </p:txBody>
      </p:sp>
    </p:spTree>
    <p:extLst>
      <p:ext uri="{BB962C8B-B14F-4D97-AF65-F5344CB8AC3E}">
        <p14:creationId xmlns:p14="http://schemas.microsoft.com/office/powerpoint/2010/main" val="355157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218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Digital Pizzabox – Overview</vt:lpstr>
      <vt:lpstr>Digital Pizzabox – What’s inside</vt:lpstr>
      <vt:lpstr>Digital Pizzabox – How it works</vt:lpstr>
      <vt:lpstr>Digital Pizzabox – How to communicate</vt:lpstr>
      <vt:lpstr>Digital Pizzabox – How to interface</vt:lpstr>
      <vt:lpstr>Digital Pizzabox – How well it performs</vt:lpstr>
      <vt:lpstr>Digital Pizzabox –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Ji</dc:creator>
  <cp:lastModifiedBy>Li, Ji</cp:lastModifiedBy>
  <cp:revision>37</cp:revision>
  <dcterms:created xsi:type="dcterms:W3CDTF">2019-03-06T14:38:39Z</dcterms:created>
  <dcterms:modified xsi:type="dcterms:W3CDTF">2019-03-06T20:17:07Z</dcterms:modified>
</cp:coreProperties>
</file>