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0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A556E78-CD74-4817-A454-3FE4E85692A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rolssoftware.sns.ornl.gov/css_rcp/updates/apps/" TargetMode="External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tmlpreview.github.io/?https://github.com/ControlSystemStudio/cs-studio/blob/master/applications/opibuilder/opibuilder-plugins/org.csstudio.opibuilder.rap/html/WebOPI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492" y="2889775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 screens as webpages using </a:t>
            </a:r>
            <a:r>
              <a:rPr lang="en-US" sz="4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webopi</a:t>
            </a: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Necessary software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54972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1.6 and up</a:t>
            </a:r>
          </a:p>
          <a:p>
            <a:pPr marL="565200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Apache Tomcat 7.0</a:t>
            </a:r>
          </a:p>
          <a:p>
            <a:pPr marL="565200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Webopi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Beamline CSS screens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 &amp; configuration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39"/>
            <a:ext cx="9071640" cy="56493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Installed on beamline workstations</a:t>
            </a:r>
          </a:p>
          <a:p>
            <a:pPr marL="565200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Tomcat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	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http://tomcat.apache.org/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65200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Webopi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Download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webopi.war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into $(TOMCAT)/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webapps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</a:p>
          <a:p>
            <a:pPr marL="997200" lvl="2">
              <a:buClr>
                <a:srgbClr val="000000"/>
              </a:buClr>
              <a:buSzPct val="7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https://controlssoftware.sns.ornl.gov/css_rcp/updates/apps/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Configuration</a:t>
            </a:r>
          </a:p>
          <a:p>
            <a:pPr marL="997200" lvl="2">
              <a:buClr>
                <a:srgbClr val="000000"/>
              </a:buClr>
              <a:buSzPct val="7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http://htmlpreview.github.io/?https://github.com/ControlSystemStudio/cs-studio/blob/master/applications/opibuilder/opibuilder-plugins/org.csstudio.opibuilder.rap/html/WebOPI.html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Installation &amp; configuration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492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Webopi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css_rap.ini</a:t>
            </a:r>
          </a:p>
          <a:p>
            <a:pPr marL="1350900" lvl="2" indent="-3429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EPICS environment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350900" lvl="2" indent="-3429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webopi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environment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13600" lvl="1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conf/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catalina.properties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350900" lvl="2" indent="-3429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Point to css_rap.ini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E4344-EFDC-4F21-9919-99F8BBCA6D59}"/>
              </a:ext>
            </a:extLst>
          </p:cNvPr>
          <p:cNvSpPr txBox="1"/>
          <p:nvPr/>
        </p:nvSpPr>
        <p:spPr>
          <a:xfrm>
            <a:off x="1763146" y="3024367"/>
            <a:ext cx="6822831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3600">
              <a:buClr>
                <a:srgbClr val="000000"/>
              </a:buClr>
              <a:buSzPct val="45000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org.csstudio.platform.libs.epics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addr_list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=127.0.0.1 10.28.0.255</a:t>
            </a:r>
          </a:p>
          <a:p>
            <a:pPr marL="93600">
              <a:buClr>
                <a:srgbClr val="000000"/>
              </a:buClr>
              <a:buSzPct val="45000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org.csstudio.platform.libs.epics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max_array_bytes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=20000000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84167-CAEA-461E-B689-3D2E75E2764C}"/>
              </a:ext>
            </a:extLst>
          </p:cNvPr>
          <p:cNvSpPr txBox="1"/>
          <p:nvPr/>
        </p:nvSpPr>
        <p:spPr>
          <a:xfrm>
            <a:off x="1763146" y="4168433"/>
            <a:ext cx="6822831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40400">
              <a:buClr>
                <a:srgbClr val="000000"/>
              </a:buClr>
              <a:buSzPct val="75000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org.csstudio.opibuilder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opi_repository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=/opt/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css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/production/cs-studio-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xf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/28id</a:t>
            </a:r>
          </a:p>
          <a:p>
            <a:pPr marL="140400">
              <a:buClr>
                <a:srgbClr val="000000"/>
              </a:buClr>
              <a:buSzPct val="75000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org.csstudio.opibuilder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startup_opi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main.opi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40400">
              <a:buClr>
                <a:srgbClr val="000000"/>
              </a:buClr>
              <a:buSzPct val="75000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org.csstudio.opibuilder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mobile_startup_opi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=mobile/mobile-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main.opi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6540C-7760-416E-8CA0-767B3E6DBE9F}"/>
              </a:ext>
            </a:extLst>
          </p:cNvPr>
          <p:cNvSpPr txBox="1"/>
          <p:nvPr/>
        </p:nvSpPr>
        <p:spPr>
          <a:xfrm>
            <a:off x="1763145" y="6651215"/>
            <a:ext cx="6822831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3600">
              <a:buClr>
                <a:srgbClr val="000000"/>
              </a:buClr>
              <a:buSzPct val="45000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org.csstudio.rap.preference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=/opt/tomcat/conf/css_rap.ini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Installation &amp; configuration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787796"/>
            <a:ext cx="9071640" cy="1754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Webopi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conf/server.xml</a:t>
            </a:r>
          </a:p>
          <a:p>
            <a:pPr marL="1340100" lvl="2" indent="-342900">
              <a:buClr>
                <a:srgbClr val="000000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</a:p>
          <a:p>
            <a:pPr marL="1340100" lvl="2" indent="-342900">
              <a:buClr>
                <a:srgbClr val="000000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compression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B86D9-5BE9-43A6-AAA9-C3DFE99A7E9E}"/>
              </a:ext>
            </a:extLst>
          </p:cNvPr>
          <p:cNvSpPr txBox="1"/>
          <p:nvPr/>
        </p:nvSpPr>
        <p:spPr>
          <a:xfrm>
            <a:off x="1749082" y="3511468"/>
            <a:ext cx="6879103" cy="175432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36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&lt;Connector port="80"</a:t>
            </a:r>
          </a:p>
          <a:p>
            <a:pPr marL="550800" lvl="1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...</a:t>
            </a:r>
          </a:p>
          <a:p>
            <a:pPr marL="550800" lvl="1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compression="on"</a:t>
            </a:r>
          </a:p>
          <a:p>
            <a:pPr marL="550800" lvl="1">
              <a:buClr>
                <a:srgbClr val="000000"/>
              </a:buClr>
              <a:buSzPct val="45000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compressionMinSize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="1024“</a:t>
            </a:r>
          </a:p>
          <a:p>
            <a:pPr marL="550800" lvl="1">
              <a:buClr>
                <a:srgbClr val="000000"/>
              </a:buClr>
              <a:buSzPct val="45000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compressableMimeType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="text/html, text/xml, text/plain, text/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javascript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application/json"/&gt;</a:t>
            </a:r>
          </a:p>
        </p:txBody>
      </p:sp>
    </p:spTree>
    <p:extLst>
      <p:ext uri="{BB962C8B-B14F-4D97-AF65-F5344CB8AC3E}">
        <p14:creationId xmlns:p14="http://schemas.microsoft.com/office/powerpoint/2010/main" val="4228463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Access URL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entry</a:t>
            </a:r>
          </a:p>
          <a:p>
            <a:pPr marL="997200" lvl="2">
              <a:buClr>
                <a:srgbClr val="000000"/>
              </a:buClr>
              <a:buSzPct val="75000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http://your_site.com/webopi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Rename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webopi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your_name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use</a:t>
            </a:r>
          </a:p>
          <a:p>
            <a:pPr marL="997200" lvl="2">
              <a:buClr>
                <a:srgbClr val="000000"/>
              </a:buClr>
              <a:buSzPct val="7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http://your_site.com/your_name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Debug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08000" lvl="2"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http://your_site.com/your_name/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rap?startup=debug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lines for debug</a:t>
            </a:r>
          </a:p>
          <a:p>
            <a:pPr marL="997200" lvl="2">
              <a:buClr>
                <a:srgbClr val="000000"/>
              </a:buClr>
              <a:buSzPct val="75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http://your_site.com/webopi/rap?startup=debug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&amp;lines=500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1321200" lvl="2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startup_opi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http://xf28id2-ws3.cs.nsls2.local/xpd/</a:t>
            </a:r>
            <a:r>
              <a:rPr lang="en-US" sz="28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3311460" y="2839329"/>
            <a:ext cx="3456720" cy="462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</a:t>
            </a: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mobile_startup_opi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http://xf28id2-ws3.cs.nsls2.local/xpd/</a:t>
            </a:r>
            <a:r>
              <a:rPr lang="en-US" sz="28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3383280" y="2834640"/>
            <a:ext cx="3484800" cy="466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3B01-C965-4733-B01D-25FF4A59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344A4-3DB8-4518-B796-EC3941EA29BC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628650" indent="-450850">
              <a:buFont typeface="Wingdings" panose="05000000000000000000" pitchFamily="2" charset="2"/>
              <a:buChar char="q"/>
              <a:tabLst>
                <a:tab pos="717550" algn="l"/>
              </a:tabLst>
            </a:pPr>
            <a:r>
              <a:rPr lang="en-US" sz="3200" dirty="0"/>
              <a:t>Required a lot of CPU, memory and network bandwidth.</a:t>
            </a:r>
          </a:p>
          <a:p>
            <a:pPr marL="628650" indent="-450850">
              <a:buFont typeface="Wingdings" panose="05000000000000000000" pitchFamily="2" charset="2"/>
              <a:buChar char="q"/>
              <a:tabLst>
                <a:tab pos="717550" algn="l"/>
              </a:tabLst>
            </a:pPr>
            <a:r>
              <a:rPr lang="en-US" sz="3200" dirty="0"/>
              <a:t>Was only able to support a few concurrent users and resulted in very slow update rates. </a:t>
            </a:r>
          </a:p>
          <a:p>
            <a:pPr marL="628650" indent="-450850">
              <a:buFont typeface="Wingdings" panose="05000000000000000000" pitchFamily="2" charset="2"/>
              <a:buChar char="q"/>
              <a:tabLst>
                <a:tab pos="717550" algn="l"/>
              </a:tabLst>
            </a:pPr>
            <a:r>
              <a:rPr lang="en-US" sz="3200" dirty="0"/>
              <a:t>The Display Builder Web Runtime is a replacement project that offers much better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52579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15D9A3AE5C8342BF64D63A93F1911D" ma:contentTypeVersion="6" ma:contentTypeDescription="Create a new document." ma:contentTypeScope="" ma:versionID="0f81a8e61179383769fc13134bf79eef">
  <xsd:schema xmlns:xsd="http://www.w3.org/2001/XMLSchema" xmlns:xs="http://www.w3.org/2001/XMLSchema" xmlns:p="http://schemas.microsoft.com/office/2006/metadata/properties" xmlns:ns2="88b7c917-cadf-4564-8de2-5a8196abf75f" targetNamespace="http://schemas.microsoft.com/office/2006/metadata/properties" ma:root="true" ma:fieldsID="56c20348e71f9aca7b0b262c3b1e6807" ns2:_="">
    <xsd:import namespace="88b7c917-cadf-4564-8de2-5a8196abf7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7c917-cadf-4564-8de2-5a8196abf7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83CA2F-39A5-4781-8586-018866DCFC8C}"/>
</file>

<file path=customXml/itemProps2.xml><?xml version="1.0" encoding="utf-8"?>
<ds:datastoreItem xmlns:ds="http://schemas.openxmlformats.org/officeDocument/2006/customXml" ds:itemID="{B6C7160D-D81F-4B38-913F-D2A8515A00C4}"/>
</file>

<file path=customXml/itemProps3.xml><?xml version="1.0" encoding="utf-8"?>
<ds:datastoreItem xmlns:ds="http://schemas.openxmlformats.org/officeDocument/2006/customXml" ds:itemID="{51C0FFAF-FF1C-46AC-B354-E777368B620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360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Li, Ji</cp:lastModifiedBy>
  <cp:revision>19</cp:revision>
  <dcterms:created xsi:type="dcterms:W3CDTF">2020-06-15T10:47:05Z</dcterms:created>
  <dcterms:modified xsi:type="dcterms:W3CDTF">2020-06-15T17:49:40Z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0x010100F715D9A3AE5C8342BF64D63A93F1911D</vt:lpwstr>
  </property>
</Properties>
</file>