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5" r:id="rId9"/>
    <p:sldId id="266" r:id="rId10"/>
    <p:sldId id="267" r:id="rId11"/>
    <p:sldId id="261" r:id="rId12"/>
    <p:sldId id="262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宏威" initials="陈" lastIdx="1" clrIdx="0">
    <p:extLst>
      <p:ext uri="{19B8F6BF-5375-455C-9EA6-DF929625EA0E}">
        <p15:presenceInfo xmlns:p15="http://schemas.microsoft.com/office/powerpoint/2012/main" userId="4cbbb82306c7f9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CF1A-DB07-4660-862F-5CF755775D0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E8D4-AEE1-453D-8888-D80428FF8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0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358463121/article/details/8892115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4504471/answer/63063902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4504471/answer/33265760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60doc.com/content/17/0813/12/25664332_678846612.s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8801697/answer/24946591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ulina603/article/details/929179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https://blog.csdn.net/a358463121/article/details/88921154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0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https://www.zhihu.com/question/54504471/answer/630639025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https://www.zhihu.com/question/54504471/answer/332657604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3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hlinkClick r:id="rId3"/>
              </a:rPr>
              <a:t>http://www.360doc.com/content/17/0813/12/25664332_678846612.shtml</a:t>
            </a:r>
            <a:endParaRPr lang="zh-CN" altLang="en-US" dirty="0" smtClean="0"/>
          </a:p>
          <a:p>
            <a:r>
              <a:rPr lang="en-US" altLang="zh-CN" dirty="0" smtClean="0">
                <a:hlinkClick r:id="rId4"/>
              </a:rPr>
              <a:t>https://www.zhihu.com/question/38801697/answer/249465919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4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(2017)Design of graph filters and </a:t>
            </a:r>
            <a:r>
              <a:rPr lang="en-US" altLang="zh-CN" dirty="0" err="1" smtClean="0"/>
              <a:t>filterbanks</a:t>
            </a:r>
            <a:endParaRPr lang="zh-CN" altLang="en-US" dirty="0" smtClean="0"/>
          </a:p>
          <a:p>
            <a:r>
              <a:rPr lang="en-US" altLang="zh-CN" dirty="0" smtClean="0"/>
              <a:t>https://en.wikipedia.org/wiki/Laplacian_matrix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0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Convolution, Noise and Filters</a:t>
            </a:r>
          </a:p>
          <a:p>
            <a:r>
              <a:rPr lang="en-US" altLang="zh-CN" dirty="0" smtClean="0">
                <a:hlinkClick r:id="rId3"/>
              </a:rPr>
              <a:t>https://blog.csdn.net/liulina603/article/details/9291797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E8D4-AEE1-453D-8888-D80428FF84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4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5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0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3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0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7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995D-6BF7-4E41-905C-51F5C6132CE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0628-88BA-4829-B97D-2A5A56B60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tmp"/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Relationship Id="rId9" Type="http://schemas.openxmlformats.org/officeDocument/2006/relationships/image" Target="../media/image2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97769" y="3024554"/>
            <a:ext cx="844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Signal-Fourier-Convolution-Laplacian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5133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220804" y="1244701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GNN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Message pass  -&gt;  Aggregate  -&gt;  Concat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	     </a:t>
            </a:r>
            <a:r>
              <a:rPr lang="en-US" altLang="zh-CN" b="1" dirty="0" smtClean="0"/>
              <a:t>(node embedding)  -&gt;  (graph embedding)</a:t>
            </a:r>
          </a:p>
          <a:p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en-US" altLang="zh-CN" sz="2400" b="1" dirty="0" smtClean="0"/>
              <a:t>Aggregate : sum pooling, LSTM, Attention, ...)</a:t>
            </a:r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Spectral cluster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Adjacency / Similarity -&gt; Laplacian -&gt; Cut / K-means</a:t>
            </a:r>
            <a:r>
              <a:rPr lang="en-US" altLang="zh-CN" sz="24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636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62386" y="235876"/>
            <a:ext cx="10261142" cy="6423252"/>
            <a:chOff x="1476285" y="690222"/>
            <a:chExt cx="10261142" cy="6423252"/>
          </a:xfrm>
        </p:grpSpPr>
        <p:sp>
          <p:nvSpPr>
            <p:cNvPr id="2" name="文本框 1"/>
            <p:cNvSpPr txBox="1"/>
            <p:nvPr/>
          </p:nvSpPr>
          <p:spPr>
            <a:xfrm>
              <a:off x="1476285" y="690222"/>
              <a:ext cx="10261142" cy="447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 smtClean="0"/>
                <a:t>Matrix  Eigenvalues  Eigenvector</a:t>
              </a:r>
              <a:endParaRPr lang="en-US" altLang="zh-CN" sz="2400" b="1" dirty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一个矩阵是一个线性变换（矩阵 </a:t>
              </a:r>
              <a:r>
                <a:rPr lang="en-US" altLang="zh-CN" sz="2400" b="1" dirty="0" smtClean="0"/>
                <a:t>x </a:t>
              </a:r>
              <a:r>
                <a:rPr lang="zh-CN" altLang="en-US" sz="2400" b="1" dirty="0" smtClean="0"/>
                <a:t>向量 </a:t>
              </a:r>
              <a:r>
                <a:rPr lang="en-US" altLang="zh-CN" sz="2400" b="1" dirty="0" smtClean="0"/>
                <a:t>= </a:t>
              </a:r>
              <a:r>
                <a:rPr lang="zh-CN" altLang="en-US" sz="2400" b="1" dirty="0" smtClean="0"/>
                <a:t>向量）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b="1" dirty="0" smtClean="0"/>
                <a:t>A = QΣQ</a:t>
              </a:r>
              <a:r>
                <a:rPr lang="en-US" altLang="zh-CN" sz="2400" b="1" baseline="30000" dirty="0" smtClean="0"/>
                <a:t>-1</a:t>
              </a:r>
              <a:r>
                <a:rPr lang="en-US" altLang="zh-CN" sz="2400" b="1" dirty="0" smtClean="0"/>
                <a:t>	Av = </a:t>
              </a:r>
              <a:r>
                <a:rPr lang="el-GR" altLang="zh-CN" sz="2400" b="1" dirty="0" smtClean="0"/>
                <a:t>λ</a:t>
              </a:r>
              <a:r>
                <a:rPr lang="en-US" altLang="zh-CN" sz="2400" b="1" dirty="0" smtClean="0"/>
                <a:t>v </a:t>
              </a:r>
              <a:endParaRPr lang="en-US" altLang="zh-CN" sz="2400" b="1" dirty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特征向量代表变化方向，特征值代表变化（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伸缩</a:t>
              </a:r>
              <a:r>
                <a:rPr lang="zh-CN" altLang="en-US" sz="2400" b="1" dirty="0" smtClean="0"/>
                <a:t>）程度（</a:t>
              </a:r>
              <a:r>
                <a:rPr lang="el-GR" altLang="zh-CN" sz="2400" b="1" dirty="0" smtClean="0"/>
                <a:t>λ</a:t>
              </a:r>
              <a:r>
                <a:rPr lang="zh-CN" altLang="en-US" sz="2400" b="1" dirty="0" smtClean="0"/>
                <a:t>↑ 变化↑）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特征向量每一‘行’还是代表</a:t>
              </a:r>
              <a:r>
                <a:rPr lang="en-US" altLang="zh-CN" sz="2400" b="1" dirty="0" smtClean="0"/>
                <a:t>node</a:t>
              </a:r>
              <a:r>
                <a:rPr lang="zh-CN" altLang="en-US" sz="2400" b="1" dirty="0" smtClean="0"/>
                <a:t>的位置（列不可以）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/>
                <a:t>最大</a:t>
              </a:r>
              <a:r>
                <a:rPr lang="en-US" altLang="zh-CN" sz="2400" b="1" dirty="0" smtClean="0"/>
                <a:t>k</a:t>
              </a:r>
              <a:r>
                <a:rPr lang="zh-CN" altLang="en-US" sz="2400" b="1" dirty="0" smtClean="0"/>
                <a:t>个的特征值对应的特征向量就是最主要的</a:t>
              </a:r>
              <a:r>
                <a:rPr lang="en-US" altLang="zh-CN" sz="2400" b="1" dirty="0" smtClean="0"/>
                <a:t>k</a:t>
              </a:r>
              <a:r>
                <a:rPr lang="zh-CN" altLang="en-US" sz="2400" b="1" dirty="0" smtClean="0"/>
                <a:t>个变化方向，即可近似</a:t>
              </a:r>
              <a:endParaRPr lang="en-US" altLang="zh-CN" sz="2400" b="1" dirty="0" smtClean="0"/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 smtClean="0"/>
                <a:t>复数特征、特征向量，复数部分表示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旋转</a:t>
              </a:r>
              <a:endParaRPr lang="en-US" altLang="zh-CN" sz="24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（实对称矩阵（正规矩阵）的特征值特征向量才是实数）（正规矩阵 </a:t>
              </a:r>
              <a:r>
                <a:rPr lang="en-US" altLang="zh-CN" dirty="0" smtClean="0"/>
                <a:t>A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A</a:t>
              </a:r>
              <a:r>
                <a:rPr lang="en-US" altLang="zh-CN" baseline="30000" dirty="0" smtClean="0"/>
                <a:t>T</a:t>
              </a:r>
              <a:r>
                <a:rPr lang="en-US" altLang="zh-CN" dirty="0" smtClean="0"/>
                <a:t>A=AA</a:t>
              </a:r>
              <a:r>
                <a:rPr lang="en-US" altLang="zh-CN" baseline="30000" dirty="0" smtClean="0"/>
                <a:t>T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676" y="5730940"/>
              <a:ext cx="2035259" cy="978187"/>
            </a:xfrm>
            <a:prstGeom prst="rect">
              <a:avLst/>
            </a:prstGeom>
          </p:spPr>
        </p:pic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6908" y="5110421"/>
              <a:ext cx="4283815" cy="2003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83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92026" y="460113"/>
            <a:ext cx="9024768" cy="4247317"/>
            <a:chOff x="1527903" y="1155682"/>
            <a:chExt cx="9024768" cy="4247317"/>
          </a:xfrm>
        </p:grpSpPr>
        <p:sp>
          <p:nvSpPr>
            <p:cNvPr id="3" name="文本框 2"/>
            <p:cNvSpPr txBox="1"/>
            <p:nvPr/>
          </p:nvSpPr>
          <p:spPr>
            <a:xfrm>
              <a:off x="1527903" y="1155682"/>
              <a:ext cx="902476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Laplacian </a:t>
              </a:r>
              <a:r>
                <a:rPr lang="zh-CN" altLang="en-US" sz="2400" b="1" dirty="0" smtClean="0"/>
                <a:t>矩阵的特征值 </a:t>
              </a:r>
              <a:r>
                <a:rPr lang="en-US" altLang="zh-CN" sz="2400" b="1" dirty="0" smtClean="0"/>
                <a:t>-&gt; </a:t>
              </a:r>
              <a:r>
                <a:rPr lang="zh-CN" altLang="en-US" sz="2400" b="1" dirty="0" smtClean="0"/>
                <a:t>频率 </a:t>
              </a: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    </a:t>
              </a:r>
              <a:r>
                <a:rPr lang="zh-CN" altLang="en-US" sz="2000" b="1" dirty="0" smtClean="0"/>
                <a:t>将</a:t>
              </a:r>
              <a:r>
                <a:rPr lang="en-US" altLang="zh-CN" sz="2000" b="1" dirty="0" smtClean="0"/>
                <a:t>L</a:t>
              </a:r>
              <a:r>
                <a:rPr lang="zh-CN" altLang="en-US" sz="2000" b="1" dirty="0" smtClean="0"/>
                <a:t>的 </a:t>
              </a:r>
              <a:r>
                <a:rPr lang="en-US" altLang="zh-CN" sz="2000" b="1" dirty="0" smtClean="0"/>
                <a:t>n</a:t>
              </a:r>
              <a:r>
                <a:rPr lang="zh-CN" altLang="en-US" sz="2000" b="1" dirty="0" smtClean="0"/>
                <a:t>个非负实特征值，最小值为</a:t>
              </a:r>
              <a:r>
                <a:rPr lang="en-US" altLang="zh-CN" sz="2000" b="1" dirty="0" smtClean="0"/>
                <a:t>0</a:t>
              </a:r>
              <a:r>
                <a:rPr lang="zh-CN" altLang="en-US" sz="2000" b="1" dirty="0" smtClean="0"/>
                <a:t>，对应</a:t>
              </a:r>
              <a:r>
                <a:rPr lang="en-US" altLang="zh-CN" sz="2000" b="1" dirty="0" smtClean="0"/>
                <a:t>n</a:t>
              </a:r>
              <a:r>
                <a:rPr lang="zh-CN" altLang="en-US" sz="2000" b="1" dirty="0" smtClean="0"/>
                <a:t>维的全</a:t>
              </a:r>
              <a:r>
                <a:rPr lang="en-US" altLang="zh-CN" sz="2000" b="1" dirty="0" smtClean="0"/>
                <a:t>1</a:t>
              </a:r>
              <a:r>
                <a:rPr lang="zh-CN" altLang="en-US" sz="2000" b="1" dirty="0" smtClean="0"/>
                <a:t>向量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endParaRPr lang="en-US" altLang="zh-CN" sz="2400" b="1" dirty="0"/>
            </a:p>
            <a:p>
              <a:pPr>
                <a:lnSpc>
                  <a:spcPct val="150000"/>
                </a:lnSpc>
              </a:pPr>
              <a:endParaRPr lang="en-US" altLang="zh-CN" sz="24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/>
                <a:t> </a:t>
              </a:r>
              <a:r>
                <a:rPr lang="zh-CN" altLang="en-US" sz="2000" b="1" dirty="0" smtClean="0"/>
                <a:t>   特征值越小，频率越小， “信息”越少，变化不大，越平滑，越相似</a:t>
              </a:r>
              <a:endParaRPr lang="en-US" altLang="zh-CN" sz="2000" b="1" dirty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/>
                <a:t> </a:t>
              </a:r>
              <a:r>
                <a:rPr lang="en-US" altLang="zh-CN" sz="2000" b="1" dirty="0" smtClean="0"/>
                <a:t>   </a:t>
              </a:r>
              <a:r>
                <a:rPr lang="zh-CN" altLang="en-US" sz="2000" b="1" dirty="0" smtClean="0"/>
                <a:t>频率用于衡量傅里叶模型在</a:t>
              </a:r>
              <a:r>
                <a:rPr lang="zh-CN" altLang="en-US" sz="2000" b="1" dirty="0"/>
                <a:t>图结构的振荡的速度</a:t>
              </a:r>
              <a:endParaRPr lang="en-US" altLang="zh-CN" sz="2000" b="1" dirty="0" smtClean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000" y="2339631"/>
              <a:ext cx="1937338" cy="2046999"/>
            </a:xfrm>
            <a:prstGeom prst="rect">
              <a:avLst/>
            </a:prstGeom>
          </p:spPr>
        </p:pic>
      </p:grp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2" y="4853416"/>
            <a:ext cx="3957252" cy="66968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2" y="5669091"/>
            <a:ext cx="5495481" cy="7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2847" y="382956"/>
            <a:ext cx="9374556" cy="6248607"/>
            <a:chOff x="1143432" y="617416"/>
            <a:chExt cx="9374556" cy="624860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432" y="1259267"/>
              <a:ext cx="3475460" cy="403974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43432" y="617416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Signal</a:t>
              </a:r>
              <a:endParaRPr lang="zh-CN" altLang="en-US" sz="2800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9051" y="1594547"/>
              <a:ext cx="4547251" cy="2026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9051" y="3710727"/>
              <a:ext cx="5538937" cy="143277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414563" y="5388695"/>
              <a:ext cx="648286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1</a:t>
              </a:r>
              <a:r>
                <a:rPr lang="zh-CN" altLang="en-US" sz="2000" b="1" dirty="0" smtClean="0"/>
                <a:t>、通过高通滤波器获得噪音，则 特征 </a:t>
              </a:r>
              <a:r>
                <a:rPr lang="en-US" altLang="zh-CN" sz="2000" b="1" dirty="0" smtClean="0"/>
                <a:t>= </a:t>
              </a:r>
              <a:r>
                <a:rPr lang="zh-CN" altLang="en-US" sz="2000" b="1" dirty="0" smtClean="0"/>
                <a:t>原值 </a:t>
              </a:r>
              <a:r>
                <a:rPr lang="en-US" altLang="zh-CN" sz="2000" b="1" dirty="0" smtClean="0"/>
                <a:t>- </a:t>
              </a:r>
              <a:r>
                <a:rPr lang="zh-CN" altLang="en-US" sz="2000" b="1" dirty="0" smtClean="0"/>
                <a:t>噪音</a:t>
              </a:r>
              <a:r>
                <a:rPr lang="en-US" altLang="zh-CN" sz="2000" b="1" dirty="0" smtClean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2</a:t>
              </a:r>
              <a:r>
                <a:rPr lang="zh-CN" altLang="en-US" sz="2000" b="1" dirty="0" smtClean="0"/>
                <a:t>、锐化，先去噪，再将凸显特征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3</a:t>
              </a:r>
              <a:r>
                <a:rPr lang="zh-CN" altLang="en-US" sz="2000" b="1" dirty="0" smtClean="0"/>
                <a:t>、中值滤波器，能达到降噪效果，同时保留了边缘信息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03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6432" y="1312984"/>
            <a:ext cx="9807493" cy="3409034"/>
            <a:chOff x="1352062" y="820615"/>
            <a:chExt cx="9807493" cy="3409034"/>
          </a:xfrm>
        </p:grpSpPr>
        <p:sp>
          <p:nvSpPr>
            <p:cNvPr id="4" name="文本框 3"/>
            <p:cNvSpPr txBox="1"/>
            <p:nvPr/>
          </p:nvSpPr>
          <p:spPr>
            <a:xfrm>
              <a:off x="1352062" y="820615"/>
              <a:ext cx="842730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Strength </a:t>
              </a:r>
              <a:r>
                <a:rPr lang="en-US" altLang="zh-CN" sz="2800" b="1" dirty="0"/>
                <a:t>of </a:t>
              </a:r>
              <a:r>
                <a:rPr lang="en-US" altLang="zh-CN" sz="2800" b="1" dirty="0" smtClean="0"/>
                <a:t>signal </a:t>
              </a:r>
              <a:r>
                <a:rPr lang="en-US" altLang="zh-CN" sz="2800" b="1" dirty="0"/>
                <a:t>= the mean of </a:t>
              </a:r>
              <a:r>
                <a:rPr lang="en-US" altLang="zh-CN" sz="2800" b="1" dirty="0" smtClean="0"/>
                <a:t>ensemble</a:t>
              </a:r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signal-to-noise </a:t>
              </a:r>
              <a:r>
                <a:rPr lang="en-US" altLang="zh-CN" sz="2800" b="1" dirty="0" smtClean="0"/>
                <a:t>ratio </a:t>
              </a:r>
              <a:r>
                <a:rPr lang="en-US" altLang="zh-CN" sz="2800" b="1" dirty="0"/>
                <a:t>= </a:t>
              </a:r>
              <a:r>
                <a:rPr lang="en-US" altLang="zh-CN" sz="2800" b="1" dirty="0" smtClean="0"/>
                <a:t>Mean / Standard </a:t>
              </a:r>
              <a:r>
                <a:rPr lang="en-US" altLang="zh-CN" sz="2800" b="1" dirty="0"/>
                <a:t>Deviation</a:t>
              </a:r>
              <a:endParaRPr lang="zh-CN" altLang="en-US" sz="2800" b="1" dirty="0"/>
            </a:p>
          </p:txBody>
        </p:sp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064" y="2623490"/>
              <a:ext cx="1348857" cy="87637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352062" y="3829539"/>
              <a:ext cx="9807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The </a:t>
              </a:r>
              <a:r>
                <a:rPr lang="en-US" altLang="zh-CN" sz="2000" b="1" dirty="0" smtClean="0"/>
                <a:t>better (</a:t>
              </a:r>
              <a:r>
                <a:rPr lang="en-US" altLang="zh-CN" sz="2000" b="1" dirty="0"/>
                <a:t>h</a:t>
              </a:r>
              <a:r>
                <a:rPr lang="en-US" altLang="zh-CN" sz="2000" b="1" dirty="0" smtClean="0"/>
                <a:t>igher) the </a:t>
              </a:r>
              <a:r>
                <a:rPr lang="en-US" altLang="zh-CN" sz="2000" b="1" dirty="0"/>
                <a:t>SNR, the better our ability to discern </a:t>
              </a:r>
              <a:r>
                <a:rPr lang="en-US" altLang="zh-CN" sz="2000" b="1" dirty="0" smtClean="0"/>
                <a:t>the signal </a:t>
              </a:r>
              <a:r>
                <a:rPr lang="en-US" altLang="zh-CN" sz="2000" b="1" dirty="0"/>
                <a:t>information</a:t>
              </a:r>
              <a:endParaRPr lang="zh-CN" altLang="en-US" sz="200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36432" y="4994202"/>
            <a:ext cx="9167446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、信噪比也可以充当为一个评估标准（他们用的是傅里叶的振荡程度），用于评估单个信号，或用于停止迭代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83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7447" y="1649046"/>
            <a:ext cx="9073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低频</a:t>
            </a:r>
            <a:r>
              <a:rPr lang="zh-CN" altLang="en-US" sz="2000" b="1" dirty="0" smtClean="0"/>
              <a:t>：对应着</a:t>
            </a:r>
            <a:r>
              <a:rPr lang="zh-CN" altLang="en-US" sz="2000" b="1" dirty="0"/>
              <a:t>图像中亮度或者灰度值变化缓慢（平滑区域）的区域，也就是图像中大片平坦的区域，描述了图像的主要</a:t>
            </a:r>
            <a:r>
              <a:rPr lang="zh-CN" altLang="en-US" sz="2000" b="1" dirty="0" smtClean="0"/>
              <a:t>部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（</a:t>
            </a:r>
            <a:r>
              <a:rPr lang="zh-CN" altLang="en-US" sz="2000" b="1" dirty="0"/>
              <a:t>低频分量：主要对整幅图像强度的综合度量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高频：对应着图像变化剧烈的部分（灰度变化较大区域），也就是图像的边缘（轮廓）或者噪声以及细节</a:t>
            </a:r>
            <a:r>
              <a:rPr lang="zh-CN" altLang="en-US" sz="2000" b="1" dirty="0" smtClean="0"/>
              <a:t>部分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（</a:t>
            </a:r>
            <a:r>
              <a:rPr lang="zh-CN" altLang="en-US" sz="2000" b="1" dirty="0"/>
              <a:t>高频分量：主要是对图像边缘和轮廓的度量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/>
              <a:t>噪声</a:t>
            </a:r>
            <a:r>
              <a:rPr lang="zh-CN" altLang="en-US" sz="2000" b="1" dirty="0" smtClean="0"/>
              <a:t>：对应</a:t>
            </a:r>
            <a:r>
              <a:rPr lang="zh-CN" altLang="en-US" sz="2000" b="1" dirty="0"/>
              <a:t>着高频分量，是因为图像噪声在大部分情况下都是高频的</a:t>
            </a:r>
          </a:p>
        </p:txBody>
      </p:sp>
    </p:spTree>
    <p:extLst>
      <p:ext uri="{BB962C8B-B14F-4D97-AF65-F5344CB8AC3E}">
        <p14:creationId xmlns:p14="http://schemas.microsoft.com/office/powerpoint/2010/main" val="133351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0934" y="613339"/>
            <a:ext cx="998783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ea typeface="Microsoft YaHei UI" panose="020B0503020204020204" pitchFamily="34" charset="-122"/>
              </a:rPr>
              <a:t>Graph </a:t>
            </a:r>
            <a:r>
              <a:rPr lang="en-US" altLang="zh-CN" sz="2800" b="1" dirty="0" smtClean="0">
                <a:ea typeface="Microsoft YaHei UI" panose="020B0503020204020204" pitchFamily="34" charset="-122"/>
              </a:rPr>
              <a:t>Cluster</a:t>
            </a:r>
          </a:p>
          <a:p>
            <a:endParaRPr lang="en-US" altLang="zh-CN" sz="2400" b="1" dirty="0">
              <a:ea typeface="Microsoft YaHei UI" panose="020B0503020204020204" pitchFamily="34" charset="-122"/>
            </a:endParaRPr>
          </a:p>
          <a:p>
            <a:r>
              <a:rPr lang="en-US" altLang="zh-CN" sz="2400" b="1" dirty="0" smtClean="0"/>
              <a:t>[AutoEncoder]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SAE </a:t>
            </a:r>
            <a:r>
              <a:rPr lang="en-US" altLang="zh-CN" sz="2400" b="1" dirty="0"/>
              <a:t>: 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 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The similarity between autoencoder and spectral clustering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b="1" dirty="0"/>
              <a:t>	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Method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Similarity </a:t>
            </a:r>
            <a:r>
              <a:rPr lang="en-US" altLang="zh-CN" sz="2400" b="1" dirty="0"/>
              <a:t>Matrix (node content)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Normalized Laplacian Matrix (topological structure)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Sparse Autoencoder 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k-means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071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1180122" y="884312"/>
            <a:ext cx="100427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[AutoEncoder]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DAEGC :</a:t>
            </a:r>
          </a:p>
          <a:p>
            <a:r>
              <a:rPr lang="en-US" altLang="zh-CN" sz="2400" b="1" dirty="0"/>
              <a:t>	Motivation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Two-step frameworks are difficult to manipulate and usually lead to suboptimal </a:t>
            </a:r>
            <a:r>
              <a:rPr lang="en-US" altLang="zh-CN" sz="2400" b="1" dirty="0" smtClean="0"/>
              <a:t>performance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Graph </a:t>
            </a:r>
            <a:r>
              <a:rPr lang="en-US" altLang="zh-CN" sz="2400" b="1" dirty="0"/>
              <a:t>clustering methods is the nonexistence of label guidance (soft label</a:t>
            </a:r>
            <a:r>
              <a:rPr lang="en-US" altLang="zh-CN" sz="2400" b="1" dirty="0" smtClean="0"/>
              <a:t>)</a:t>
            </a:r>
          </a:p>
          <a:p>
            <a:pPr lvl="2"/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Method</a:t>
            </a:r>
            <a:endParaRPr lang="en-US" altLang="zh-CN" sz="2400" b="1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Encoder (Attentional (node </a:t>
            </a:r>
            <a:r>
              <a:rPr lang="en-US" altLang="zh-CN" sz="2400" b="1" dirty="0" smtClean="0"/>
              <a:t>content + topological </a:t>
            </a:r>
            <a:r>
              <a:rPr lang="en-US" altLang="zh-CN" sz="2400" b="1" dirty="0"/>
              <a:t>structure</a:t>
            </a:r>
            <a:r>
              <a:rPr lang="en-US" altLang="zh-CN" sz="2400" b="1" dirty="0" smtClean="0"/>
              <a:t>))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Self-training </a:t>
            </a:r>
            <a:r>
              <a:rPr lang="en-US" altLang="zh-CN" sz="2400" b="1" dirty="0" smtClean="0"/>
              <a:t>Clustering (</a:t>
            </a:r>
            <a:r>
              <a:rPr lang="en-US" altLang="zh-CN" sz="2400" b="1" dirty="0"/>
              <a:t>Soft </a:t>
            </a:r>
            <a:r>
              <a:rPr lang="en-US" altLang="zh-CN" sz="2400" b="1" dirty="0" smtClean="0"/>
              <a:t>Label (t-SNE + k-means))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Decoder (sigmoid)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738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648" y="812802"/>
            <a:ext cx="97301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[Convolution</a:t>
            </a:r>
            <a:r>
              <a:rPr lang="en-US" altLang="zh-CN" sz="2400" b="1" dirty="0" smtClean="0"/>
              <a:t>]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AGC: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how </a:t>
            </a:r>
            <a:r>
              <a:rPr lang="en-US" altLang="zh-CN" sz="2400" b="1" dirty="0"/>
              <a:t>graph convolution affects clustering </a:t>
            </a:r>
            <a:r>
              <a:rPr lang="en-US" altLang="zh-CN" sz="2400" b="1" dirty="0" smtClean="0"/>
              <a:t>performance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how to properly use it to optimize performance for different </a:t>
            </a:r>
            <a:r>
              <a:rPr lang="en-US" altLang="zh-CN" sz="2400" b="1" dirty="0" smtClean="0"/>
              <a:t>graphs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CN" sz="2400" b="1" dirty="0" smtClean="0"/>
          </a:p>
          <a:p>
            <a:pPr lvl="2"/>
            <a:r>
              <a:rPr lang="en-US" altLang="zh-CN" sz="2400" b="1" dirty="0" smtClean="0"/>
              <a:t>Method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Signal (Low-Pass Filter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Fourier </a:t>
            </a:r>
            <a:r>
              <a:rPr lang="en-US" altLang="zh-CN" sz="2400" b="1" dirty="0" smtClean="0"/>
              <a:t>Transform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Laplacian-Beltrami </a:t>
            </a:r>
            <a:r>
              <a:rPr lang="en-US" altLang="zh-CN" sz="2400" b="1" dirty="0" smtClean="0"/>
              <a:t>operator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EVD + k-means</a:t>
            </a:r>
          </a:p>
        </p:txBody>
      </p:sp>
    </p:spTree>
    <p:extLst>
      <p:ext uri="{BB962C8B-B14F-4D97-AF65-F5344CB8AC3E}">
        <p14:creationId xmlns:p14="http://schemas.microsoft.com/office/powerpoint/2010/main" val="3810288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42647" y="820616"/>
            <a:ext cx="1016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[Convolution</a:t>
            </a:r>
            <a:r>
              <a:rPr lang="en-US" altLang="zh-CN" sz="2400" b="1" dirty="0" smtClean="0"/>
              <a:t>]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    GIN: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Limited understanding of representational properties and limitations in graph representation of </a:t>
            </a:r>
            <a:r>
              <a:rPr lang="en-US" altLang="zh-CN" sz="2400" b="1" dirty="0" smtClean="0"/>
              <a:t>GNN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The design of new GNNs is mostly based on empirical intuition, heuristics, and experimental </a:t>
            </a:r>
            <a:r>
              <a:rPr lang="en-US" altLang="zh-CN" sz="2400" b="1" dirty="0" smtClean="0"/>
              <a:t>trial-and-error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Not easily generalize to multple </a:t>
            </a:r>
            <a:r>
              <a:rPr lang="en-US" altLang="zh-CN" sz="2400" b="1" dirty="0" smtClean="0"/>
              <a:t>architectures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CN" sz="2400" b="1" dirty="0" smtClean="0"/>
          </a:p>
          <a:p>
            <a:pPr lvl="2"/>
            <a:r>
              <a:rPr lang="en-US" altLang="zh-CN" sz="2400" b="1" dirty="0" smtClean="0"/>
              <a:t>Method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Weisfeiler-Lehman (WL) </a:t>
            </a:r>
            <a:r>
              <a:rPr lang="en-US" altLang="zh-CN" sz="2400" b="1" dirty="0" smtClean="0"/>
              <a:t>Test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 smtClean="0"/>
              <a:t>Sum </a:t>
            </a:r>
            <a:r>
              <a:rPr lang="en-US" altLang="zh-CN" sz="2400" b="1" dirty="0"/>
              <a:t>&gt; Mean &gt; </a:t>
            </a:r>
            <a:r>
              <a:rPr lang="en-US" altLang="zh-CN" sz="2400" b="1" dirty="0" smtClean="0"/>
              <a:t>Max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0390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29" y="2400029"/>
            <a:ext cx="9328343" cy="21753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0863" y="1315454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Spectrum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869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647" y="820616"/>
            <a:ext cx="1016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[Convolution</a:t>
            </a:r>
            <a:r>
              <a:rPr lang="en-US" altLang="zh-CN" sz="2400" b="1" dirty="0" smtClean="0"/>
              <a:t>]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/>
              <a:t>    GFNN: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Motivation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The graph structure only provides a means to denoise the </a:t>
            </a:r>
            <a:r>
              <a:rPr lang="en-US" altLang="zh-CN" sz="2400" b="1" dirty="0" smtClean="0"/>
              <a:t>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Graph neural networks only perform low-pass filtering on feature vectors and do not have the non-linear manifold learning </a:t>
            </a:r>
            <a:r>
              <a:rPr lang="en-US" altLang="zh-CN" sz="2400" b="1" dirty="0" smtClean="0"/>
              <a:t>property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CN" sz="2400" b="1" dirty="0" smtClean="0"/>
          </a:p>
          <a:p>
            <a:pPr lvl="2"/>
            <a:r>
              <a:rPr lang="en-US" altLang="zh-CN" sz="2400" b="1" dirty="0"/>
              <a:t>Theorem</a:t>
            </a:r>
            <a:endParaRPr lang="en-US" altLang="zh-CN" sz="2400" b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"true signal" has </a:t>
            </a:r>
            <a:r>
              <a:rPr lang="en-US" altLang="zh-CN" sz="2400" b="1" dirty="0" smtClean="0"/>
              <a:t>low-frequency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sz="2400" b="1" dirty="0"/>
              <a:t>Multiplying Adjacency Matrix is 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25974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1600" y="762000"/>
            <a:ext cx="88632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Fourier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/>
              <a:t>把任意一个函数表示成了若干个正交函数（由</a:t>
            </a:r>
            <a:r>
              <a:rPr lang="en-US" altLang="zh-CN" sz="2400" b="1" dirty="0" smtClean="0"/>
              <a:t>sin, cos </a:t>
            </a:r>
            <a:r>
              <a:rPr lang="zh-CN" altLang="en-US" sz="2400" b="1" dirty="0" smtClean="0"/>
              <a:t>构成）的线性组合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graph</a:t>
            </a:r>
            <a:r>
              <a:rPr lang="zh-CN" altLang="en-US" sz="2400" b="1" dirty="0" smtClean="0"/>
              <a:t>中，</a:t>
            </a:r>
            <a:r>
              <a:rPr lang="en-US" altLang="zh-CN" sz="2400" b="1" dirty="0" smtClean="0"/>
              <a:t>Fourier</a:t>
            </a:r>
            <a:r>
              <a:rPr lang="zh-CN" altLang="en-US" sz="2400" b="1" dirty="0" smtClean="0"/>
              <a:t>变换只是将问题从空域变换到频域去求解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空域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时域 卷积 </a:t>
            </a:r>
            <a:r>
              <a:rPr lang="en-US" altLang="zh-CN" sz="2400" b="1" dirty="0" smtClean="0"/>
              <a:t>= </a:t>
            </a:r>
            <a:r>
              <a:rPr lang="zh-CN" altLang="en-US" sz="2400" b="1" dirty="0" smtClean="0"/>
              <a:t>频域 乘积）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 smtClean="0"/>
              <a:t>graph</a:t>
            </a:r>
            <a:r>
              <a:rPr lang="zh-CN" altLang="en-US" sz="2400" b="1" dirty="0" smtClean="0"/>
              <a:t>傅里叶变换</a:t>
            </a:r>
            <a:r>
              <a:rPr lang="en-US" altLang="zh-CN" sz="2400" b="1" dirty="0" smtClean="0"/>
              <a:t>: graph</a:t>
            </a:r>
            <a:r>
              <a:rPr lang="zh-CN" altLang="en-US" sz="2400" b="1" dirty="0" smtClean="0"/>
              <a:t>上定义的任意向量 </a:t>
            </a:r>
            <a:r>
              <a:rPr lang="en-US" altLang="zh-CN" sz="2400" b="1" dirty="0" smtClean="0"/>
              <a:t>f</a:t>
            </a:r>
            <a:r>
              <a:rPr lang="zh-CN" altLang="en-US" sz="2400" b="1" dirty="0" smtClean="0"/>
              <a:t>，表示成了拉普拉斯矩阵特征向量的线性组合（</a:t>
            </a:r>
            <a:r>
              <a:rPr lang="en-US" altLang="zh-CN" sz="2400" b="1" dirty="0" smtClean="0"/>
              <a:t>G -&gt; L -&gt; U, </a:t>
            </a:r>
            <a:r>
              <a:rPr lang="el-GR" altLang="zh-CN" sz="2400" b="1" dirty="0" smtClean="0"/>
              <a:t>λ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03" y="4768016"/>
            <a:ext cx="8307555" cy="141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058779" y="827713"/>
            <a:ext cx="10400821" cy="5345301"/>
            <a:chOff x="1058779" y="827713"/>
            <a:chExt cx="10400821" cy="5345301"/>
          </a:xfrm>
        </p:grpSpPr>
        <p:grpSp>
          <p:nvGrpSpPr>
            <p:cNvPr id="16" name="组合 15"/>
            <p:cNvGrpSpPr/>
            <p:nvPr/>
          </p:nvGrpSpPr>
          <p:grpSpPr>
            <a:xfrm>
              <a:off x="1058779" y="874295"/>
              <a:ext cx="7011872" cy="5137628"/>
              <a:chOff x="986589" y="681790"/>
              <a:chExt cx="7011872" cy="513762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986589" y="681790"/>
                <a:ext cx="7011872" cy="5137628"/>
                <a:chOff x="882315" y="737937"/>
                <a:chExt cx="7011872" cy="5137628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882315" y="737937"/>
                  <a:ext cx="7011872" cy="5137628"/>
                  <a:chOff x="882315" y="737937"/>
                  <a:chExt cx="7011872" cy="5137628"/>
                </a:xfrm>
              </p:grpSpPr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882315" y="737937"/>
                    <a:ext cx="31149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800" b="1" dirty="0" smtClean="0"/>
                      <a:t>Fourier Transform</a:t>
                    </a:r>
                    <a:endParaRPr lang="zh-CN" altLang="en-US" sz="2800" b="1" dirty="0"/>
                  </a:p>
                </p:txBody>
              </p:sp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23120" y="3451564"/>
                    <a:ext cx="1465212" cy="1160217"/>
                  </a:xfrm>
                  <a:prstGeom prst="rect">
                    <a:avLst/>
                  </a:prstGeom>
                </p:spPr>
              </p:pic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076295" y="4952235"/>
                    <a:ext cx="6817892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 smtClean="0"/>
                      <a:t>Laplacian</a:t>
                    </a:r>
                    <a:r>
                      <a:rPr lang="zh-CN" altLang="en-US" b="1" dirty="0" smtClean="0"/>
                      <a:t>的傅立叶</a:t>
                    </a:r>
                    <a:r>
                      <a:rPr lang="zh-CN" altLang="en-US" b="1" dirty="0"/>
                      <a:t>变换 </a:t>
                    </a:r>
                    <a:r>
                      <a:rPr lang="en-US" altLang="zh-CN" b="1" dirty="0" smtClean="0"/>
                      <a:t>-&gt; </a:t>
                    </a:r>
                    <a:r>
                      <a:rPr lang="zh-CN" altLang="en-US" b="1" dirty="0" smtClean="0"/>
                      <a:t>求与</a:t>
                    </a:r>
                    <a:r>
                      <a:rPr lang="zh-CN" altLang="en-US" b="1" dirty="0"/>
                      <a:t>正交基内积上的</a:t>
                    </a:r>
                    <a:r>
                      <a:rPr lang="zh-CN" altLang="en-US" b="1" dirty="0" smtClean="0"/>
                      <a:t>系数</a:t>
                    </a:r>
                    <a:r>
                      <a:rPr lang="zh-CN" altLang="en-US" b="1" dirty="0"/>
                      <a:t> </a:t>
                    </a:r>
                    <a:r>
                      <a:rPr lang="en-US" altLang="zh-CN" b="1" dirty="0" smtClean="0"/>
                      <a:t>-&gt; </a:t>
                    </a:r>
                    <a:r>
                      <a:rPr lang="zh-CN" altLang="en-US" b="1" dirty="0" smtClean="0"/>
                      <a:t>求特征值</a:t>
                    </a:r>
                    <a:endParaRPr lang="en-US" altLang="zh-CN" b="1" dirty="0" smtClean="0"/>
                  </a:p>
                  <a:p>
                    <a:endParaRPr lang="en-US" altLang="zh-CN" b="1" dirty="0" smtClean="0"/>
                  </a:p>
                  <a:p>
                    <a:r>
                      <a:rPr lang="en-US" altLang="zh-CN" b="1" dirty="0" smtClean="0"/>
                      <a:t>L = P</a:t>
                    </a:r>
                    <a:r>
                      <a:rPr lang="el-GR" altLang="zh-CN" b="1" dirty="0" smtClean="0"/>
                      <a:t>Λ</a:t>
                    </a:r>
                    <a:r>
                      <a:rPr lang="en-US" altLang="zh-CN" b="1" dirty="0" smtClean="0"/>
                      <a:t>P</a:t>
                    </a:r>
                    <a:r>
                      <a:rPr lang="en-US" altLang="zh-CN" b="1" baseline="30000" dirty="0" smtClean="0"/>
                      <a:t>-1</a:t>
                    </a:r>
                    <a:r>
                      <a:rPr lang="en-US" altLang="zh-CN" b="1" dirty="0" smtClean="0"/>
                      <a:t>  -&gt;  P</a:t>
                    </a:r>
                    <a:r>
                      <a:rPr lang="en-US" altLang="zh-CN" b="1" baseline="30000" dirty="0" smtClean="0"/>
                      <a:t>-1</a:t>
                    </a:r>
                    <a:r>
                      <a:rPr lang="en-US" altLang="zh-CN" b="1" dirty="0" smtClean="0"/>
                      <a:t>LP = </a:t>
                    </a:r>
                    <a:r>
                      <a:rPr lang="el-GR" altLang="zh-CN" b="1" dirty="0"/>
                      <a:t>Λ</a:t>
                    </a:r>
                    <a:endParaRPr lang="en-US" altLang="zh-CN" b="1" dirty="0" smtClean="0"/>
                  </a:p>
                </p:txBody>
              </p:sp>
            </p:grpSp>
            <p:pic>
              <p:nvPicPr>
                <p:cNvPr id="11" name="图片 10" descr="屏幕剪辑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6464" y="1650942"/>
                  <a:ext cx="2812024" cy="609653"/>
                </a:xfrm>
                <a:prstGeom prst="rect">
                  <a:avLst/>
                </a:prstGeom>
              </p:spPr>
            </p:pic>
          </p:grpSp>
          <p:pic>
            <p:nvPicPr>
              <p:cNvPr id="13" name="图片 12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738" y="2294226"/>
                <a:ext cx="2705334" cy="708721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1180569" y="170711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/>
                  <a:t>传统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180569" y="2436360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Graph</a:t>
                </a:r>
                <a:endParaRPr lang="zh-CN" altLang="en-US" b="1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934509" y="827713"/>
              <a:ext cx="4525091" cy="3866509"/>
              <a:chOff x="7311499" y="731460"/>
              <a:chExt cx="4525091" cy="3866509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311499" y="731460"/>
                <a:ext cx="4525091" cy="3866509"/>
                <a:chOff x="6437204" y="723439"/>
                <a:chExt cx="4525091" cy="3866509"/>
              </a:xfrm>
            </p:grpSpPr>
            <p:sp>
              <p:nvSpPr>
                <p:cNvPr id="2" name="文本框 1"/>
                <p:cNvSpPr txBox="1"/>
                <p:nvPr/>
              </p:nvSpPr>
              <p:spPr>
                <a:xfrm>
                  <a:off x="6577881" y="723439"/>
                  <a:ext cx="21836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dirty="0" smtClean="0"/>
                    <a:t>Convolution</a:t>
                  </a:r>
                  <a:endParaRPr lang="zh-CN" altLang="en-US" sz="2800" b="1" dirty="0"/>
                </a:p>
              </p:txBody>
            </p:sp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7204" y="2557000"/>
                  <a:ext cx="3655383" cy="635434"/>
                </a:xfrm>
                <a:prstGeom prst="rect">
                  <a:avLst/>
                </a:prstGeom>
              </p:spPr>
            </p:pic>
            <p:sp>
              <p:nvSpPr>
                <p:cNvPr id="8" name="文本框 7"/>
                <p:cNvSpPr txBox="1"/>
                <p:nvPr/>
              </p:nvSpPr>
              <p:spPr>
                <a:xfrm>
                  <a:off x="6707236" y="3389619"/>
                  <a:ext cx="425505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卷积定理：函数卷积的傅里叶变换是函数傅立叶变换的</a:t>
                  </a:r>
                  <a:r>
                    <a:rPr lang="zh-CN" altLang="en-US" b="1" dirty="0" smtClean="0"/>
                    <a:t>乘积</a:t>
                  </a:r>
                  <a:endParaRPr lang="en-US" altLang="zh-CN" b="1" dirty="0" smtClean="0"/>
                </a:p>
                <a:p>
                  <a:endParaRPr lang="en-US" altLang="zh-CN" b="1" dirty="0" smtClean="0"/>
                </a:p>
                <a:p>
                  <a:r>
                    <a:rPr lang="zh-CN" altLang="en-US" b="1" dirty="0" smtClean="0"/>
                    <a:t>卷积 </a:t>
                  </a:r>
                  <a:r>
                    <a:rPr lang="en-US" altLang="zh-CN" b="1" dirty="0"/>
                    <a:t>= </a:t>
                  </a:r>
                  <a:r>
                    <a:rPr lang="zh-CN" altLang="en-US" b="1" dirty="0"/>
                    <a:t>逆傅立叶 </a:t>
                  </a:r>
                  <a:r>
                    <a:rPr lang="en-US" altLang="zh-CN" b="1" dirty="0"/>
                    <a:t>(</a:t>
                  </a:r>
                  <a:r>
                    <a:rPr lang="zh-CN" altLang="en-US" b="1" dirty="0"/>
                    <a:t>傅立叶对应</a:t>
                  </a:r>
                  <a:r>
                    <a:rPr lang="zh-CN" altLang="en-US" b="1" dirty="0" smtClean="0"/>
                    <a:t>乘积求和</a:t>
                  </a:r>
                  <a:r>
                    <a:rPr lang="en-US" altLang="zh-CN" b="1" dirty="0" smtClean="0"/>
                    <a:t>)</a:t>
                  </a:r>
                  <a:endParaRPr lang="zh-CN" altLang="en-US" dirty="0"/>
                </a:p>
              </p:txBody>
            </p:sp>
          </p:grpSp>
          <p:pic>
            <p:nvPicPr>
              <p:cNvPr id="18" name="图片 17" descr="屏幕剪辑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499" y="1628925"/>
                <a:ext cx="4447488" cy="641985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4274419" y="5803682"/>
              <a:ext cx="4974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提取特征：真实特征</a:t>
              </a:r>
              <a:r>
                <a:rPr lang="en-US" altLang="zh-CN" b="1" dirty="0" smtClean="0"/>
                <a:t>x</a:t>
              </a:r>
              <a:r>
                <a:rPr lang="zh-CN" altLang="en-US" b="1" dirty="0" smtClean="0"/>
                <a:t>正交基 </a:t>
              </a:r>
              <a:r>
                <a:rPr lang="en-US" altLang="zh-CN" b="1" dirty="0" smtClean="0"/>
                <a:t>= </a:t>
              </a:r>
              <a:r>
                <a:rPr lang="zh-CN" altLang="en-US" b="1" dirty="0" smtClean="0"/>
                <a:t>特征值（频率）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0638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30441" y="394391"/>
            <a:ext cx="10242884" cy="5954889"/>
            <a:chOff x="794084" y="386370"/>
            <a:chExt cx="10242884" cy="5954889"/>
          </a:xfrm>
        </p:grpSpPr>
        <p:sp>
          <p:nvSpPr>
            <p:cNvPr id="2" name="文本框 1"/>
            <p:cNvSpPr txBox="1"/>
            <p:nvPr/>
          </p:nvSpPr>
          <p:spPr>
            <a:xfrm>
              <a:off x="906378" y="1058779"/>
              <a:ext cx="1013059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/>
                <a:t>牛顿冷却定律（</a:t>
              </a:r>
              <a:r>
                <a:rPr lang="en-US" altLang="zh-CN" sz="2000" b="1" dirty="0" smtClean="0"/>
                <a:t>Newton Cool‘s Law</a:t>
              </a:r>
              <a:r>
                <a:rPr lang="zh-CN" altLang="en-US" sz="2000" b="1" dirty="0" smtClean="0"/>
                <a:t>）：没有外接干预的情况下，热量从温度高传播到温度低的地方并且不可逆。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/>
                <a:t>（</a:t>
              </a:r>
              <a:r>
                <a:rPr lang="en-US" altLang="zh-CN" sz="2000" b="1" dirty="0" smtClean="0"/>
                <a:t>A</a:t>
              </a:r>
              <a:r>
                <a:rPr lang="zh-CN" altLang="en-US" sz="2000" b="1" dirty="0"/>
                <a:t>、</a:t>
              </a:r>
              <a:r>
                <a:rPr lang="en-US" altLang="zh-CN" sz="2000" b="1" dirty="0" smtClean="0"/>
                <a:t>B</a:t>
              </a:r>
              <a:r>
                <a:rPr lang="zh-CN" altLang="en-US" sz="2000" b="1" dirty="0" smtClean="0"/>
                <a:t>相接触，</a:t>
              </a:r>
              <a:r>
                <a:rPr lang="en-US" altLang="zh-CN" sz="2000" b="1" dirty="0" smtClean="0"/>
                <a:t>A</a:t>
              </a:r>
              <a:r>
                <a:rPr lang="zh-CN" altLang="en-US" sz="2000" b="1" dirty="0" smtClean="0"/>
                <a:t>点温度高的地方的热量会以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正比</a:t>
              </a:r>
              <a:r>
                <a:rPr lang="zh-CN" altLang="en-US" sz="2000" b="1" dirty="0" smtClean="0"/>
                <a:t>于两点俩温度差的速度从</a:t>
              </a:r>
              <a:r>
                <a:rPr lang="en-US" altLang="zh-CN" sz="2000" b="1" dirty="0" smtClean="0"/>
                <a:t>A</a:t>
              </a:r>
              <a:r>
                <a:rPr lang="zh-CN" altLang="en-US" sz="2000" b="1" dirty="0" smtClean="0"/>
                <a:t>流向</a:t>
              </a:r>
              <a:r>
                <a:rPr lang="en-US" altLang="zh-CN" sz="2000" b="1" dirty="0" smtClean="0"/>
                <a:t>B</a:t>
              </a:r>
              <a:r>
                <a:rPr lang="zh-CN" altLang="en-US" sz="2000" b="1" dirty="0" smtClean="0"/>
                <a:t>）</a:t>
              </a: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endParaRPr lang="en-US" altLang="zh-CN" sz="2000" b="1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/>
                <a:t>1</a:t>
              </a:r>
              <a:r>
                <a:rPr lang="zh-CN" altLang="en-US" sz="2000" b="1" dirty="0" smtClean="0"/>
                <a:t>维情况：</a:t>
              </a:r>
              <a:r>
                <a:rPr lang="zh-CN" altLang="en-US" sz="1600" b="1" dirty="0" smtClean="0"/>
                <a:t>（热量单向流动）  </a:t>
              </a:r>
              <a:r>
                <a:rPr lang="zh-CN" altLang="en-US" b="1" dirty="0" smtClean="0"/>
                <a:t>（</a:t>
              </a:r>
              <a:r>
                <a:rPr lang="en-US" altLang="zh-CN" sz="1600" b="1" dirty="0" smtClean="0"/>
                <a:t>k</a:t>
              </a:r>
              <a:r>
                <a:rPr lang="zh-CN" altLang="en-US" sz="1600" b="1" dirty="0" smtClean="0"/>
                <a:t>与单元的比热容</a:t>
              </a:r>
              <a:r>
                <a:rPr lang="zh-CN" altLang="en-US" sz="1600" b="1" dirty="0"/>
                <a:t>、质量有关是个常数</a:t>
              </a:r>
              <a:r>
                <a:rPr lang="zh-CN" altLang="en-US" b="1" dirty="0" smtClean="0"/>
                <a:t>）</a:t>
              </a:r>
              <a:r>
                <a:rPr lang="en-US" altLang="zh-CN" b="1" dirty="0" smtClean="0"/>
                <a:t>	</a:t>
              </a:r>
              <a:r>
                <a:rPr lang="zh-CN" altLang="en-US" b="1" dirty="0" smtClean="0"/>
                <a:t>（欧氏空间的连续分布）</a:t>
              </a:r>
              <a:endParaRPr lang="zh-CN" altLang="en-US" b="1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06378" y="386370"/>
              <a:ext cx="2901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Why Laplacian</a:t>
              </a:r>
              <a:r>
                <a:rPr lang="zh-CN" altLang="en-US" sz="2800" b="1" dirty="0" smtClean="0"/>
                <a:t>？</a:t>
              </a:r>
              <a:endParaRPr lang="en-US" altLang="zh-CN" sz="2800" b="1" dirty="0"/>
            </a:p>
          </p:txBody>
        </p:sp>
        <p:pic>
          <p:nvPicPr>
            <p:cNvPr id="2050" name="Picture 2" descr="https://pic4.zhimg.com/80/v2-f67aa2769d22eb54650a1077bb921fcf_h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084" y="3337607"/>
              <a:ext cx="6591300" cy="125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78" y="4683646"/>
              <a:ext cx="3988606" cy="782080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72" y="5607834"/>
              <a:ext cx="4267201" cy="733425"/>
            </a:xfrm>
            <a:prstGeom prst="rect">
              <a:avLst/>
            </a:prstGeom>
          </p:spPr>
        </p:pic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7798" y="5256991"/>
              <a:ext cx="1616509" cy="755454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4906" y="5158599"/>
              <a:ext cx="2055966" cy="952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5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042146" y="457200"/>
            <a:ext cx="9547699" cy="5939531"/>
            <a:chOff x="625051" y="673768"/>
            <a:chExt cx="9547699" cy="5939531"/>
          </a:xfrm>
        </p:grpSpPr>
        <p:sp>
          <p:nvSpPr>
            <p:cNvPr id="2" name="文本框 1"/>
            <p:cNvSpPr txBox="1"/>
            <p:nvPr/>
          </p:nvSpPr>
          <p:spPr>
            <a:xfrm>
              <a:off x="850231" y="673768"/>
              <a:ext cx="7109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图</a:t>
              </a:r>
              <a:r>
                <a:rPr lang="en-US" altLang="zh-CN" sz="2400" b="1" dirty="0"/>
                <a:t>(Graph)</a:t>
              </a:r>
              <a:r>
                <a:rPr lang="zh-CN" altLang="en-US" sz="2400" b="1" dirty="0"/>
                <a:t>上热传播模型的</a:t>
              </a:r>
              <a:r>
                <a:rPr lang="zh-CN" altLang="en-US" sz="2400" b="1" dirty="0" smtClean="0"/>
                <a:t>推广 </a:t>
              </a:r>
              <a:r>
                <a:rPr lang="en-US" altLang="zh-CN" sz="2400" b="1" dirty="0" smtClean="0"/>
                <a:t>	</a:t>
              </a:r>
              <a:r>
                <a:rPr lang="zh-CN" altLang="en-US" b="1" dirty="0" smtClean="0"/>
                <a:t>（拓扑空间有限结点）</a:t>
              </a:r>
              <a:endParaRPr lang="zh-CN" altLang="en-US" b="1" dirty="0"/>
            </a:p>
          </p:txBody>
        </p:sp>
        <p:pic>
          <p:nvPicPr>
            <p:cNvPr id="3074" name="Picture 2" descr="pre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51" y="1137958"/>
              <a:ext cx="4371473" cy="3278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组合 8"/>
            <p:cNvGrpSpPr/>
            <p:nvPr/>
          </p:nvGrpSpPr>
          <p:grpSpPr>
            <a:xfrm>
              <a:off x="5488903" y="1531167"/>
              <a:ext cx="4683847" cy="2928273"/>
              <a:chOff x="4662735" y="2020451"/>
              <a:chExt cx="4683847" cy="2928273"/>
            </a:xfrm>
          </p:grpSpPr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2735" y="2020451"/>
                <a:ext cx="3210079" cy="861490"/>
              </a:xfrm>
              <a:prstGeom prst="rect">
                <a:avLst/>
              </a:prstGeom>
            </p:spPr>
          </p:pic>
          <p:pic>
            <p:nvPicPr>
              <p:cNvPr id="4" name="图片 3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430" y="2881941"/>
                <a:ext cx="3116761" cy="703470"/>
              </a:xfrm>
              <a:prstGeom prst="rect">
                <a:avLst/>
              </a:prstGeom>
            </p:spPr>
          </p:pic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430" y="3585411"/>
                <a:ext cx="3321872" cy="753978"/>
              </a:xfrm>
              <a:prstGeom prst="rect">
                <a:avLst/>
              </a:prstGeom>
            </p:spPr>
          </p:pic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5693" y="4273251"/>
                <a:ext cx="4150889" cy="675473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1613522" y="4416564"/>
              <a:ext cx="4168543" cy="2196735"/>
              <a:chOff x="1613522" y="4416564"/>
              <a:chExt cx="4168543" cy="2196735"/>
            </a:xfrm>
          </p:grpSpPr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3398" y="4416564"/>
                <a:ext cx="2324200" cy="628678"/>
              </a:xfrm>
              <a:prstGeom prst="rect">
                <a:avLst/>
              </a:prstGeom>
            </p:spPr>
          </p:pic>
          <p:pic>
            <p:nvPicPr>
              <p:cNvPr id="10" name="图片 9" descr="屏幕剪辑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3522" y="4903128"/>
                <a:ext cx="4168543" cy="1710171"/>
              </a:xfrm>
              <a:prstGeom prst="rect">
                <a:avLst/>
              </a:prstGeom>
            </p:spPr>
          </p:pic>
        </p:grpSp>
        <p:pic>
          <p:nvPicPr>
            <p:cNvPr id="11" name="图片 10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910" y="5436011"/>
              <a:ext cx="2172143" cy="1006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4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4009" y="1525235"/>
            <a:ext cx="8616679" cy="3124090"/>
            <a:chOff x="1627029" y="753979"/>
            <a:chExt cx="8616679" cy="3124090"/>
          </a:xfrm>
        </p:grpSpPr>
        <p:sp>
          <p:nvSpPr>
            <p:cNvPr id="3" name="文本框 2"/>
            <p:cNvSpPr txBox="1"/>
            <p:nvPr/>
          </p:nvSpPr>
          <p:spPr>
            <a:xfrm>
              <a:off x="1644316" y="753979"/>
              <a:ext cx="8061822" cy="2369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Fourier</a:t>
              </a:r>
              <a:r>
                <a:rPr lang="zh-CN" altLang="en-US" sz="2400" b="1" dirty="0" smtClean="0"/>
                <a:t>变换</a:t>
              </a:r>
              <a:r>
                <a:rPr lang="en-US" altLang="zh-CN" sz="2400" b="1" dirty="0" smtClean="0"/>
                <a:t>-&gt;Graph:</a:t>
              </a:r>
            </a:p>
            <a:p>
              <a:endParaRPr lang="en-US" altLang="zh-CN" sz="2400" b="1" dirty="0"/>
            </a:p>
            <a:p>
              <a:r>
                <a:rPr lang="zh-CN" altLang="en-US" sz="2000" b="1" dirty="0" smtClean="0"/>
                <a:t>在欧氏空间上，迭代求解的核心算子 </a:t>
              </a:r>
              <a:r>
                <a:rPr lang="el-GR" altLang="zh-CN" sz="2000" b="1" dirty="0" smtClean="0"/>
                <a:t>Δ</a:t>
              </a:r>
              <a:r>
                <a:rPr lang="en-US" altLang="zh-CN" sz="2000" b="1" dirty="0"/>
                <a:t> </a:t>
              </a:r>
              <a:r>
                <a:rPr lang="en-US" altLang="zh-CN" sz="2000" b="1" dirty="0" smtClean="0"/>
                <a:t>Laplace </a:t>
              </a:r>
              <a:r>
                <a:rPr lang="zh-CN" altLang="en-US" sz="2000" b="1" dirty="0" smtClean="0"/>
                <a:t>算子的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特征函数</a:t>
              </a:r>
              <a:r>
                <a:rPr lang="zh-CN" altLang="en-US" sz="2000" b="1" dirty="0" smtClean="0"/>
                <a:t>是：</a:t>
              </a:r>
              <a:endParaRPr lang="en-US" altLang="zh-CN" sz="2000" b="1" dirty="0" smtClean="0"/>
            </a:p>
            <a:p>
              <a:endParaRPr lang="en-US" altLang="zh-CN" sz="2000" b="1" dirty="0"/>
            </a:p>
            <a:p>
              <a:endParaRPr lang="en-US" altLang="zh-CN" sz="2000" b="1" dirty="0" smtClean="0"/>
            </a:p>
            <a:p>
              <a:endParaRPr lang="en-US" altLang="zh-CN" sz="2000" b="1" dirty="0"/>
            </a:p>
            <a:p>
              <a:r>
                <a:rPr lang="zh-CN" altLang="en-US" sz="2000" b="1" dirty="0" smtClean="0"/>
                <a:t>在</a:t>
              </a:r>
              <a:r>
                <a:rPr lang="en-US" altLang="zh-CN" sz="2000" b="1" dirty="0" smtClean="0"/>
                <a:t>Graph</a:t>
              </a:r>
              <a:r>
                <a:rPr lang="zh-CN" altLang="en-US" sz="2000" b="1" dirty="0" smtClean="0"/>
                <a:t>空间上，</a:t>
              </a:r>
              <a:r>
                <a:rPr lang="en-US" altLang="zh-CN" sz="2000" b="1" dirty="0" smtClean="0"/>
                <a:t>L </a:t>
              </a:r>
              <a:r>
                <a:rPr lang="zh-CN" altLang="en-US" sz="2000" b="1" dirty="0" smtClean="0"/>
                <a:t>对应的是特征值和特征向量，分别对应</a:t>
              </a:r>
              <a:r>
                <a:rPr lang="en-US" altLang="zh-CN" sz="2000" b="1" dirty="0" smtClean="0"/>
                <a:t>	</a:t>
              </a:r>
              <a:r>
                <a:rPr lang="zh-CN" altLang="en-US" sz="2000" b="1" dirty="0" smtClean="0"/>
                <a:t>和</a:t>
              </a:r>
              <a:r>
                <a:rPr lang="en-US" altLang="zh-CN" sz="2000" b="1" dirty="0" smtClean="0"/>
                <a:t> </a:t>
              </a:r>
              <a:endParaRPr lang="zh-CN" altLang="en-US" sz="2000" b="1" dirty="0"/>
            </a:p>
          </p:txBody>
        </p:sp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168" y="1385790"/>
              <a:ext cx="808247" cy="466734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641" y="1984804"/>
              <a:ext cx="2566878" cy="650126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27029" y="3477959"/>
              <a:ext cx="8561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同一个关系（</a:t>
              </a:r>
              <a:r>
                <a:rPr lang="en-US" altLang="zh-CN" sz="2000" b="1" dirty="0" smtClean="0"/>
                <a:t>Message Passing</a:t>
              </a:r>
              <a:r>
                <a:rPr lang="zh-CN" altLang="en-US" sz="2000" b="1" dirty="0" smtClean="0"/>
                <a:t>），同一种变换，只是在不同空间下的体现</a:t>
              </a:r>
              <a:endParaRPr lang="zh-CN" altLang="en-US" sz="2000" b="1" dirty="0"/>
            </a:p>
          </p:txBody>
        </p:sp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3417" y="2634930"/>
              <a:ext cx="477041" cy="438362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5765" y="2606734"/>
              <a:ext cx="807943" cy="466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787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3345" y="626053"/>
            <a:ext cx="95565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推广</a:t>
            </a:r>
            <a:r>
              <a:rPr lang="en-US" altLang="zh-CN" sz="2000" b="1" dirty="0" smtClean="0"/>
              <a:t>GCN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给定了一个空间，给定了空间中存在一种东西可以在这个空间上流动，两邻点之间流动的强度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正比</a:t>
            </a:r>
            <a:r>
              <a:rPr lang="zh-CN" altLang="en-US" sz="2000" b="1" dirty="0" smtClean="0"/>
              <a:t>于它们之间的状态差异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流动的可以是热量，也可以是特征（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Feature</a:t>
            </a:r>
            <a:r>
              <a:rPr lang="zh-CN" altLang="en-US" sz="2000" b="1" dirty="0" smtClean="0"/>
              <a:t>），也可以是消息（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Message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传播最原始的形态就是 “状态的变化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正比</a:t>
            </a:r>
            <a:r>
              <a:rPr lang="zh-CN" altLang="en-US" sz="2000" b="1" dirty="0" smtClean="0"/>
              <a:t>于相应空间（这里是</a:t>
            </a:r>
            <a:r>
              <a:rPr lang="en-US" altLang="zh-CN" sz="2000" b="1" dirty="0" smtClean="0"/>
              <a:t>Graph</a:t>
            </a:r>
            <a:r>
              <a:rPr lang="zh-CN" altLang="en-US" sz="2000" b="1" dirty="0" smtClean="0"/>
              <a:t>空间）拉普拉斯算子作用在当前的状态”</a:t>
            </a: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解决方面，因为很多问题在频域解决更加好算，通过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Fourier</a:t>
            </a:r>
            <a:r>
              <a:rPr lang="zh-CN" altLang="en-US" sz="2000" b="1" dirty="0" smtClean="0"/>
              <a:t>变换把空域问题转化为频域问题，解完了再变换回来</a:t>
            </a:r>
            <a:endParaRPr lang="en-US" altLang="zh-C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相邻的结点具有比不相邻结点更密切的关系，物理学场景下，这个关系是空间上的临近、接触，广告和推荐场景下这个是一种逻辑上的关系，例如用户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购买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点击</a:t>
            </a:r>
            <a:r>
              <a:rPr lang="en-US" altLang="zh-CN" sz="2000" b="1" dirty="0" smtClean="0"/>
              <a:t>item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item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挂载</a:t>
            </a:r>
            <a:r>
              <a:rPr lang="en-US" altLang="zh-CN" sz="2000" b="1" dirty="0" smtClean="0"/>
              <a:t>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 smtClean="0"/>
              <a:t>结点可以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传播</a:t>
            </a:r>
            <a:r>
              <a:rPr lang="zh-CN" altLang="en-US" sz="2000" b="1" dirty="0" smtClean="0"/>
              <a:t>热量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消息到邻居，使得相邻的结点在温度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特征上面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更接近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3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04866" y="490765"/>
            <a:ext cx="9002210" cy="5908278"/>
            <a:chOff x="1915881" y="576735"/>
            <a:chExt cx="9002210" cy="5908278"/>
          </a:xfrm>
        </p:grpSpPr>
        <p:grpSp>
          <p:nvGrpSpPr>
            <p:cNvPr id="5" name="组合 4"/>
            <p:cNvGrpSpPr/>
            <p:nvPr/>
          </p:nvGrpSpPr>
          <p:grpSpPr>
            <a:xfrm>
              <a:off x="1915881" y="576735"/>
              <a:ext cx="7792518" cy="2246769"/>
              <a:chOff x="1483894" y="767985"/>
              <a:chExt cx="7792518" cy="224676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483894" y="767985"/>
                <a:ext cx="7792518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Laplacian</a:t>
                </a:r>
                <a:r>
                  <a:rPr lang="zh-CN" altLang="en-US" sz="2400" b="1" dirty="0" smtClean="0"/>
                  <a:t>算子的另一个性质：加和性</a:t>
                </a:r>
                <a:endParaRPr lang="en-US" altLang="zh-CN" sz="2400" b="1" dirty="0" smtClean="0"/>
              </a:p>
              <a:p>
                <a:endParaRPr lang="en-US" altLang="zh-CN" sz="2400" b="1" dirty="0"/>
              </a:p>
              <a:p>
                <a:endParaRPr lang="en-US" altLang="zh-CN" sz="2400" b="1" dirty="0" smtClean="0"/>
              </a:p>
              <a:p>
                <a:endParaRPr lang="en-US" altLang="zh-CN" sz="2400" b="1" dirty="0" smtClean="0"/>
              </a:p>
              <a:p>
                <a:endParaRPr lang="en-US" altLang="zh-CN" sz="2400" b="1" dirty="0"/>
              </a:p>
              <a:p>
                <a:r>
                  <a:rPr lang="en-US" altLang="zh-CN" sz="2000" b="1" dirty="0" smtClean="0"/>
                  <a:t>(</a:t>
                </a:r>
                <a:r>
                  <a:rPr lang="zh-CN" altLang="en-US" sz="2000" b="1" dirty="0" smtClean="0"/>
                  <a:t>每个结点每个时刻的状态变化，就是所有邻居对本结点差异的总和</a:t>
                </a:r>
                <a:r>
                  <a:rPr lang="en-US" altLang="zh-CN" sz="2000" b="1" dirty="0" smtClean="0"/>
                  <a:t>)</a:t>
                </a:r>
                <a:endParaRPr lang="zh-CN" altLang="en-US" sz="2000" b="1" dirty="0"/>
              </a:p>
            </p:txBody>
          </p:sp>
          <p:pic>
            <p:nvPicPr>
              <p:cNvPr id="3" name="图片 2" descr="屏幕剪辑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534" y="1457214"/>
                <a:ext cx="2768943" cy="868309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2192557" y="3133374"/>
              <a:ext cx="3031759" cy="3351639"/>
              <a:chOff x="2226081" y="944449"/>
              <a:chExt cx="3031759" cy="3351639"/>
            </a:xfrm>
          </p:grpSpPr>
          <p:pic>
            <p:nvPicPr>
              <p:cNvPr id="7" name="图片 6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1441" y="944449"/>
                <a:ext cx="1500726" cy="860288"/>
              </a:xfrm>
              <a:prstGeom prst="rect">
                <a:avLst/>
              </a:prstGeom>
            </p:spPr>
          </p:pic>
          <p:pic>
            <p:nvPicPr>
              <p:cNvPr id="8" name="图片 7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81" y="2291831"/>
                <a:ext cx="2968438" cy="591369"/>
              </a:xfrm>
              <a:prstGeom prst="rect">
                <a:avLst/>
              </a:prstGeom>
            </p:spPr>
          </p:pic>
          <p:pic>
            <p:nvPicPr>
              <p:cNvPr id="9" name="图片 8" descr="屏幕剪辑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6081" y="3600445"/>
                <a:ext cx="3031759" cy="695643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2543454" y="1891721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↓</a:t>
                </a:r>
                <a:r>
                  <a:rPr lang="zh-CN" altLang="en-US" sz="1600" dirty="0" smtClean="0"/>
                  <a:t>离散化</a:t>
                </a:r>
                <a:endParaRPr lang="zh-CN" altLang="en-US" sz="16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543454" y="3138780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/>
                  <a:t>↓</a:t>
                </a:r>
                <a:r>
                  <a:rPr lang="zh-CN" altLang="en-US" sz="1600" dirty="0" smtClean="0"/>
                  <a:t>机器学习公式</a:t>
                </a:r>
                <a:endParaRPr lang="zh-CN" altLang="en-US" sz="1600" dirty="0"/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93"/>
            <a:stretch/>
          </p:blipFill>
          <p:spPr>
            <a:xfrm>
              <a:off x="6387436" y="3133374"/>
              <a:ext cx="4530655" cy="3314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6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886</Words>
  <Application>Microsoft Office PowerPoint</Application>
  <PresentationFormat>宽屏</PresentationFormat>
  <Paragraphs>162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宏威</dc:creator>
  <cp:lastModifiedBy>陈 宏威</cp:lastModifiedBy>
  <cp:revision>154</cp:revision>
  <dcterms:created xsi:type="dcterms:W3CDTF">2019-10-07T08:17:28Z</dcterms:created>
  <dcterms:modified xsi:type="dcterms:W3CDTF">2019-10-22T13:35:32Z</dcterms:modified>
</cp:coreProperties>
</file>