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5" r:id="rId4"/>
    <p:sldId id="258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59" r:id="rId15"/>
    <p:sldId id="274" r:id="rId16"/>
    <p:sldId id="260" r:id="rId17"/>
    <p:sldId id="276" r:id="rId18"/>
    <p:sldId id="293" r:id="rId19"/>
    <p:sldId id="294" r:id="rId20"/>
    <p:sldId id="261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62" r:id="rId29"/>
    <p:sldId id="278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918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outlineViewPr>
    <p:cViewPr>
      <p:scale>
        <a:sx n="33" d="100"/>
        <a:sy n="33" d="100"/>
      </p:scale>
      <p:origin x="0" y="-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D897-199E-49A5-885E-8BB5C6E6C38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DDAAB-F77A-4E00-8392-DA31D706C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6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DDAAB-F77A-4E00-8392-DA31D706C7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6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9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6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0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B4DD-B5B7-4A75-B49C-4D3F7F0E88F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3E30-0038-449B-8DD3-B04A65D63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7" Type="http://schemas.openxmlformats.org/officeDocument/2006/relationships/image" Target="../media/image54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tmp"/><Relationship Id="rId5" Type="http://schemas.openxmlformats.org/officeDocument/2006/relationships/image" Target="../media/image52.tmp"/><Relationship Id="rId4" Type="http://schemas.openxmlformats.org/officeDocument/2006/relationships/image" Target="../media/image51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957" y="1683837"/>
            <a:ext cx="9144000" cy="2387600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luster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2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76922" y="570522"/>
            <a:ext cx="10906191" cy="5857220"/>
            <a:chOff x="976922" y="570522"/>
            <a:chExt cx="10906191" cy="5857220"/>
          </a:xfrm>
        </p:grpSpPr>
        <p:sp>
          <p:nvSpPr>
            <p:cNvPr id="4" name="文本框 3"/>
            <p:cNvSpPr txBox="1"/>
            <p:nvPr/>
          </p:nvSpPr>
          <p:spPr>
            <a:xfrm>
              <a:off x="976923" y="570522"/>
              <a:ext cx="101834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14. Two graphs G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(V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E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and G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= (V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E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are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isomorphic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if there exists a bijective (one-to-one) mapping f : V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→ V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{v, w} ∈ Ei if and only if {f(v), f(w)} ∈ Ej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495" y="1890522"/>
              <a:ext cx="5400306" cy="250536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243016" y="4888595"/>
              <a:ext cx="6806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G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has some properties, G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has some.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76922" y="5904522"/>
              <a:ext cx="10906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15. Graphs that have the same spectrum are called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cospectral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8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09784" y="656493"/>
            <a:ext cx="9847385" cy="5934442"/>
            <a:chOff x="1109784" y="656493"/>
            <a:chExt cx="9847385" cy="5934442"/>
          </a:xfrm>
        </p:grpSpPr>
        <p:sp>
          <p:nvSpPr>
            <p:cNvPr id="4" name="文本框 3"/>
            <p:cNvSpPr txBox="1"/>
            <p:nvPr/>
          </p:nvSpPr>
          <p:spPr>
            <a:xfrm>
              <a:off x="1109784" y="656493"/>
              <a:ext cx="98473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16. The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spectrum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of a graph G = (V, E) is defined as the list of eigenvalues of the adjacency matrix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09784" y="1879600"/>
              <a:ext cx="9847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17.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Laplacian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matrix L = D − A</a:t>
              </a:r>
              <a:r>
                <a:rPr lang="en-US" altLang="zh-CN" sz="28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831" y="2414960"/>
              <a:ext cx="4798646" cy="110978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569" y="3573973"/>
              <a:ext cx="9276861" cy="196713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109784" y="5759938"/>
              <a:ext cx="9769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Why Laplacian? 	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Zero eigenvalue of Laplacian means a cluster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(Adjacency can not do)	(Laplacian has at least one 0 eigenvalue)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67506" y="445477"/>
            <a:ext cx="10847755" cy="6293401"/>
            <a:chOff x="867506" y="445477"/>
            <a:chExt cx="10847755" cy="6293401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462" y="4344452"/>
              <a:ext cx="3406582" cy="239442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867506" y="445477"/>
              <a:ext cx="10847755" cy="6173426"/>
              <a:chOff x="867506" y="445477"/>
              <a:chExt cx="10847755" cy="61734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867506" y="445477"/>
                <a:ext cx="10175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Three zero eigenvalues of graph mean it has three clusters 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67506" y="3353546"/>
                <a:ext cx="108477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18.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Normalized Laplacian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eigenvalues∈[0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2], smallest eigenvalue is always zero</a:t>
                </a:r>
              </a:p>
            </p:txBody>
          </p:sp>
          <p:pic>
            <p:nvPicPr>
              <p:cNvPr id="8" name="图片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937" y="4344452"/>
                <a:ext cx="3573097" cy="65763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183" y="5075680"/>
                <a:ext cx="5607831" cy="1543223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8856" y="968698"/>
                <a:ext cx="5096313" cy="23787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12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4063" y="789354"/>
            <a:ext cx="10167814" cy="5880538"/>
            <a:chOff x="844063" y="789354"/>
            <a:chExt cx="10167814" cy="5880538"/>
          </a:xfrm>
        </p:grpSpPr>
        <p:sp>
          <p:nvSpPr>
            <p:cNvPr id="5" name="文本框 4"/>
            <p:cNvSpPr txBox="1"/>
            <p:nvPr/>
          </p:nvSpPr>
          <p:spPr>
            <a:xfrm>
              <a:off x="844063" y="789354"/>
              <a:ext cx="101678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19.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spectral clustering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reconstruct similarity graph with unweighted undirected graph by the similarity of vertexes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368" y="1854764"/>
              <a:ext cx="4480392" cy="203958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785" y="3894346"/>
              <a:ext cx="4849445" cy="277554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44063" y="4758899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20. Minimum cut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761" y="1854764"/>
              <a:ext cx="4480392" cy="2039582"/>
            </a:xfrm>
            <a:prstGeom prst="rect">
              <a:avLst/>
            </a:prstGeom>
          </p:spPr>
        </p:pic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38" y="2257464"/>
              <a:ext cx="365792" cy="350550"/>
            </a:xfrm>
            <a:prstGeom prst="rect">
              <a:avLst/>
            </a:prstGeom>
          </p:spPr>
        </p:pic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361" y="2267433"/>
              <a:ext cx="365792" cy="350550"/>
            </a:xfrm>
            <a:prstGeom prst="rect">
              <a:avLst/>
            </a:prstGeom>
          </p:spPr>
        </p:pic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672" y="3281662"/>
              <a:ext cx="365792" cy="350550"/>
            </a:xfrm>
            <a:prstGeom prst="rect">
              <a:avLst/>
            </a:prstGeom>
          </p:spPr>
        </p:pic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723" y="3373502"/>
              <a:ext cx="365792" cy="350550"/>
            </a:xfrm>
            <a:prstGeom prst="rect">
              <a:avLst/>
            </a:prstGeom>
          </p:spPr>
        </p:pic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66" y="2395647"/>
              <a:ext cx="365792" cy="350550"/>
            </a:xfrm>
            <a:prstGeom prst="rect">
              <a:avLst/>
            </a:prstGeom>
          </p:spPr>
        </p:pic>
        <p:pic>
          <p:nvPicPr>
            <p:cNvPr id="15" name="图片 1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990" y="3253725"/>
              <a:ext cx="365792" cy="350550"/>
            </a:xfrm>
            <a:prstGeom prst="rect">
              <a:avLst/>
            </a:prstGeom>
          </p:spPr>
        </p:pic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737" y="2754012"/>
              <a:ext cx="365792" cy="350550"/>
            </a:xfrm>
            <a:prstGeom prst="rect">
              <a:avLst/>
            </a:prstGeom>
          </p:spPr>
        </p:pic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0127" y="2991692"/>
              <a:ext cx="365792" cy="350550"/>
            </a:xfrm>
            <a:prstGeom prst="rect">
              <a:avLst/>
            </a:prstGeom>
          </p:spPr>
        </p:pic>
        <p:pic>
          <p:nvPicPr>
            <p:cNvPr id="18" name="图片 17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612" y="2089030"/>
              <a:ext cx="365792" cy="35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5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661" y="2967789"/>
            <a:ext cx="9144000" cy="83418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Markov chains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7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9785" y="789354"/>
            <a:ext cx="9941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Markov chain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a stochastic process in which future states only depend on the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state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not the past. 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(No Memory)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785" y="2473570"/>
            <a:ext cx="9941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The probabilities for moving to another state from current state form the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 matrix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the Markov chain.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5" y="3989757"/>
            <a:ext cx="4104179" cy="202027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94" y="3858565"/>
            <a:ext cx="2728196" cy="27663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67" y="4157786"/>
            <a:ext cx="4275190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0863" y="2839451"/>
            <a:ext cx="10114548" cy="911143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the different definitions of clusters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9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30215" y="1156678"/>
            <a:ext cx="9425354" cy="4837723"/>
            <a:chOff x="1391138" y="601785"/>
            <a:chExt cx="9425354" cy="4837723"/>
          </a:xfrm>
        </p:grpSpPr>
        <p:sp>
          <p:nvSpPr>
            <p:cNvPr id="4" name="文本框 3"/>
            <p:cNvSpPr txBox="1"/>
            <p:nvPr/>
          </p:nvSpPr>
          <p:spPr>
            <a:xfrm>
              <a:off x="1391138" y="601785"/>
              <a:ext cx="94253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graph with n = 210 vertices and m =1505 edges</a:t>
              </a:r>
            </a:p>
            <a:p>
              <a:pPr marL="514350" indent="-514350">
                <a:buAutoNum type="arabicPeriod"/>
              </a:pP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</a:p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			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Matrix diagonalization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45" y="2723808"/>
              <a:ext cx="8522139" cy="271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6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28649" y="414215"/>
            <a:ext cx="11321073" cy="6346091"/>
            <a:chOff x="816218" y="601784"/>
            <a:chExt cx="11321073" cy="6346091"/>
          </a:xfrm>
        </p:grpSpPr>
        <p:sp>
          <p:nvSpPr>
            <p:cNvPr id="4" name="文本框 3"/>
            <p:cNvSpPr txBox="1"/>
            <p:nvPr/>
          </p:nvSpPr>
          <p:spPr>
            <a:xfrm>
              <a:off x="816218" y="601784"/>
              <a:ext cx="1132107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Generation models</a:t>
              </a: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uniform random graph</a:t>
              </a: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(With n vertices, each of the n(n-1)/2 possible edges)</a:t>
              </a: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(each pair of vertices independently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degree distribution is Poissonian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(construction uniformly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 dense clusters)</a:t>
              </a: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b.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relaxed caveman structure </a:t>
              </a: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(linking together a ring of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small complete 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graphs called caves)</a:t>
              </a: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(social network)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716" y="3647707"/>
              <a:ext cx="7652238" cy="3300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4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3440" y="1266092"/>
            <a:ext cx="9695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Planted l-partition model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(A generalization of the uniform random graph, especially         designed to produce clusters)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( n= 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vertices, partitioned into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groups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each with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vertices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(each pair of vertices that are in the same group share an edge with the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probability 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whereas each pair of vertices in different groups shares an edge with the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 probability 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8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9935" y="1147011"/>
            <a:ext cx="9144000" cy="448853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Graph theory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Markov chains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the different definitions of clusters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cluster properties</a:t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Measures for identifying clusters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5451" y="2727157"/>
            <a:ext cx="9144000" cy="7940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cluster properties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2400" y="625233"/>
            <a:ext cx="9167446" cy="5847930"/>
            <a:chOff x="1422400" y="625233"/>
            <a:chExt cx="9167446" cy="5847930"/>
          </a:xfrm>
        </p:grpSpPr>
        <p:grpSp>
          <p:nvGrpSpPr>
            <p:cNvPr id="5" name="组合 4"/>
            <p:cNvGrpSpPr/>
            <p:nvPr/>
          </p:nvGrpSpPr>
          <p:grpSpPr>
            <a:xfrm>
              <a:off x="1422400" y="625233"/>
              <a:ext cx="9167446" cy="5784536"/>
              <a:chOff x="1422400" y="828431"/>
              <a:chExt cx="9167446" cy="5784536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422400" y="828431"/>
                <a:ext cx="91674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A cluster should be at least a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connected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subgraph. Preferably more paths (dense) within the subgraph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422400" y="2255575"/>
                <a:ext cx="916744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If a vertex u cannot be reached from a vertex v, they should not be grouped in the same cluster.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Two vertices v and u in C also need to be connected by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path that only visits vertices included in C</a:t>
                </a:r>
                <a:endPara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1251" y="4113607"/>
                <a:ext cx="3459457" cy="2499360"/>
              </a:xfrm>
              <a:prstGeom prst="rect">
                <a:avLst/>
              </a:prstGeom>
            </p:spPr>
          </p:pic>
        </p:grp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610" y="3910409"/>
              <a:ext cx="3222176" cy="2562754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807" y="5459890"/>
              <a:ext cx="731583" cy="830652"/>
            </a:xfrm>
            <a:prstGeom prst="rect">
              <a:avLst/>
            </a:prstGeom>
          </p:spPr>
        </p:pic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016" y="5434324"/>
              <a:ext cx="861135" cy="97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4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8954" y="556646"/>
            <a:ext cx="9167446" cy="5889445"/>
            <a:chOff x="1398954" y="556646"/>
            <a:chExt cx="9167446" cy="5889445"/>
          </a:xfrm>
        </p:grpSpPr>
        <p:sp>
          <p:nvSpPr>
            <p:cNvPr id="2" name="文本框 1"/>
            <p:cNvSpPr txBox="1"/>
            <p:nvPr/>
          </p:nvSpPr>
          <p:spPr>
            <a:xfrm>
              <a:off x="1398954" y="556646"/>
              <a:ext cx="916744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when clustering a disconnected graph with known components, the clustering should usually be conducted on each component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separately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unless some global restriction on the resulting clusters is imposed.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664" y="3454981"/>
              <a:ext cx="2949196" cy="2339543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645" y="2803415"/>
              <a:ext cx="1737511" cy="3642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7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44246" y="648992"/>
            <a:ext cx="9167447" cy="5717077"/>
            <a:chOff x="1344246" y="648992"/>
            <a:chExt cx="9167447" cy="5717077"/>
          </a:xfrm>
        </p:grpSpPr>
        <p:grpSp>
          <p:nvGrpSpPr>
            <p:cNvPr id="5" name="组合 4"/>
            <p:cNvGrpSpPr/>
            <p:nvPr/>
          </p:nvGrpSpPr>
          <p:grpSpPr>
            <a:xfrm>
              <a:off x="1344246" y="648992"/>
              <a:ext cx="9167447" cy="4431008"/>
              <a:chOff x="1344246" y="648992"/>
              <a:chExt cx="9167447" cy="443100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344247" y="648992"/>
                <a:ext cx="91674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We classify the edges incident on v ∈ C into two groups: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internal edges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that connect v to other vertices also in C, and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external edges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that connect v to vertices that are not included in the cluster C. (degext (v) = 0 implies that C containing v could be a good cluster)</a:t>
                </a:r>
                <a:endPara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" name="图片 2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47"/>
              <a:stretch/>
            </p:blipFill>
            <p:spPr>
              <a:xfrm>
                <a:off x="1344246" y="3592243"/>
                <a:ext cx="4571999" cy="1487757"/>
              </a:xfrm>
              <a:prstGeom prst="rect">
                <a:avLst/>
              </a:prstGeom>
            </p:spPr>
          </p:pic>
        </p:grp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189" y="2997892"/>
              <a:ext cx="4212504" cy="3368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6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52062" y="813119"/>
            <a:ext cx="9492078" cy="5415747"/>
            <a:chOff x="1352062" y="1000684"/>
            <a:chExt cx="9492078" cy="5415747"/>
          </a:xfrm>
        </p:grpSpPr>
        <p:sp>
          <p:nvSpPr>
            <p:cNvPr id="2" name="文本框 1"/>
            <p:cNvSpPr txBox="1"/>
            <p:nvPr/>
          </p:nvSpPr>
          <p:spPr>
            <a:xfrm>
              <a:off x="1352062" y="1000684"/>
              <a:ext cx="9167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the internal or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intra-cluster density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585" y="1654910"/>
              <a:ext cx="3442383" cy="885092"/>
            </a:xfrm>
            <a:prstGeom prst="rect">
              <a:avLst/>
            </a:prstGeom>
          </p:spPr>
        </p:pic>
        <p:pic>
          <p:nvPicPr>
            <p:cNvPr id="4" name="图片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694" y="3400767"/>
              <a:ext cx="3715923" cy="81172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676694" y="2671008"/>
              <a:ext cx="9167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intercluster density of a graph G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6694" y="4212493"/>
              <a:ext cx="9167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external or inter-cluster density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585" y="5023147"/>
              <a:ext cx="5575984" cy="1393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53661" y="1422400"/>
            <a:ext cx="9261230" cy="4312897"/>
            <a:chOff x="1453661" y="867508"/>
            <a:chExt cx="9261230" cy="4312897"/>
          </a:xfrm>
        </p:grpSpPr>
        <p:sp>
          <p:nvSpPr>
            <p:cNvPr id="2" name="文本框 1"/>
            <p:cNvSpPr txBox="1"/>
            <p:nvPr/>
          </p:nvSpPr>
          <p:spPr>
            <a:xfrm>
              <a:off x="1453662" y="867508"/>
              <a:ext cx="926122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 the internal density of a good clustering should be notably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higher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than the density of the graph δ (G) and the intercluster density of the clustering should be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lower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than the graph density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453661" y="3364523"/>
              <a:ext cx="926122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 the loosest possible definition of a graph cluster is that of a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connected component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and the strictest definition is that each cluster should be a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maximal clique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6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9631" y="930031"/>
            <a:ext cx="9253415" cy="5251938"/>
            <a:chOff x="1539631" y="930031"/>
            <a:chExt cx="9253415" cy="5251938"/>
          </a:xfrm>
        </p:grpSpPr>
        <p:sp>
          <p:nvSpPr>
            <p:cNvPr id="2" name="文本框 1"/>
            <p:cNvSpPr txBox="1"/>
            <p:nvPr/>
          </p:nvSpPr>
          <p:spPr>
            <a:xfrm>
              <a:off x="1539631" y="930031"/>
              <a:ext cx="90345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 It is not always clear whether each vertex should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 assigned fully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a cluster or could it instead have different “levels of membership” in several clusters?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631" y="2972214"/>
              <a:ext cx="3470031" cy="320975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474675" y="4100037"/>
              <a:ext cx="5318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 A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fuzzy graph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allows nodes to be in multiple clusters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64492" y="828431"/>
            <a:ext cx="9612924" cy="4707971"/>
            <a:chOff x="1164492" y="828431"/>
            <a:chExt cx="9612924" cy="4707971"/>
          </a:xfrm>
        </p:grpSpPr>
        <p:sp>
          <p:nvSpPr>
            <p:cNvPr id="2" name="文本框 1"/>
            <p:cNvSpPr txBox="1"/>
            <p:nvPr/>
          </p:nvSpPr>
          <p:spPr>
            <a:xfrm>
              <a:off x="1164492" y="828431"/>
              <a:ext cx="3542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 Bipartite graphs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940" y="1624037"/>
              <a:ext cx="3379568" cy="265097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5428372" y="1351651"/>
              <a:ext cx="53490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luster situation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grouping the customers by the types of books they purchase </a:t>
              </a:r>
            </a:p>
            <a:p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grouping books purchased by the same people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8620" y="4536128"/>
              <a:ext cx="1327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customers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67471" y="4538433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books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28372" y="3905186"/>
              <a:ext cx="495045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 method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the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overlap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of the neighbourhoods the one side of the graph reflects the similarity of the vertices of the other side and vice versa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3368" y="2911643"/>
            <a:ext cx="9537031" cy="967289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Measures for identifying clusters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6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4492" y="828431"/>
            <a:ext cx="8870461" cy="4715389"/>
            <a:chOff x="1164492" y="828431"/>
            <a:chExt cx="8870461" cy="4715389"/>
          </a:xfrm>
        </p:grpSpPr>
        <p:sp>
          <p:nvSpPr>
            <p:cNvPr id="2" name="文本框 1"/>
            <p:cNvSpPr txBox="1"/>
            <p:nvPr/>
          </p:nvSpPr>
          <p:spPr>
            <a:xfrm>
              <a:off x="1164492" y="828431"/>
              <a:ext cx="6183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How to identify a good cluster?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789722" y="1871784"/>
              <a:ext cx="82452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i. compute some values for the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vertices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then classify the vertices into clusters based on the values obtained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89722" y="3727938"/>
              <a:ext cx="82452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ii. compute a </a:t>
              </a: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fitness measure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 the set of possible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clusters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then choose among the set of cluster candidates those that optimize the measure used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8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3157" y="2855495"/>
            <a:ext cx="9144000" cy="8068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Graph theory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7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9201" y="1211384"/>
            <a:ext cx="9956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Vertex similarity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(vertex-based)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i.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Distance-based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measures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(Compare the internal properties of the node, such as the 	  author of the book, content, etc.)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ii.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Adjacency-based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measures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lack additional internal properties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(Compare node extrinsic properties, such as whether the 	  user owned by the book is the same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iii. Connectivity measures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(depend on the path of the vertices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91138" y="867507"/>
            <a:ext cx="9519324" cy="5663053"/>
            <a:chOff x="1391138" y="867507"/>
            <a:chExt cx="9519324" cy="5663053"/>
          </a:xfrm>
        </p:grpSpPr>
        <p:grpSp>
          <p:nvGrpSpPr>
            <p:cNvPr id="6" name="组合 5"/>
            <p:cNvGrpSpPr/>
            <p:nvPr/>
          </p:nvGrpSpPr>
          <p:grpSpPr>
            <a:xfrm>
              <a:off x="1391138" y="867507"/>
              <a:ext cx="9519324" cy="5326803"/>
              <a:chOff x="1391138" y="867507"/>
              <a:chExt cx="9519324" cy="53268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391138" y="867507"/>
                <a:ext cx="50967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i.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Distance-based measures</a:t>
                </a:r>
                <a:endParaRPr lang="zh-CN" altLang="en-US" sz="2800" b="1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750647" y="1524001"/>
                <a:ext cx="915981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lphaLcPeriod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distance from a datum to itself is zero: dist (di, di) = 0</a:t>
                </a:r>
              </a:p>
              <a:p>
                <a:pPr marL="457200" indent="-457200">
                  <a:buAutoNum type="alphaLcPeriod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distances are symmetrical: dist (di, dj) = dist (dj, di)</a:t>
                </a:r>
              </a:p>
              <a:p>
                <a:pPr marL="457200" indent="-457200">
                  <a:buAutoNum type="alphaLcPeriod"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triangle inequality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holds: </a:t>
                </a: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de-DE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 (di, dj) ≤ dist (di, dk) + dist (dk, dj)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554" y="5477968"/>
                <a:ext cx="746825" cy="716342"/>
              </a:xfrm>
              <a:prstGeom prst="rect">
                <a:avLst/>
              </a:prstGeom>
            </p:spPr>
          </p:pic>
        </p:grpSp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873" y="3688054"/>
              <a:ext cx="4054191" cy="2842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61662" y="547077"/>
            <a:ext cx="6923114" cy="5813224"/>
            <a:chOff x="1336430" y="250092"/>
            <a:chExt cx="6923114" cy="5813224"/>
          </a:xfrm>
        </p:grpSpPr>
        <p:sp>
          <p:nvSpPr>
            <p:cNvPr id="5" name="文本框 4"/>
            <p:cNvSpPr txBox="1"/>
            <p:nvPr/>
          </p:nvSpPr>
          <p:spPr>
            <a:xfrm>
              <a:off x="1336430" y="250092"/>
              <a:ext cx="6923114" cy="464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 Euclidean</a:t>
              </a:r>
            </a:p>
            <a:p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 the Euclidean distance</a:t>
              </a: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b. the L2 norm, the Manhattan distance</a:t>
              </a: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c. the L1 norm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506" y="1592658"/>
              <a:ext cx="4530249" cy="1181803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506" y="5047146"/>
              <a:ext cx="4668032" cy="1016170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16" y="3515331"/>
              <a:ext cx="4285487" cy="790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25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59502" y="367322"/>
            <a:ext cx="11509104" cy="6271677"/>
            <a:chOff x="359502" y="367322"/>
            <a:chExt cx="11509104" cy="6271677"/>
          </a:xfrm>
        </p:grpSpPr>
        <p:grpSp>
          <p:nvGrpSpPr>
            <p:cNvPr id="10" name="组合 9"/>
            <p:cNvGrpSpPr/>
            <p:nvPr/>
          </p:nvGrpSpPr>
          <p:grpSpPr>
            <a:xfrm>
              <a:off x="359502" y="367322"/>
              <a:ext cx="11379207" cy="6193692"/>
              <a:chOff x="359502" y="367322"/>
              <a:chExt cx="11379207" cy="619369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59502" y="367322"/>
                <a:ext cx="11379207" cy="6193692"/>
                <a:chOff x="1914762" y="664308"/>
                <a:chExt cx="11379207" cy="6193692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1914762" y="664308"/>
                  <a:ext cx="11379207" cy="538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For unEuclidean</a:t>
                  </a:r>
                </a:p>
                <a:p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vector representations of textual data (document D</a:t>
                  </a:r>
                  <a:r>
                    <a:rPr lang="en-US" altLang="zh-CN" sz="2400" baseline="-25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</a:t>
                  </a:r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datum d</a:t>
                  </a:r>
                  <a:r>
                    <a:rPr lang="en-US" altLang="zh-CN" sz="2400" baseline="-25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</a:t>
                  </a:r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a. cosine similarity </a:t>
                  </a:r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(angle in [0, </a:t>
                  </a:r>
                  <a:r>
                    <a:rPr lang="el-GR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π))</a:t>
                  </a:r>
                  <a:endPara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</a:p>
                <a:p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l-GR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b. the Jaccard coefficient</a:t>
                  </a:r>
                  <a:r>
                    <a:rPr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 </a:t>
                  </a:r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Jaccard distance = 1-</a:t>
                  </a:r>
                  <a:r>
                    <a:rPr lang="el-GR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ρ(</a:t>
                  </a:r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A,B)</a:t>
                  </a:r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" name="图片 2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9833" y="2869814"/>
                  <a:ext cx="4017889" cy="1116037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2035" y="4561319"/>
                  <a:ext cx="2118396" cy="892075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/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5317" y="4493848"/>
                  <a:ext cx="3212128" cy="959546"/>
                </a:xfrm>
                <a:prstGeom prst="rect">
                  <a:avLst/>
                </a:prstGeom>
              </p:spPr>
            </p:pic>
            <p:pic>
              <p:nvPicPr>
                <p:cNvPr id="6" name="图片 5"/>
                <p:cNvPicPr/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172" y="6070770"/>
                  <a:ext cx="3341565" cy="787230"/>
                </a:xfrm>
                <a:prstGeom prst="rect">
                  <a:avLst/>
                </a:prstGeom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7612185" y="2572828"/>
                <a:ext cx="41265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c. the Tanimoto coefficient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9" name="图片 8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9582" y="3165916"/>
                <a:ext cx="3533329" cy="1098417"/>
              </a:xfrm>
              <a:prstGeom prst="rect">
                <a:avLst/>
              </a:prstGeom>
            </p:spPr>
          </p:pic>
        </p:grpSp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546" y="4501662"/>
              <a:ext cx="4134060" cy="213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9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91138" y="867507"/>
            <a:ext cx="8972062" cy="4353170"/>
            <a:chOff x="1391138" y="867507"/>
            <a:chExt cx="8972062" cy="4353170"/>
          </a:xfrm>
        </p:grpSpPr>
        <p:sp>
          <p:nvSpPr>
            <p:cNvPr id="2" name="文本框 1"/>
            <p:cNvSpPr txBox="1"/>
            <p:nvPr/>
          </p:nvSpPr>
          <p:spPr>
            <a:xfrm>
              <a:off x="1391138" y="867507"/>
              <a:ext cx="897206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ii. Adjacency-based measures</a:t>
              </a:r>
            </a:p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a. the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overlap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of their neighbourhoods ([0, 1])</a:t>
              </a:r>
            </a:p>
            <a:p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b. Pearson correlation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(Expand on cosine similarity) ([-1, 1])</a:t>
              </a:r>
            </a:p>
          </p:txBody>
        </p:sp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567" y="2150498"/>
              <a:ext cx="3066248" cy="952207"/>
            </a:xfrm>
            <a:prstGeom prst="rect">
              <a:avLst/>
            </a:prstGeom>
          </p:spPr>
        </p:pic>
        <p:pic>
          <p:nvPicPr>
            <p:cNvPr id="4" name="图片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152" y="3731650"/>
              <a:ext cx="4558986" cy="1489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0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617" y="797169"/>
            <a:ext cx="951913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iii. Connectivity measures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good cluster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1) be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connected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each other in the same cluster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 they are at least connected by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short path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it is not absolutely necessary that two included vertices v and u are connected by a direct edge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 the path length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a. all vertices in a cluster must be at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distance at most k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each other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b. set the threshold k by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diameter of the input graph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the maximum distance over all pairs of nodes</a:t>
            </a:r>
          </a:p>
        </p:txBody>
      </p:sp>
    </p:spTree>
    <p:extLst>
      <p:ext uri="{BB962C8B-B14F-4D97-AF65-F5344CB8AC3E}">
        <p14:creationId xmlns:p14="http://schemas.microsoft.com/office/powerpoint/2010/main" val="3388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97268" y="422032"/>
            <a:ext cx="11375334" cy="6005095"/>
            <a:chOff x="217514" y="390770"/>
            <a:chExt cx="11375334" cy="6005095"/>
          </a:xfrm>
        </p:grpSpPr>
        <p:grpSp>
          <p:nvGrpSpPr>
            <p:cNvPr id="10" name="组合 9"/>
            <p:cNvGrpSpPr/>
            <p:nvPr/>
          </p:nvGrpSpPr>
          <p:grpSpPr>
            <a:xfrm>
              <a:off x="217514" y="390770"/>
              <a:ext cx="9661132" cy="5089296"/>
              <a:chOff x="616099" y="930031"/>
              <a:chExt cx="9661132" cy="508929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328615" y="930031"/>
                <a:ext cx="8948616" cy="3108543"/>
                <a:chOff x="1328615" y="930031"/>
                <a:chExt cx="8948616" cy="3145779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1328615" y="930031"/>
                  <a:ext cx="8948616" cy="31457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fitness </a:t>
                  </a:r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measures </a:t>
                  </a:r>
                  <a:r>
                    <a:rPr lang="en-US" altLang="zh-CN" sz="2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(cluster-based)</a:t>
                  </a:r>
                </a:p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endPara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i. Density </a:t>
                  </a:r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measures </a:t>
                  </a:r>
                  <a:r>
                    <a:rPr lang="en-US" altLang="zh-CN" sz="2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(dense)</a:t>
                  </a:r>
                  <a:endPara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</a:p>
                <a:p>
                  <a:endPara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en-US" altLang="zh-CN" sz="28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ii. Cut-based measures 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(sparse)</a:t>
                  </a:r>
                  <a:endPara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" name="图片 2" descr="屏幕剪辑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0932" y="2363133"/>
                  <a:ext cx="3749376" cy="1155021"/>
                </a:xfrm>
                <a:prstGeom prst="rect">
                  <a:avLst/>
                </a:prstGeom>
              </p:spPr>
            </p:pic>
          </p:grpSp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025" y="4267628"/>
                <a:ext cx="4609839" cy="577909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024" y="5074591"/>
                <a:ext cx="5649177" cy="552486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49" y="5579930"/>
                <a:ext cx="1477460" cy="316599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616099" y="555766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=</a:t>
                </a:r>
                <a:endParaRPr lang="zh-CN" altLang="en-US" sz="2400" dirty="0"/>
              </a:p>
            </p:txBody>
          </p:sp>
        </p:grpSp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723" y="4146733"/>
              <a:ext cx="5231125" cy="224913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249233" y="3649655"/>
              <a:ext cx="3969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(independence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measures)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38" y="2266461"/>
            <a:ext cx="2173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END</a:t>
            </a:r>
          </a:p>
          <a:p>
            <a:endParaRPr lang="en-US" altLang="zh-CN" sz="4000" b="1" dirty="0" smtClean="0"/>
          </a:p>
          <a:p>
            <a:r>
              <a:rPr lang="en-US" altLang="zh-CN" sz="4000" b="1" dirty="0" smtClean="0"/>
              <a:t>THANKS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33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83248" y="393386"/>
            <a:ext cx="9935681" cy="6023687"/>
            <a:chOff x="1383248" y="393386"/>
            <a:chExt cx="9935681" cy="6023687"/>
          </a:xfrm>
        </p:grpSpPr>
        <p:grpSp>
          <p:nvGrpSpPr>
            <p:cNvPr id="12" name="组合 11"/>
            <p:cNvGrpSpPr/>
            <p:nvPr/>
          </p:nvGrpSpPr>
          <p:grpSpPr>
            <a:xfrm>
              <a:off x="2174929" y="393386"/>
              <a:ext cx="9144000" cy="6023687"/>
              <a:chOff x="2174929" y="393386"/>
              <a:chExt cx="9144000" cy="6023687"/>
            </a:xfrm>
          </p:grpSpPr>
          <p:sp>
            <p:nvSpPr>
              <p:cNvPr id="3" name="标题 1"/>
              <p:cNvSpPr txBox="1">
                <a:spLocks/>
              </p:cNvSpPr>
              <p:nvPr/>
            </p:nvSpPr>
            <p:spPr>
              <a:xfrm>
                <a:off x="2174929" y="1328615"/>
                <a:ext cx="9144000" cy="7305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Adjacency matrix A</a:t>
                </a: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174929" y="3830083"/>
                <a:ext cx="9144000" cy="2586990"/>
                <a:chOff x="691042" y="3097758"/>
                <a:chExt cx="9144000" cy="2586990"/>
              </a:xfrm>
            </p:grpSpPr>
            <p:sp>
              <p:nvSpPr>
                <p:cNvPr id="6" name="标题 1"/>
                <p:cNvSpPr txBox="1">
                  <a:spLocks/>
                </p:cNvSpPr>
                <p:nvPr/>
              </p:nvSpPr>
              <p:spPr>
                <a:xfrm>
                  <a:off x="691042" y="3097758"/>
                  <a:ext cx="9144000" cy="67514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9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altLang="zh-CN" sz="3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r>
                    <a:rPr lang="en-US" altLang="zh-CN" sz="3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Degree matrix D</a:t>
                  </a:r>
                </a:p>
              </p:txBody>
            </p:sp>
            <p:pic>
              <p:nvPicPr>
                <p:cNvPr id="7" name="图片 6"/>
                <p:cNvPicPr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769" y="3820856"/>
                  <a:ext cx="4668256" cy="1863892"/>
                </a:xfrm>
                <a:prstGeom prst="rect">
                  <a:avLst/>
                </a:prstGeom>
              </p:spPr>
            </p:pic>
          </p:grpSp>
          <p:sp>
            <p:nvSpPr>
              <p:cNvPr id="11" name="标题 1"/>
              <p:cNvSpPr txBox="1">
                <a:spLocks/>
              </p:cNvSpPr>
              <p:nvPr/>
            </p:nvSpPr>
            <p:spPr>
              <a:xfrm>
                <a:off x="2174929" y="393386"/>
                <a:ext cx="9144000" cy="8181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l">
                  <a:lnSpc>
                    <a:spcPct val="150000"/>
                  </a:lnSpc>
                  <a:buAutoNum type="arabicPeriod"/>
                </a:pP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 = (V, E),  |V| = n,  |E| = m</a:t>
                </a:r>
              </a:p>
            </p:txBody>
          </p:sp>
        </p:grpSp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248" y="2427768"/>
              <a:ext cx="4813055" cy="1210193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068" y="2022873"/>
              <a:ext cx="4282811" cy="1783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7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0202" y="489076"/>
            <a:ext cx="10235460" cy="6107231"/>
            <a:chOff x="900202" y="489076"/>
            <a:chExt cx="10235460" cy="6107231"/>
          </a:xfrm>
        </p:grpSpPr>
        <p:grpSp>
          <p:nvGrpSpPr>
            <p:cNvPr id="19" name="组合 18"/>
            <p:cNvGrpSpPr/>
            <p:nvPr/>
          </p:nvGrpSpPr>
          <p:grpSpPr>
            <a:xfrm>
              <a:off x="900202" y="489076"/>
              <a:ext cx="9013815" cy="4531893"/>
              <a:chOff x="1949109" y="617621"/>
              <a:chExt cx="9013815" cy="4531893"/>
            </a:xfrm>
          </p:grpSpPr>
          <p:sp>
            <p:nvSpPr>
              <p:cNvPr id="3" name="标题 1"/>
              <p:cNvSpPr txBox="1">
                <a:spLocks/>
              </p:cNvSpPr>
              <p:nvPr/>
            </p:nvSpPr>
            <p:spPr>
              <a:xfrm>
                <a:off x="1949109" y="617621"/>
                <a:ext cx="7034470" cy="7218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Density</a:t>
                </a: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8464" y="1564105"/>
                <a:ext cx="2256643" cy="1274412"/>
              </a:xfrm>
              <a:prstGeom prst="rect">
                <a:avLst/>
              </a:prstGeom>
            </p:spPr>
          </p:pic>
          <p:sp>
            <p:nvSpPr>
              <p:cNvPr id="11" name="标题 1"/>
              <p:cNvSpPr txBox="1">
                <a:spLocks/>
              </p:cNvSpPr>
              <p:nvPr/>
            </p:nvSpPr>
            <p:spPr>
              <a:xfrm>
                <a:off x="2959767" y="3085119"/>
                <a:ext cx="7795847" cy="5805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n(n-1)/2  </a:t>
                </a:r>
                <a:r>
                  <a:rPr lang="en-US" altLang="zh-CN" sz="32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</a:t>
                </a: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n(n-1)		      	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 is a subgraph) 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59" y="3119842"/>
                <a:ext cx="556308" cy="54868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1983" y="1541675"/>
                <a:ext cx="2010307" cy="1204413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5340" y="1431250"/>
                <a:ext cx="3697584" cy="1274412"/>
              </a:xfrm>
              <a:prstGeom prst="rect">
                <a:avLst/>
              </a:prstGeom>
            </p:spPr>
          </p:pic>
          <p:sp>
            <p:nvSpPr>
              <p:cNvPr id="18" name="标题 1"/>
              <p:cNvSpPr txBox="1">
                <a:spLocks/>
              </p:cNvSpPr>
              <p:nvPr/>
            </p:nvSpPr>
            <p:spPr>
              <a:xfrm>
                <a:off x="1949110" y="4082710"/>
                <a:ext cx="8566490" cy="106680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n ∈ {0, 1}, we set δ (G) = 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graph of density one is called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complete</a:t>
                </a:r>
                <a:endPara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956" y="4889279"/>
              <a:ext cx="4686706" cy="1707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7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187116" y="874294"/>
            <a:ext cx="10507579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 graph G = (V, E) into two disjoint nonempty sets S and V\S) </a:t>
            </a: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5" y="1660040"/>
            <a:ext cx="2747010" cy="214996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4" y="1660040"/>
            <a:ext cx="2714525" cy="2149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116" y="4291263"/>
            <a:ext cx="7190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(S, V\S) = |{{v, u} ∈ E | u ∈ S, v ∈ V\S}|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cut size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deg (S) = </a:t>
            </a:r>
            <a:r>
              <a:rPr lang="el-G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v∈S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deg (v)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26992" y="301716"/>
            <a:ext cx="10528760" cy="6340133"/>
            <a:chOff x="1163054" y="489285"/>
            <a:chExt cx="10528760" cy="6340133"/>
          </a:xfrm>
        </p:grpSpPr>
        <p:grpSp>
          <p:nvGrpSpPr>
            <p:cNvPr id="8" name="组合 7"/>
            <p:cNvGrpSpPr/>
            <p:nvPr/>
          </p:nvGrpSpPr>
          <p:grpSpPr>
            <a:xfrm>
              <a:off x="1163054" y="489285"/>
              <a:ext cx="10363201" cy="5930669"/>
              <a:chOff x="1163054" y="545432"/>
              <a:chExt cx="10363201" cy="593066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221498" y="545432"/>
                <a:ext cx="90855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  If such a path exists, v and u are connected. The path is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simple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if no vertex is repeated.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	{v, 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}, {v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}, . . . , {v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k−1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}, {v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u}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163054" y="2261938"/>
                <a:ext cx="10331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shortest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path = SUM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({v, 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},...,{v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k−1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},{v</a:t>
                </a:r>
                <a:r>
                  <a:rPr lang="en-US" altLang="zh-CN" sz="28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u}) 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195139" y="3296648"/>
                <a:ext cx="1033111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 A graph is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connected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if there exist paths between all pairs of vertices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87119" y="4660219"/>
                <a:ext cx="103311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9. A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cycle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a simple path that begins and ends at the same vertex 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acyclic graph is call a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forest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connected forest is called a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tree</a:t>
                </a:r>
                <a:endPara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249" y="5275385"/>
              <a:ext cx="4212565" cy="1554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8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2" y="1503193"/>
            <a:ext cx="4567312" cy="147630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99757" y="529389"/>
            <a:ext cx="10144982" cy="5640166"/>
            <a:chOff x="999757" y="529389"/>
            <a:chExt cx="10144982" cy="5640166"/>
          </a:xfrm>
        </p:grpSpPr>
        <p:sp>
          <p:nvSpPr>
            <p:cNvPr id="4" name="文本框 3"/>
            <p:cNvSpPr txBox="1"/>
            <p:nvPr/>
          </p:nvSpPr>
          <p:spPr>
            <a:xfrm>
              <a:off x="1042737" y="529389"/>
              <a:ext cx="101020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connected acyclic subgraph that includes all vertices is called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spanning tree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757" y="3213980"/>
              <a:ext cx="101020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11. If the edges are assigned weights, the spanning tree with smallest total weight is called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minimum spanning tree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749" y="4336173"/>
              <a:ext cx="5468205" cy="183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4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85447" y="453293"/>
            <a:ext cx="10281139" cy="5993472"/>
            <a:chOff x="957385" y="547077"/>
            <a:chExt cx="10281139" cy="5993472"/>
          </a:xfrm>
        </p:grpSpPr>
        <p:sp>
          <p:nvSpPr>
            <p:cNvPr id="5" name="文本框 4"/>
            <p:cNvSpPr txBox="1"/>
            <p:nvPr/>
          </p:nvSpPr>
          <p:spPr>
            <a:xfrm>
              <a:off x="1039450" y="547077"/>
              <a:ext cx="1016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12. An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induced subgraph 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 a graph G = (V, E) is the graph with the vertex set S ⊆ V with an edge set E(S) that includes all such edges {v, u} in E with both of the vertices v and u included in the set S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69"/>
            <a:stretch/>
          </p:blipFill>
          <p:spPr bwMode="auto">
            <a:xfrm>
              <a:off x="2654374" y="2627142"/>
              <a:ext cx="6231719" cy="131181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957385" y="4013200"/>
              <a:ext cx="102811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13. An induced subgraph that is a complete graph is called a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clique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maximal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clique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803" y="5397450"/>
              <a:ext cx="4900085" cy="1143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57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1225</Words>
  <Application>Microsoft Office PowerPoint</Application>
  <PresentationFormat>宽屏</PresentationFormat>
  <Paragraphs>157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微软雅黑</vt:lpstr>
      <vt:lpstr>Arial</vt:lpstr>
      <vt:lpstr>Office 主题​​</vt:lpstr>
      <vt:lpstr>Graph Cluster</vt:lpstr>
      <vt:lpstr>1. Graph theory 2. Markov chains 3. the different definitions of clusters 4. cluster properties 5. Measures for identifying clusters</vt:lpstr>
      <vt:lpstr>1. Graph theory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2. Markov chains</vt:lpstr>
      <vt:lpstr>PowerPoint 演示文稿</vt:lpstr>
      <vt:lpstr> 3. the different definitions of clusters</vt:lpstr>
      <vt:lpstr>PowerPoint 演示文稿</vt:lpstr>
      <vt:lpstr>PowerPoint 演示文稿</vt:lpstr>
      <vt:lpstr>PowerPoint 演示文稿</vt:lpstr>
      <vt:lpstr> 4. cluster properties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5. Measures for identifying clusters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Cluster</dc:title>
  <dc:creator>陈 宏威</dc:creator>
  <cp:lastModifiedBy>陈 宏威</cp:lastModifiedBy>
  <cp:revision>143</cp:revision>
  <dcterms:created xsi:type="dcterms:W3CDTF">2019-09-09T06:44:33Z</dcterms:created>
  <dcterms:modified xsi:type="dcterms:W3CDTF">2019-09-12T03:53:15Z</dcterms:modified>
</cp:coreProperties>
</file>