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0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3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1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5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1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4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3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4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8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CF50-5576-435C-92DF-70AE076B08B3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72126" y="2253916"/>
            <a:ext cx="8646695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/>
              <a:t>Attributed Graph Clustering: </a:t>
            </a:r>
          </a:p>
          <a:p>
            <a:pPr algn="ctr">
              <a:lnSpc>
                <a:spcPct val="150000"/>
              </a:lnSpc>
            </a:pPr>
            <a:r>
              <a:rPr lang="en-US" altLang="zh-CN" sz="3200" b="1" dirty="0" smtClean="0"/>
              <a:t>A Deep Attentional Embedding Approach</a:t>
            </a:r>
          </a:p>
          <a:p>
            <a:pPr algn="ctr">
              <a:lnSpc>
                <a:spcPct val="150000"/>
              </a:lnSpc>
            </a:pPr>
            <a:r>
              <a:rPr lang="en-US" altLang="zh-CN" sz="3200" b="1" dirty="0" smtClean="0"/>
              <a:t>(DAEGC)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581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67508" y="656492"/>
            <a:ext cx="10503876" cy="5347203"/>
            <a:chOff x="1055077" y="687753"/>
            <a:chExt cx="10503876" cy="5347203"/>
          </a:xfrm>
        </p:grpSpPr>
        <p:sp>
          <p:nvSpPr>
            <p:cNvPr id="2" name="文本框 1"/>
            <p:cNvSpPr txBox="1"/>
            <p:nvPr/>
          </p:nvSpPr>
          <p:spPr>
            <a:xfrm>
              <a:off x="1055077" y="687753"/>
              <a:ext cx="46875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Self-optimizing Embedding</a:t>
              </a:r>
              <a:endParaRPr lang="zh-CN" altLang="en-US" sz="2800" b="1" dirty="0"/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389" y="1416768"/>
              <a:ext cx="4926353" cy="932863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389" y="3202383"/>
              <a:ext cx="4113504" cy="931965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389" y="4921603"/>
              <a:ext cx="3768272" cy="111335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225325" y="2529708"/>
              <a:ext cx="6043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iu</a:t>
              </a:r>
              <a:r>
                <a:rPr lang="en-US" altLang="zh-CN" b="1" dirty="0" smtClean="0"/>
                <a:t> measures </a:t>
              </a:r>
              <a:r>
                <a:rPr lang="en-US" altLang="zh-CN" b="1" dirty="0"/>
                <a:t>the similarity between </a:t>
              </a:r>
              <a:r>
                <a:rPr lang="en-US" altLang="zh-CN" b="1" dirty="0">
                  <a:solidFill>
                    <a:srgbClr val="FF0000"/>
                  </a:solidFill>
                </a:rPr>
                <a:t>node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embedding z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i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altLang="zh-CN" b="1" dirty="0" smtClean="0"/>
                <a:t>and </a:t>
              </a:r>
              <a:r>
                <a:rPr lang="en-US" altLang="zh-CN" b="1" dirty="0">
                  <a:solidFill>
                    <a:srgbClr val="FF0000"/>
                  </a:solidFill>
                </a:rPr>
                <a:t>cluster center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embedding u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u  </a:t>
              </a:r>
              <a:r>
                <a:rPr lang="en-US" altLang="zh-CN" b="1" dirty="0" smtClean="0"/>
                <a:t>(t-SNE)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25325" y="4275272"/>
              <a:ext cx="51764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r>
                <a:rPr lang="en-US" altLang="zh-CN" b="1" baseline="-25000" dirty="0">
                  <a:solidFill>
                    <a:srgbClr val="FF0000"/>
                  </a:solidFill>
                </a:rPr>
                <a:t>iu</a:t>
              </a:r>
              <a:r>
                <a:rPr lang="en-US" altLang="zh-CN" b="1" dirty="0"/>
                <a:t> is the target </a:t>
              </a:r>
              <a:r>
                <a:rPr lang="en-US" altLang="zh-CN" b="1" dirty="0" smtClean="0"/>
                <a:t>distribution</a:t>
              </a:r>
            </a:p>
            <a:p>
              <a:r>
                <a:rPr lang="en-US" altLang="zh-CN" b="1" dirty="0" smtClean="0"/>
                <a:t>soft </a:t>
              </a:r>
              <a:r>
                <a:rPr lang="en-US" altLang="zh-CN" b="1" dirty="0"/>
                <a:t>labels to supervise Q’s embedding learning</a:t>
              </a:r>
              <a:endParaRPr lang="zh-CN" altLang="en-US" b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424615" y="1782282"/>
              <a:ext cx="4134338" cy="3554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zh-CN" dirty="0"/>
                <a:t>k-means initial cluster centers </a:t>
              </a:r>
              <a:r>
                <a:rPr lang="en-US" altLang="zh-CN" b="1" dirty="0">
                  <a:solidFill>
                    <a:srgbClr val="FF0000"/>
                  </a:solidFill>
                </a:rPr>
                <a:t>u</a:t>
              </a:r>
              <a:r>
                <a:rPr lang="en-US" altLang="zh-CN" b="1" baseline="-25000" dirty="0">
                  <a:solidFill>
                    <a:srgbClr val="FF0000"/>
                  </a:solidFill>
                </a:rPr>
                <a:t>u</a:t>
              </a:r>
              <a:r>
                <a:rPr lang="en-US" altLang="zh-CN" b="1" dirty="0">
                  <a:solidFill>
                    <a:srgbClr val="FF0000"/>
                  </a:solidFill>
                </a:rPr>
                <a:t> </a:t>
              </a:r>
              <a:endParaRPr lang="en-US" altLang="zh-CN" dirty="0" smtClean="0"/>
            </a:p>
            <a:p>
              <a:pPr marL="342900" indent="-34290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zh-CN" dirty="0" smtClean="0"/>
                <a:t>train </a:t>
              </a:r>
              <a:r>
                <a:rPr lang="en-US" altLang="zh-CN" dirty="0"/>
                <a:t>the autoencoder without the </a:t>
              </a:r>
              <a:r>
                <a:rPr lang="en-US" altLang="zh-CN" dirty="0" smtClean="0"/>
                <a:t>self-optimize clustering </a:t>
              </a:r>
              <a:r>
                <a:rPr lang="en-US" altLang="zh-CN" dirty="0"/>
                <a:t>part to obtain a </a:t>
              </a:r>
              <a:r>
                <a:rPr lang="en-US" altLang="zh-CN" dirty="0" smtClean="0"/>
                <a:t>meaningful embedding </a:t>
              </a:r>
              <a:r>
                <a:rPr lang="en-US" altLang="zh-CN" b="1" dirty="0">
                  <a:solidFill>
                    <a:srgbClr val="FF0000"/>
                  </a:solidFill>
                </a:rPr>
                <a:t>z</a:t>
              </a:r>
              <a:r>
                <a:rPr lang="en-US" altLang="zh-CN" b="1" baseline="-25000" dirty="0">
                  <a:solidFill>
                    <a:srgbClr val="FF0000"/>
                  </a:solidFill>
                </a:rPr>
                <a:t>i</a:t>
              </a:r>
              <a:endParaRPr lang="en-US" altLang="zh-CN" dirty="0"/>
            </a:p>
            <a:p>
              <a:pPr marL="342900" indent="-34290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zh-CN" dirty="0" smtClean="0"/>
                <a:t>the soft-clustering </a:t>
              </a:r>
              <a:r>
                <a:rPr lang="en-US" altLang="zh-CN" dirty="0"/>
                <a:t>assignment distributions </a:t>
              </a:r>
              <a:r>
                <a:rPr lang="en-US" altLang="zh-CN" dirty="0" smtClean="0"/>
                <a:t>of all the nodes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</a:p>
            <a:p>
              <a:pPr marL="342900" indent="-34290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zh-CN" dirty="0"/>
                <a:t>cluster centers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u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u </a:t>
              </a:r>
              <a:r>
                <a:rPr lang="en-US" altLang="zh-CN" dirty="0" smtClean="0"/>
                <a:t>updated together </a:t>
              </a:r>
              <a:r>
                <a:rPr lang="en-US" altLang="zh-CN" dirty="0"/>
                <a:t>with the </a:t>
              </a:r>
              <a:r>
                <a:rPr lang="en-US" altLang="zh-CN" dirty="0" smtClean="0"/>
                <a:t>embedding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z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i  </a:t>
              </a:r>
              <a:r>
                <a:rPr lang="en-US" altLang="zh-CN" dirty="0" smtClean="0"/>
                <a:t>(SGD &amp; Lc)</a:t>
              </a:r>
              <a:endParaRPr lang="en-US" altLang="zh-CN" dirty="0"/>
            </a:p>
            <a:p>
              <a:pPr marL="342900" indent="-34290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zh-CN" dirty="0" smtClean="0"/>
                <a:t>target distribution </a:t>
              </a:r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r>
                <a:rPr lang="en-US" altLang="zh-CN" dirty="0">
                  <a:solidFill>
                    <a:srgbClr val="FF0000"/>
                  </a:solidFill>
                </a:rPr>
                <a:t> </a:t>
              </a:r>
              <a:r>
                <a:rPr lang="en-US" altLang="zh-CN" sz="1600" dirty="0"/>
                <a:t>(update P every 5 iterations) </a:t>
              </a:r>
              <a:r>
                <a:rPr lang="en-US" altLang="zh-CN" dirty="0" smtClean="0"/>
                <a:t>and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Lc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7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2123" y="476740"/>
            <a:ext cx="10527322" cy="6109674"/>
            <a:chOff x="672123" y="476740"/>
            <a:chExt cx="10527322" cy="6109674"/>
          </a:xfrm>
        </p:grpSpPr>
        <p:sp>
          <p:nvSpPr>
            <p:cNvPr id="5" name="文本框 4"/>
            <p:cNvSpPr txBox="1"/>
            <p:nvPr/>
          </p:nvSpPr>
          <p:spPr>
            <a:xfrm>
              <a:off x="1227014" y="476740"/>
              <a:ext cx="98473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Stochastic Neighbor Embedding (SNE) </a:t>
              </a:r>
              <a:r>
                <a:rPr lang="en-US" altLang="zh-CN" sz="2400" dirty="0"/>
                <a:t>starts by converting the high-dimensional Euclidean </a:t>
              </a:r>
              <a:r>
                <a:rPr lang="en-US" altLang="zh-CN" sz="2400" dirty="0" smtClean="0"/>
                <a:t>distances between </a:t>
              </a:r>
              <a:r>
                <a:rPr lang="en-US" altLang="zh-CN" sz="2400" dirty="0"/>
                <a:t>datapoints into conditional probabilities that represent similarities. (</a:t>
              </a:r>
              <a:r>
                <a:rPr lang="en-US" altLang="zh-CN" sz="2400" b="1" dirty="0"/>
                <a:t>Gaussian </a:t>
              </a:r>
              <a:r>
                <a:rPr lang="en-US" altLang="zh-CN" sz="2400" b="1" dirty="0" smtClean="0"/>
                <a:t>distribution</a:t>
              </a:r>
              <a:r>
                <a:rPr lang="en-US" altLang="zh-CN" sz="2400" dirty="0" smtClean="0"/>
                <a:t>)</a:t>
              </a:r>
            </a:p>
            <a:p>
              <a:endParaRPr lang="en-US" altLang="zh-CN" sz="2400" dirty="0"/>
            </a:p>
            <a:p>
              <a:r>
                <a:rPr lang="en-US" altLang="zh-CN" sz="2400" b="1" dirty="0">
                  <a:solidFill>
                    <a:srgbClr val="FF0000"/>
                  </a:solidFill>
                </a:rPr>
                <a:t>t-SNE</a:t>
              </a:r>
              <a:r>
                <a:rPr lang="en-US" altLang="zh-CN" sz="2400" dirty="0"/>
                <a:t> </a:t>
              </a:r>
              <a:r>
                <a:rPr lang="en-US" altLang="zh-CN" sz="2400" dirty="0" smtClean="0"/>
                <a:t>employs </a:t>
              </a:r>
              <a:r>
                <a:rPr lang="en-US" altLang="zh-CN" sz="2400" dirty="0"/>
                <a:t>a Student </a:t>
              </a:r>
              <a:r>
                <a:rPr lang="en-US" altLang="zh-CN" sz="2400" b="1" dirty="0" smtClean="0"/>
                <a:t>t-distribution</a:t>
              </a:r>
              <a:r>
                <a:rPr lang="en-US" altLang="zh-CN" sz="2400" dirty="0" smtClean="0"/>
                <a:t> to replace </a:t>
              </a:r>
              <a:r>
                <a:rPr lang="en-US" altLang="zh-CN" sz="2400" dirty="0"/>
                <a:t>Gaussian distribution</a:t>
              </a:r>
              <a:endParaRPr lang="zh-CN" altLang="en-US" sz="2400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123" y="2838942"/>
              <a:ext cx="5627078" cy="351692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9569" y="2686538"/>
              <a:ext cx="3899876" cy="3899876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3214" y="5783576"/>
              <a:ext cx="137172" cy="7620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1644" y="4712966"/>
              <a:ext cx="137172" cy="7620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5224" y="5551166"/>
              <a:ext cx="137172" cy="7620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5514" y="4488176"/>
              <a:ext cx="137172" cy="76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6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929820" y="463442"/>
            <a:ext cx="8207784" cy="5898281"/>
            <a:chOff x="1929820" y="463442"/>
            <a:chExt cx="8207784" cy="5898281"/>
          </a:xfrm>
        </p:grpSpPr>
        <p:grpSp>
          <p:nvGrpSpPr>
            <p:cNvPr id="7" name="组合 6"/>
            <p:cNvGrpSpPr/>
            <p:nvPr/>
          </p:nvGrpSpPr>
          <p:grpSpPr>
            <a:xfrm>
              <a:off x="1929820" y="463442"/>
              <a:ext cx="8207784" cy="5898281"/>
              <a:chOff x="1929820" y="463442"/>
              <a:chExt cx="8207784" cy="5898281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29820" y="463442"/>
                <a:ext cx="4163674" cy="1215002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5052" y="2165629"/>
                <a:ext cx="2220041" cy="1884288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4809" y="2823668"/>
                <a:ext cx="3392996" cy="99024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9820" y="4301093"/>
                <a:ext cx="8207784" cy="2060630"/>
              </a:xfrm>
              <a:prstGeom prst="rect">
                <a:avLst/>
              </a:prstGeom>
            </p:spPr>
          </p:pic>
        </p:grpSp>
        <p:sp>
          <p:nvSpPr>
            <p:cNvPr id="4" name="文本框 3"/>
            <p:cNvSpPr txBox="1"/>
            <p:nvPr/>
          </p:nvSpPr>
          <p:spPr>
            <a:xfrm>
              <a:off x="2172677" y="2086708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Q</a:t>
              </a:r>
              <a:endParaRPr lang="zh-CN" altLang="en-US" b="1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455507" y="1050678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Greater difference in value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87938" y="664307"/>
            <a:ext cx="9507731" cy="5133862"/>
            <a:chOff x="1187938" y="664307"/>
            <a:chExt cx="9507731" cy="5133862"/>
          </a:xfrm>
        </p:grpSpPr>
        <p:sp>
          <p:nvSpPr>
            <p:cNvPr id="2" name="文本框 1"/>
            <p:cNvSpPr txBox="1"/>
            <p:nvPr/>
          </p:nvSpPr>
          <p:spPr>
            <a:xfrm>
              <a:off x="1187938" y="664307"/>
              <a:ext cx="9507731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Decoder</a:t>
              </a:r>
            </a:p>
            <a:p>
              <a:endParaRPr lang="en-US" altLang="zh-CN" sz="2800" b="1" dirty="0" smtClean="0"/>
            </a:p>
            <a:p>
              <a:r>
                <a:rPr lang="en-US" altLang="zh-CN" sz="2800" b="1" dirty="0" smtClean="0"/>
                <a:t>    </a:t>
              </a:r>
              <a:r>
                <a:rPr lang="en-US" altLang="zh-CN" sz="2400" b="1" dirty="0" smtClean="0"/>
                <a:t>the </a:t>
              </a:r>
              <a:r>
                <a:rPr lang="en-US" altLang="zh-CN" sz="2400" b="1" dirty="0"/>
                <a:t>reconstructed structure matrix of the graph (inner product)</a:t>
              </a:r>
              <a:endParaRPr lang="en-US" altLang="zh-CN" sz="2400" b="1" dirty="0" smtClean="0"/>
            </a:p>
            <a:p>
              <a:endParaRPr lang="en-US" altLang="zh-CN" sz="2400" b="1" dirty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r>
                <a:rPr lang="en-US" altLang="zh-CN" sz="2400" b="1" dirty="0"/>
                <a:t>    </a:t>
              </a:r>
              <a:r>
                <a:rPr lang="en-US" altLang="zh-CN" sz="2400" b="1" dirty="0" smtClean="0"/>
                <a:t> reconstruction error</a:t>
              </a:r>
            </a:p>
            <a:p>
              <a:endParaRPr lang="en-US" altLang="zh-CN" sz="2400" b="1" dirty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  total </a:t>
              </a:r>
              <a:r>
                <a:rPr lang="en-US" altLang="zh-CN" sz="2400" b="1" dirty="0"/>
                <a:t>objective function		</a:t>
              </a:r>
              <a:r>
                <a:rPr lang="en-US" altLang="zh-CN" sz="2400" b="1" dirty="0" smtClean="0"/>
                <a:t>label </a:t>
              </a:r>
              <a:r>
                <a:rPr lang="en-US" altLang="zh-CN" sz="2400" b="1" dirty="0"/>
                <a:t>estimated for </a:t>
              </a:r>
              <a:r>
                <a:rPr lang="en-US" altLang="zh-CN" sz="2400" b="1" dirty="0" smtClean="0"/>
                <a:t>node (form Q)</a:t>
              </a:r>
              <a:endParaRPr lang="zh-CN" altLang="en-US" sz="2400" b="1" dirty="0"/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362" y="2061064"/>
              <a:ext cx="3299142" cy="711122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647" y="3526629"/>
              <a:ext cx="3254117" cy="923611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647" y="5288784"/>
              <a:ext cx="2625276" cy="496673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062" y="5116849"/>
              <a:ext cx="3023354" cy="681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1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92062" y="506244"/>
            <a:ext cx="11042337" cy="5942884"/>
            <a:chOff x="692062" y="506244"/>
            <a:chExt cx="11042337" cy="5942884"/>
          </a:xfrm>
        </p:grpSpPr>
        <p:sp>
          <p:nvSpPr>
            <p:cNvPr id="4" name="文本框 3"/>
            <p:cNvSpPr txBox="1"/>
            <p:nvPr/>
          </p:nvSpPr>
          <p:spPr>
            <a:xfrm>
              <a:off x="1012796" y="506244"/>
              <a:ext cx="89370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Experiments  </a:t>
              </a:r>
              <a:r>
                <a:rPr lang="en-US" altLang="zh-CN" sz="2400" dirty="0" smtClean="0"/>
                <a:t>(y=10, M=(B+B</a:t>
              </a:r>
              <a:r>
                <a:rPr lang="en-US" altLang="zh-CN" sz="2400" baseline="30000" dirty="0" smtClean="0"/>
                <a:t>2</a:t>
              </a:r>
              <a:r>
                <a:rPr lang="en-US" altLang="zh-CN" sz="2400" dirty="0" smtClean="0"/>
                <a:t>)/2, encoder-256, embedding-16)</a:t>
              </a:r>
              <a:endParaRPr lang="zh-CN" altLang="en-US" sz="2400" dirty="0"/>
            </a:p>
          </p:txBody>
        </p:sp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25" y="1237808"/>
              <a:ext cx="5136812" cy="3224776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341" y="1237808"/>
              <a:ext cx="5099799" cy="3178545"/>
            </a:xfrm>
            <a:prstGeom prst="rect">
              <a:avLst/>
            </a:prstGeom>
          </p:spPr>
        </p:pic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62" y="4879272"/>
              <a:ext cx="11042337" cy="1569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92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51640" y="295621"/>
            <a:ext cx="10613293" cy="6321468"/>
            <a:chOff x="851640" y="295621"/>
            <a:chExt cx="10613293" cy="6321468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79" y="4429959"/>
              <a:ext cx="5395428" cy="2187130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640" y="295621"/>
              <a:ext cx="5252175" cy="335555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760071" y="1531814"/>
              <a:ext cx="4704862" cy="4214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5000"/>
                </a:lnSpc>
                <a:buAutoNum type="arabicPeriod"/>
              </a:pPr>
              <a:r>
                <a:rPr lang="en-US" altLang="zh-CN" sz="2400" dirty="0" smtClean="0"/>
                <a:t>using 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both the </a:t>
              </a:r>
              <a:r>
                <a:rPr lang="en-US" altLang="zh-CN" sz="2400" dirty="0">
                  <a:solidFill>
                    <a:srgbClr val="FF0000"/>
                  </a:solidFill>
                </a:rPr>
                <a:t>structure and content information </a:t>
              </a:r>
              <a:r>
                <a:rPr lang="en-US" altLang="zh-CN" sz="2400" dirty="0"/>
                <a:t>of the graph </a:t>
              </a:r>
              <a:r>
                <a:rPr lang="en-US" altLang="zh-CN" sz="2400" dirty="0" smtClean="0"/>
                <a:t>generally perform </a:t>
              </a:r>
              <a:r>
                <a:rPr lang="en-US" altLang="zh-CN" sz="2400" dirty="0"/>
                <a:t>better than those using only one side of information</a:t>
              </a:r>
              <a:r>
                <a:rPr lang="en-US" altLang="zh-CN" sz="2400" dirty="0" smtClean="0"/>
                <a:t>.</a:t>
              </a:r>
            </a:p>
            <a:p>
              <a:pPr marL="342900" indent="-342900">
                <a:lnSpc>
                  <a:spcPct val="125000"/>
                </a:lnSpc>
                <a:buAutoNum type="arabicPeriod"/>
              </a:pPr>
              <a:r>
                <a:rPr lang="en-US" altLang="zh-CN" sz="2400" dirty="0" smtClean="0"/>
                <a:t>by </a:t>
              </a:r>
              <a:r>
                <a:rPr lang="en-US" altLang="zh-CN" sz="2400" dirty="0"/>
                <a:t>applying 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self-training </a:t>
              </a:r>
              <a:r>
                <a:rPr lang="en-US" altLang="zh-CN" sz="2400" dirty="0">
                  <a:solidFill>
                    <a:srgbClr val="FF0000"/>
                  </a:solidFill>
                </a:rPr>
                <a:t>clustering</a:t>
              </a:r>
              <a:r>
                <a:rPr lang="en-US" altLang="zh-CN" sz="2400" dirty="0"/>
                <a:t>,</a:t>
              </a:r>
              <a:r>
                <a:rPr lang="en-US" altLang="zh-CN" sz="2400" dirty="0" smtClean="0"/>
                <a:t> </a:t>
              </a:r>
              <a:r>
                <a:rPr lang="en-US" altLang="zh-CN" sz="2400" dirty="0"/>
                <a:t>less overlapping and each group of nodes </a:t>
              </a:r>
              <a:r>
                <a:rPr lang="en-US" altLang="zh-CN" sz="2400" dirty="0" smtClean="0"/>
                <a:t>gradually gathered </a:t>
              </a:r>
              <a:r>
                <a:rPr lang="en-US" altLang="zh-CN" sz="2400" dirty="0"/>
                <a:t>together.</a:t>
              </a:r>
              <a:endParaRPr lang="zh-CN" altLang="en-US" sz="2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51640" y="3938954"/>
              <a:ext cx="59084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dimension of </a:t>
              </a:r>
              <a:r>
                <a:rPr lang="en-US" altLang="zh-CN" sz="2000" dirty="0" smtClean="0"/>
                <a:t>embedding from </a:t>
              </a:r>
              <a:r>
                <a:rPr lang="en-US" altLang="zh-CN" sz="2000" dirty="0"/>
                <a:t>4 neurons to </a:t>
              </a:r>
              <a:r>
                <a:rPr lang="en-US" altLang="zh-CN" sz="2000" dirty="0" smtClean="0"/>
                <a:t>1024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64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15453" y="922421"/>
            <a:ext cx="8551763" cy="3481136"/>
            <a:chOff x="1315453" y="922421"/>
            <a:chExt cx="8551763" cy="3481136"/>
          </a:xfrm>
        </p:grpSpPr>
        <p:sp>
          <p:nvSpPr>
            <p:cNvPr id="2" name="文本框 1"/>
            <p:cNvSpPr txBox="1"/>
            <p:nvPr/>
          </p:nvSpPr>
          <p:spPr>
            <a:xfrm>
              <a:off x="1315453" y="922421"/>
              <a:ext cx="1579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Datasets</a:t>
              </a:r>
              <a:endParaRPr lang="zh-CN" altLang="en-US" sz="2800" b="1" dirty="0"/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710" y="1939420"/>
              <a:ext cx="8438506" cy="2464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3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0863" y="771876"/>
            <a:ext cx="9897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1" dirty="0"/>
              <a:t>t</a:t>
            </a:r>
            <a:r>
              <a:rPr lang="en-US" altLang="zh-CN" sz="2800" b="1" dirty="0" smtClean="0"/>
              <a:t>wo-step frameworks are difficult to manipulate and usually lead to suboptimal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1" dirty="0" smtClean="0"/>
              <a:t>graph clustering methods is the nonexistence of label guidance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59" y="3096795"/>
            <a:ext cx="6610385" cy="31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0709" y="731150"/>
            <a:ext cx="99489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Graph Clustering</a:t>
            </a:r>
          </a:p>
          <a:p>
            <a:endParaRPr lang="en-US" altLang="zh-CN" sz="2800" b="1" dirty="0" smtClean="0"/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1. topological structure and node content</a:t>
            </a:r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	2. Attributed Graph  (unweighted)</a:t>
            </a:r>
          </a:p>
          <a:p>
            <a:r>
              <a:rPr lang="en-US" altLang="zh-CN" sz="2800" b="1" dirty="0" smtClean="0"/>
              <a:t>		G = (V; E; X)</a:t>
            </a:r>
            <a:endParaRPr lang="en-US" altLang="zh-CN" sz="2800" b="1" dirty="0"/>
          </a:p>
          <a:p>
            <a:r>
              <a:rPr lang="en-US" altLang="zh-CN" sz="2800" b="1" dirty="0" smtClean="0"/>
              <a:t>		(Adjacency matrix A)</a:t>
            </a:r>
          </a:p>
          <a:p>
            <a:r>
              <a:rPr lang="en-US" altLang="zh-CN" sz="2800" b="1" dirty="0" smtClean="0"/>
              <a:t>		(X are the attribute values)</a:t>
            </a:r>
          </a:p>
          <a:p>
            <a:endParaRPr lang="en-US" altLang="zh-CN" sz="2800" b="1" dirty="0"/>
          </a:p>
          <a:p>
            <a:r>
              <a:rPr lang="en-US" altLang="zh-CN" sz="2800" b="1" dirty="0" smtClean="0"/>
              <a:t>	3. Clustering criteria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	i. </a:t>
            </a:r>
            <a:r>
              <a:rPr lang="en-US" altLang="zh-CN" sz="2800" b="1" dirty="0"/>
              <a:t>close to </a:t>
            </a:r>
            <a:r>
              <a:rPr lang="en-US" altLang="zh-CN" sz="2800" b="1" dirty="0" smtClean="0"/>
              <a:t>each other </a:t>
            </a:r>
            <a:r>
              <a:rPr lang="en-US" altLang="zh-CN" sz="2800" b="1" dirty="0"/>
              <a:t>in terms of graph structure </a:t>
            </a:r>
            <a:r>
              <a:rPr lang="en-US" altLang="zh-CN" sz="2800" b="1" dirty="0" smtClean="0"/>
              <a:t>		   while </a:t>
            </a:r>
            <a:r>
              <a:rPr lang="en-US" altLang="zh-CN" sz="2800" b="1" dirty="0"/>
              <a:t>distant </a:t>
            </a:r>
            <a:r>
              <a:rPr lang="en-US" altLang="zh-CN" sz="2800" b="1" dirty="0" smtClean="0"/>
              <a:t>otherwise</a:t>
            </a:r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	ii. similar attribute values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89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56676" y="351693"/>
            <a:ext cx="9691078" cy="6140850"/>
            <a:chOff x="1156676" y="351693"/>
            <a:chExt cx="9691078" cy="6140850"/>
          </a:xfrm>
        </p:grpSpPr>
        <p:sp>
          <p:nvSpPr>
            <p:cNvPr id="3" name="文本框 2"/>
            <p:cNvSpPr txBox="1"/>
            <p:nvPr/>
          </p:nvSpPr>
          <p:spPr>
            <a:xfrm>
              <a:off x="1156676" y="351693"/>
              <a:ext cx="969107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Model</a:t>
              </a:r>
            </a:p>
            <a:p>
              <a:pPr marL="971550" lvl="1" indent="-514350">
                <a:buFont typeface="+mj-lt"/>
                <a:buAutoNum type="arabicPeriod"/>
              </a:pPr>
              <a:r>
                <a:rPr lang="en-US" altLang="zh-CN" sz="2800" b="1" dirty="0" smtClean="0"/>
                <a:t>Graph Attentional Autoencoder</a:t>
              </a:r>
            </a:p>
            <a:p>
              <a:pPr lvl="1"/>
              <a:r>
                <a:rPr lang="en-US" altLang="zh-CN" sz="2800" b="1" dirty="0" smtClean="0"/>
                <a:t>	</a:t>
              </a:r>
              <a:r>
                <a:rPr lang="en-US" altLang="zh-CN" sz="2400" dirty="0" smtClean="0"/>
                <a:t>(learns the latent embedding by graph structure and </a:t>
              </a:r>
              <a:r>
                <a:rPr lang="en-US" altLang="zh-CN" sz="2400" dirty="0"/>
                <a:t>the attribute </a:t>
              </a:r>
              <a:r>
                <a:rPr lang="en-US" altLang="zh-CN" sz="2400" dirty="0" smtClean="0"/>
                <a:t>values)   (clustering loss)</a:t>
              </a:r>
            </a:p>
            <a:p>
              <a:pPr lvl="1"/>
              <a:r>
                <a:rPr lang="en-US" altLang="zh-CN" sz="2800" b="1" dirty="0" smtClean="0"/>
                <a:t>2.  Self-training Clustering</a:t>
              </a:r>
            </a:p>
            <a:p>
              <a:pPr lvl="1"/>
              <a:r>
                <a:rPr lang="en-US" altLang="zh-CN" sz="2800" b="1" dirty="0" smtClean="0"/>
                <a:t>	</a:t>
              </a:r>
              <a:r>
                <a:rPr lang="en-US" altLang="zh-CN" sz="2400" dirty="0" smtClean="0"/>
                <a:t>(manipulates the latent representation according to the current clustering result)   (reconstruction</a:t>
              </a:r>
              <a:r>
                <a:rPr lang="en-US" altLang="zh-CN" sz="2400" dirty="0"/>
                <a:t> </a:t>
              </a:r>
              <a:r>
                <a:rPr lang="en-US" altLang="zh-CN" sz="2400" dirty="0" smtClean="0"/>
                <a:t>error)</a:t>
              </a:r>
            </a:p>
          </p:txBody>
        </p:sp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091" y="3337126"/>
              <a:ext cx="8401540" cy="3155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1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91324" y="1086338"/>
            <a:ext cx="8800121" cy="4462760"/>
            <a:chOff x="1469293" y="679938"/>
            <a:chExt cx="8800121" cy="4462760"/>
          </a:xfrm>
        </p:grpSpPr>
        <p:sp>
          <p:nvSpPr>
            <p:cNvPr id="2" name="文本框 1"/>
            <p:cNvSpPr txBox="1"/>
            <p:nvPr/>
          </p:nvSpPr>
          <p:spPr>
            <a:xfrm>
              <a:off x="1469293" y="679938"/>
              <a:ext cx="8800121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Encoder</a:t>
              </a:r>
            </a:p>
            <a:p>
              <a:r>
                <a:rPr lang="en-US" altLang="zh-CN" sz="2800" b="1" dirty="0"/>
                <a:t>	</a:t>
              </a:r>
              <a:r>
                <a:rPr lang="en-US" altLang="zh-CN" sz="2800" b="1" dirty="0" smtClean="0"/>
                <a:t>	</a:t>
              </a:r>
            </a:p>
            <a:p>
              <a:r>
                <a:rPr lang="en-US" altLang="zh-CN" sz="2800" b="1" dirty="0"/>
                <a:t>	</a:t>
              </a:r>
              <a:r>
                <a:rPr lang="en-US" altLang="zh-CN" sz="2800" b="1" dirty="0" smtClean="0"/>
                <a:t>graph attention strategy</a:t>
              </a:r>
            </a:p>
            <a:p>
              <a:endParaRPr lang="en-US" altLang="zh-CN" sz="2800" b="1" dirty="0"/>
            </a:p>
            <a:p>
              <a:endParaRPr lang="en-US" altLang="zh-CN" sz="2800" b="1" dirty="0" smtClean="0"/>
            </a:p>
            <a:p>
              <a:endParaRPr lang="en-US" altLang="zh-CN" sz="2800" b="1" dirty="0" smtClean="0"/>
            </a:p>
            <a:p>
              <a:endParaRPr lang="en-US" altLang="zh-CN" sz="2800" b="1" dirty="0"/>
            </a:p>
            <a:p>
              <a:r>
                <a:rPr lang="en-US" altLang="zh-CN" sz="2000" dirty="0" smtClean="0"/>
                <a:t>	z</a:t>
              </a:r>
              <a:r>
                <a:rPr lang="en-US" altLang="zh-CN" sz="2000" baseline="-25000" dirty="0" smtClean="0"/>
                <a:t>i</a:t>
              </a:r>
              <a:r>
                <a:rPr lang="en-US" altLang="zh-CN" sz="2000" baseline="30000" dirty="0" smtClean="0"/>
                <a:t>l+1</a:t>
              </a:r>
              <a:r>
                <a:rPr lang="en-US" altLang="zh-CN" sz="2000" dirty="0" smtClean="0"/>
                <a:t> denotes the output representation of node i</a:t>
              </a:r>
            </a:p>
            <a:p>
              <a:r>
                <a:rPr lang="en-US" altLang="zh-CN" sz="2000" dirty="0" smtClean="0"/>
                <a:t>	N</a:t>
              </a:r>
              <a:r>
                <a:rPr lang="en-US" altLang="zh-CN" sz="2000" baseline="-25000" dirty="0" smtClean="0"/>
                <a:t>i</a:t>
              </a:r>
              <a:r>
                <a:rPr lang="en-US" altLang="zh-CN" sz="2000" dirty="0" smtClean="0"/>
                <a:t> denotes the neighbors of i</a:t>
              </a:r>
            </a:p>
            <a:p>
              <a:r>
                <a:rPr lang="en-US" altLang="zh-CN" sz="2000" b="1" dirty="0" smtClean="0"/>
                <a:t>	α</a:t>
              </a:r>
              <a:r>
                <a:rPr lang="en-US" altLang="zh-CN" sz="2000" b="1" baseline="-25000" dirty="0" err="1" smtClean="0"/>
                <a:t>ij</a:t>
              </a:r>
              <a:r>
                <a:rPr lang="en-US" altLang="zh-CN" sz="2000" b="1" dirty="0" smtClean="0"/>
                <a:t> is the attention coefficient </a:t>
              </a:r>
            </a:p>
            <a:p>
              <a:r>
                <a:rPr lang="en-US" altLang="zh-CN" sz="2000" b="1" dirty="0"/>
                <a:t>	</a:t>
              </a:r>
              <a:r>
                <a:rPr lang="en-US" altLang="zh-CN" dirty="0" smtClean="0"/>
                <a:t>(</a:t>
              </a:r>
              <a:r>
                <a:rPr lang="en-US" altLang="zh-CN" dirty="0"/>
                <a:t>measure the importance of various neighbors)</a:t>
              </a:r>
              <a:endParaRPr lang="en-US" altLang="zh-CN" sz="2000" b="1" dirty="0" smtClean="0"/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001" y="2400969"/>
              <a:ext cx="3795741" cy="989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8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258277" y="1133232"/>
            <a:ext cx="9878646" cy="4647426"/>
            <a:chOff x="1250462" y="1109785"/>
            <a:chExt cx="9878646" cy="4647426"/>
          </a:xfrm>
        </p:grpSpPr>
        <p:sp>
          <p:nvSpPr>
            <p:cNvPr id="2" name="文本框 1"/>
            <p:cNvSpPr txBox="1"/>
            <p:nvPr/>
          </p:nvSpPr>
          <p:spPr>
            <a:xfrm>
              <a:off x="1250462" y="1109785"/>
              <a:ext cx="9878646" cy="4647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high-order neighbors M</a:t>
              </a:r>
            </a:p>
            <a:p>
              <a:r>
                <a:rPr lang="en-US" altLang="zh-CN" sz="2800" b="1" dirty="0"/>
                <a:t>	</a:t>
              </a:r>
              <a:r>
                <a:rPr lang="en-US" altLang="zh-CN" sz="2000" dirty="0" smtClean="0"/>
                <a:t>(a proximity matrix by considering t-order neighbor nodes in the graph)</a:t>
              </a:r>
            </a:p>
            <a:p>
              <a:endParaRPr lang="en-US" altLang="zh-CN" sz="2000" dirty="0"/>
            </a:p>
            <a:p>
              <a:endParaRPr lang="en-US" altLang="zh-CN" sz="2000" dirty="0" smtClean="0"/>
            </a:p>
            <a:p>
              <a:endParaRPr lang="en-US" altLang="zh-CN" sz="2000" dirty="0" smtClean="0"/>
            </a:p>
            <a:p>
              <a:endParaRPr lang="en-US" altLang="zh-CN" sz="2000" dirty="0"/>
            </a:p>
            <a:p>
              <a:endParaRPr lang="en-US" altLang="zh-CN" sz="2000" dirty="0" smtClean="0"/>
            </a:p>
            <a:p>
              <a:endParaRPr lang="en-US" altLang="zh-CN" sz="2000" dirty="0"/>
            </a:p>
            <a:p>
              <a:endParaRPr lang="en-US" altLang="zh-CN" sz="2000" dirty="0"/>
            </a:p>
            <a:p>
              <a:endParaRPr lang="en-US" altLang="zh-CN" sz="2000" dirty="0" smtClean="0"/>
            </a:p>
            <a:p>
              <a:r>
                <a:rPr lang="en-US" altLang="zh-CN" sz="2000" dirty="0"/>
                <a:t>	</a:t>
              </a:r>
              <a:r>
                <a:rPr lang="en-US" altLang="zh-CN" sz="2000" dirty="0" smtClean="0"/>
                <a:t>(M</a:t>
              </a:r>
              <a:r>
                <a:rPr lang="en-US" altLang="zh-CN" sz="2000" baseline="-25000" dirty="0" smtClean="0"/>
                <a:t>ij</a:t>
              </a:r>
              <a:r>
                <a:rPr lang="en-US" altLang="zh-CN" sz="2000" dirty="0" smtClean="0"/>
                <a:t> denotes the topological relevance of node j to node i up</a:t>
              </a:r>
              <a:r>
                <a:rPr lang="en-US" altLang="zh-CN" sz="2000" dirty="0"/>
                <a:t> </a:t>
              </a:r>
              <a:r>
                <a:rPr lang="en-US" altLang="zh-CN" sz="2000" dirty="0" smtClean="0"/>
                <a:t>t orders)</a:t>
              </a:r>
            </a:p>
            <a:p>
              <a:r>
                <a:rPr lang="en-US" altLang="zh-CN" sz="2000" dirty="0"/>
                <a:t>	</a:t>
              </a:r>
              <a:r>
                <a:rPr lang="en-US" altLang="zh-CN" sz="2000" dirty="0" smtClean="0"/>
                <a:t>(If Mij &gt;0 , node j is a neighbor of i)</a:t>
              </a:r>
            </a:p>
            <a:p>
              <a:r>
                <a:rPr lang="en-US" altLang="zh-CN" sz="2000" dirty="0" smtClean="0"/>
                <a:t>	(Ni = neighbors of node i in M)</a:t>
              </a:r>
            </a:p>
            <a:p>
              <a:r>
                <a:rPr lang="en-US" altLang="zh-CN" sz="2000" dirty="0"/>
                <a:t>	</a:t>
              </a:r>
              <a:r>
                <a:rPr lang="en-US" altLang="zh-CN" sz="2000" dirty="0" smtClean="0"/>
                <a:t>(t could be chosen flexibly)</a:t>
              </a:r>
              <a:endParaRPr lang="zh-CN" altLang="en-US" sz="2000" dirty="0"/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23" y="2065555"/>
              <a:ext cx="3998304" cy="524917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7082" y="2590472"/>
              <a:ext cx="4922947" cy="1592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0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82811" y="330586"/>
            <a:ext cx="11287157" cy="5953725"/>
            <a:chOff x="482811" y="330586"/>
            <a:chExt cx="11287157" cy="5953725"/>
          </a:xfrm>
        </p:grpSpPr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811" y="330586"/>
              <a:ext cx="4145639" cy="4618120"/>
            </a:xfrm>
            <a:prstGeom prst="rect">
              <a:avLst/>
            </a:prstGeom>
          </p:spPr>
        </p:pic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550" y="330586"/>
              <a:ext cx="2362405" cy="3795089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394" y="4318181"/>
              <a:ext cx="2972058" cy="196613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2497" y="557232"/>
              <a:ext cx="3727471" cy="5529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3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93550" y="403122"/>
            <a:ext cx="8979065" cy="6170592"/>
            <a:chOff x="1493550" y="403122"/>
            <a:chExt cx="8979065" cy="6170592"/>
          </a:xfrm>
        </p:grpSpPr>
        <p:grpSp>
          <p:nvGrpSpPr>
            <p:cNvPr id="5" name="组合 4"/>
            <p:cNvGrpSpPr/>
            <p:nvPr/>
          </p:nvGrpSpPr>
          <p:grpSpPr>
            <a:xfrm>
              <a:off x="1618596" y="2540886"/>
              <a:ext cx="8211928" cy="896271"/>
              <a:chOff x="477552" y="838746"/>
              <a:chExt cx="8211928" cy="896271"/>
            </a:xfrm>
          </p:grpSpPr>
          <p:pic>
            <p:nvPicPr>
              <p:cNvPr id="2" name="图片 1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552" y="890954"/>
                <a:ext cx="4301263" cy="825140"/>
              </a:xfrm>
              <a:prstGeom prst="rect">
                <a:avLst/>
              </a:prstGeom>
            </p:spPr>
          </p:pic>
          <p:pic>
            <p:nvPicPr>
              <p:cNvPr id="4" name="图片 3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3298" y="838746"/>
                <a:ext cx="3976182" cy="896271"/>
              </a:xfrm>
              <a:prstGeom prst="rect">
                <a:avLst/>
              </a:prstGeom>
            </p:spPr>
          </p:pic>
        </p:grpSp>
        <p:sp>
          <p:nvSpPr>
            <p:cNvPr id="6" name="文本框 5"/>
            <p:cNvSpPr txBox="1"/>
            <p:nvPr/>
          </p:nvSpPr>
          <p:spPr>
            <a:xfrm>
              <a:off x="1493550" y="403122"/>
              <a:ext cx="897906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the concatenation of xi and xj with weight vector </a:t>
              </a:r>
              <a:r>
                <a:rPr lang="en-US" altLang="zh-CN" sz="2400" b="1" dirty="0" smtClean="0"/>
                <a:t>α</a:t>
              </a:r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r>
                <a:rPr lang="en-US" altLang="zh-CN" sz="2400" b="1" dirty="0" smtClean="0"/>
                <a:t>topological weights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M</a:t>
              </a:r>
              <a:r>
                <a:rPr lang="en-US" altLang="zh-CN" sz="2400" b="1" baseline="-25000" dirty="0" smtClean="0">
                  <a:solidFill>
                    <a:srgbClr val="FF0000"/>
                  </a:solidFill>
                </a:rPr>
                <a:t>ij</a:t>
              </a:r>
            </a:p>
            <a:p>
              <a:r>
                <a:rPr lang="en-US" altLang="zh-CN" sz="2400" b="1" dirty="0" smtClean="0"/>
                <a:t>activation function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LeakyReLU</a:t>
              </a:r>
              <a:endParaRPr lang="en-US" altLang="zh-CN" sz="2400" b="1" dirty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endParaRPr lang="en-US" altLang="zh-CN" sz="2400" b="1" dirty="0"/>
            </a:p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two</a:t>
              </a:r>
              <a:r>
                <a:rPr lang="en-US" altLang="zh-CN" sz="2400" b="1" dirty="0" smtClean="0"/>
                <a:t> graph attention layers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36683" y="3663531"/>
              <a:ext cx="3573406" cy="2910183"/>
              <a:chOff x="1770621" y="3487407"/>
              <a:chExt cx="3573406" cy="2910183"/>
            </a:xfrm>
          </p:grpSpPr>
          <p:pic>
            <p:nvPicPr>
              <p:cNvPr id="8" name="图片 7" descr="屏幕剪辑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0621" y="4012650"/>
                <a:ext cx="3573406" cy="1812748"/>
              </a:xfrm>
              <a:prstGeom prst="rect">
                <a:avLst/>
              </a:prstGeom>
            </p:spPr>
          </p:pic>
          <p:pic>
            <p:nvPicPr>
              <p:cNvPr id="9" name="图片 8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7447" y="3487407"/>
                <a:ext cx="1223930" cy="451547"/>
              </a:xfrm>
              <a:prstGeom prst="rect">
                <a:avLst/>
              </a:prstGeom>
            </p:spPr>
          </p:pic>
          <p:pic>
            <p:nvPicPr>
              <p:cNvPr id="10" name="图片 9" descr="屏幕剪辑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7776" y="5899094"/>
                <a:ext cx="1345941" cy="498496"/>
              </a:xfrm>
              <a:prstGeom prst="rect">
                <a:avLst/>
              </a:prstGeom>
            </p:spPr>
          </p:pic>
        </p:grpSp>
        <p:pic>
          <p:nvPicPr>
            <p:cNvPr id="12" name="图片 11" descr="屏幕剪辑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893" y="872984"/>
              <a:ext cx="3303921" cy="742185"/>
            </a:xfrm>
            <a:prstGeom prst="rect">
              <a:avLst/>
            </a:prstGeom>
          </p:spPr>
        </p:pic>
        <p:pic>
          <p:nvPicPr>
            <p:cNvPr id="13" name="图片 12" descr="屏幕剪辑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203" y="2921836"/>
              <a:ext cx="205758" cy="167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6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269</Words>
  <Application>Microsoft Office PowerPoint</Application>
  <PresentationFormat>宽屏</PresentationFormat>
  <Paragraphs>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宏威</dc:creator>
  <cp:lastModifiedBy>陈 宏威</cp:lastModifiedBy>
  <cp:revision>117</cp:revision>
  <dcterms:created xsi:type="dcterms:W3CDTF">2019-09-19T08:38:52Z</dcterms:created>
  <dcterms:modified xsi:type="dcterms:W3CDTF">2019-09-23T07:18:02Z</dcterms:modified>
</cp:coreProperties>
</file>