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5" r:id="rId7"/>
    <p:sldId id="266" r:id="rId8"/>
    <p:sldId id="260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1T02:37:03.3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1782 11589 0,'17'0'203,"1"0"-188,-1 0 32,1 0-15,0 0-32,-1 0 15,1 0 16,0 0 63,-1 0-31,1 0-16,0 0-1,-1 0-30,1 0 0,-1 0-1,19 0 1,-1-18 15,-17 18-15,-1 0-1,1 0 17,0 0-17,17 0 142,-18 0-126,19 0-16,-19 0 1,1-18-16,0 18 156,-1 0-140,1 0 0,0 0-1,-1 0 1,36 0-1,-35 0 1,35 0 0,-36 0 77,1 0-77,0-17 0,-1 17 46,1 0-31,0 0-31,-1 0 188,1 0-172,-1 0-1,1 0 1,0 0-16,17 0 31,0 0-15,18 0-1,-18 0 1,18 0 0,0 0-1,0 0 1,-35 0-1,0 0 189,-1 0-189,1 0 16,-1 0-15,1 0 0,0 0-1,-1 0 17,1 0-17,0 0 1,-1 0-1,1 0-15,0 0 32,-1 0-32,18 17 31,-17-17-15,0 0-1,-1 0 1,1 0-1,0 0 79,17 0-94,-17 0 16,17 0-1,35 0 1,-34 0 0,17 0-1,-36 0 1,19 0 15,-19 0-15,1 0-1,-1 0 1,36 0 0,-53-17-1,18 17 17,0 0 61,-1 0-93,1 0 16,0 0-16,-1 0 16,1 0 15,17 0-16,18 0 1,-35 0 0,-1 0-1,1 17 1,0-17 0,-1 0 77,1 0-93,-1 0 16,1 0-16,0 0 16,-1 0-16,36 0 15,-17 0 1,-19 0-1,1 0 1,0 0 47,-1 0-1,18 0-46,-17 0-1,0 0-15,17 0 16,-17 0-16,52 0 16,-35 0-1,1 18-15,-1-18 16,-17 0-1,-1 0 48,1 0-63,0 0 31,-1 0 0,1 0 1,-1 0-17,1 0 1,0 0-16,-1 0 16,1 0 15,0 0 16,-1 0-16,1 0-15,0 0-1,-1 0 1,1 0-1,17 0 1,0 0 0,1 0-1,-1 0 1,18 0 0,-35 0-1,-1 0 1,1 0-1,-1 0 32,19 0 63,-19 0-95,1 0 1,17 0 0,1 0-1,-19 0 1,1 0 62,-1 0-78,1 0 16,0 0 15,-1 0-16,1 0 17,0 0-17,-1 0 360,1 0-343,0 0-1,-18-18-16,17 18-15,1 0 125,0-17-109,-1-1 203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1T03:54:01.4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1711 10866 0,'0'17'110,"0"1"-95,35-18 17,36 35-32,-54-35 15,36 18 1,0-1-1,-35-17 17,35 0-17,-18 0 1,71 0 0,0 0-1,0 0 1,-36 0-1,-17 0 1,-35 0 0,17 0-1,-17 0 1,17 0 0,-17 0-1,17 0 1,0 0-1,-17 0 1,17 0 0,-17 0 15,-1 0-15,19-17-1,-1 17 1,18 0-1,-18 0 1,18-18 0,-35 18 15,17 0-15,-17 0-1,17 0 1,-18 0 15,1 0-31,17-18 16,1 1-1,17 17 1,17 0 15,-35 0-15,-17 0-1,0 0 1,17 0 0,-17 0 77,-1 0-30,18 0-47,18 0-1,-17 0-15,17 0 31,35 0-15,-71 0 0,1 0-1,0 0 1,-1 0 46,19 0-46,-19 0 0,1 0-1,17 0 1,0 0 0,-17 0-1,35 0 1,-18 0 15,-17 0-15,0 0-1,17 0 1,-18 0 0,19 0-1,-19 0 1,19 0-1,-19 0 1,36-18 0,-35 18-1,0 0 1,-1 0 0,1 0-1,17 0 1,-17 0-16,17 0 31,-17 0-15,-1 0-1,1 0 1,0 0 0,52-17-1,-52 17 1,35 0 31,-18 0-32,18-36-15,-18 36 16,-17 0 0,-1 0-1,1 0-15,0-17 16,-1 17 15,1 0-15,0 0-1,35 0 1,-36 0 0,1 0-1,-1 0 1,1 0-1,0 0 1,-1 0 0,1 0-1,17 0 1,-17 0 0,0 0-16,-1 0 31,18 17-16,-17-17 48,0 0-47,-1 0-1,1 0 1,17 0 15,-17 0-15,17 0-1,-17 0 17,-1 0-1,1 0-16,0 0 17,-1 0 15,1 0-47,17 0 31,-17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3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2BDF-8C93-4D43-95E6-761F7DB2FA6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FAFB-0CC6-45A7-88AA-28BC56BBD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3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494" y="2771092"/>
            <a:ext cx="9063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/>
              <a:t>HOW POWERFUL ARE GRAPH NEURAL NETWORKS?</a:t>
            </a:r>
          </a:p>
          <a:p>
            <a:pPr algn="ctr"/>
            <a:r>
              <a:rPr lang="en-US" altLang="zh-CN" sz="2800" b="1" dirty="0" smtClean="0"/>
              <a:t>GIN (2019)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2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60201" y="705851"/>
            <a:ext cx="10264103" cy="4978826"/>
            <a:chOff x="1060201" y="705851"/>
            <a:chExt cx="10264103" cy="4978826"/>
          </a:xfrm>
        </p:grpSpPr>
        <p:grpSp>
          <p:nvGrpSpPr>
            <p:cNvPr id="7" name="组合 6"/>
            <p:cNvGrpSpPr/>
            <p:nvPr/>
          </p:nvGrpSpPr>
          <p:grpSpPr>
            <a:xfrm>
              <a:off x="1387643" y="705851"/>
              <a:ext cx="9092963" cy="3519866"/>
              <a:chOff x="1219201" y="737937"/>
              <a:chExt cx="9092963" cy="3519866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219201" y="737937"/>
                <a:ext cx="514951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Datasets</a:t>
                </a:r>
              </a:p>
              <a:p>
                <a:r>
                  <a:rPr lang="en-US" altLang="zh-CN" sz="2800" b="1" dirty="0" smtClean="0"/>
                  <a:t>	</a:t>
                </a:r>
              </a:p>
              <a:p>
                <a:r>
                  <a:rPr lang="en-US" altLang="zh-CN" sz="2800" b="1" dirty="0" smtClean="0"/>
                  <a:t>4 bioinformatics datasets</a:t>
                </a:r>
              </a:p>
              <a:p>
                <a:r>
                  <a:rPr lang="en-US" altLang="zh-CN" sz="2800" b="1" dirty="0" smtClean="0"/>
                  <a:t>	MUTA </a:t>
                </a:r>
              </a:p>
              <a:p>
                <a:r>
                  <a:rPr lang="en-US" altLang="zh-CN" sz="2800" b="1" dirty="0" smtClean="0"/>
                  <a:t>	PTC</a:t>
                </a:r>
              </a:p>
              <a:p>
                <a:r>
                  <a:rPr lang="en-US" altLang="zh-CN" sz="2800" b="1" dirty="0" smtClean="0"/>
                  <a:t>	NCI1</a:t>
                </a:r>
              </a:p>
              <a:p>
                <a:r>
                  <a:rPr lang="en-US" altLang="zh-CN" sz="2800" b="1" dirty="0" smtClean="0"/>
                  <a:t>	PROTEINS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023811" y="1580147"/>
                <a:ext cx="428835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5 social network </a:t>
                </a:r>
                <a:r>
                  <a:rPr lang="en-US" altLang="zh-CN" sz="2800" b="1" dirty="0" smtClean="0"/>
                  <a:t>datasets</a:t>
                </a:r>
              </a:p>
              <a:p>
                <a:r>
                  <a:rPr lang="en-US" altLang="zh-CN" sz="2800" b="1" dirty="0"/>
                  <a:t>	COLLAB</a:t>
                </a:r>
              </a:p>
              <a:p>
                <a:r>
                  <a:rPr lang="en-US" altLang="zh-CN" sz="2800" b="1" dirty="0"/>
                  <a:t>	IMDB-BINARY</a:t>
                </a:r>
              </a:p>
              <a:p>
                <a:r>
                  <a:rPr lang="en-US" altLang="zh-CN" sz="2800" b="1" dirty="0"/>
                  <a:t>	IMDB-MULTI</a:t>
                </a:r>
              </a:p>
              <a:p>
                <a:r>
                  <a:rPr lang="en-US" altLang="zh-CN" sz="2800" b="1" dirty="0"/>
                  <a:t>	REDDIT-BINARY </a:t>
                </a:r>
              </a:p>
              <a:p>
                <a:r>
                  <a:rPr lang="en-US" altLang="zh-CN" sz="2800" b="1" dirty="0"/>
                  <a:t>	</a:t>
                </a:r>
                <a:r>
                  <a:rPr lang="en-US" altLang="zh-CN" sz="2800" b="1" dirty="0" smtClean="0"/>
                  <a:t>REDDIT-MULTI5K</a:t>
                </a:r>
                <a:endParaRPr lang="zh-CN" altLang="en-US" sz="2800" b="1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60201" y="4656604"/>
              <a:ext cx="10264103" cy="1028073"/>
              <a:chOff x="1156799" y="4754287"/>
              <a:chExt cx="10264103" cy="1028073"/>
            </a:xfrm>
          </p:grpSpPr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01"/>
              <a:stretch/>
            </p:blipFill>
            <p:spPr>
              <a:xfrm>
                <a:off x="2339458" y="4754287"/>
                <a:ext cx="9081444" cy="1028073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6799" y="4762452"/>
                <a:ext cx="1182659" cy="10199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89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19817" y="1361521"/>
            <a:ext cx="9817768" cy="3635610"/>
            <a:chOff x="1395663" y="954505"/>
            <a:chExt cx="8847221" cy="3635610"/>
          </a:xfrm>
        </p:grpSpPr>
        <p:sp>
          <p:nvSpPr>
            <p:cNvPr id="4" name="文本框 3"/>
            <p:cNvSpPr txBox="1"/>
            <p:nvPr/>
          </p:nvSpPr>
          <p:spPr>
            <a:xfrm>
              <a:off x="1395663" y="954505"/>
              <a:ext cx="1975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Motivation</a:t>
              </a:r>
              <a:endParaRPr lang="zh-CN" altLang="en-US" sz="28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211" y="1804737"/>
              <a:ext cx="8638673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800" b="1" dirty="0" smtClean="0"/>
                <a:t>Limited understanding of representational properties and limitations in graph representation of GNNs</a:t>
              </a: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800" b="1" dirty="0" smtClean="0"/>
                <a:t>The design of new GNNs is mostly based on empirical intuition, heuristics, and experimental trial-and-error</a:t>
              </a: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800" b="1" dirty="0" smtClean="0"/>
                <a:t>Not </a:t>
              </a:r>
              <a:r>
                <a:rPr lang="en-US" altLang="zh-CN" sz="2800" b="1" dirty="0"/>
                <a:t>easily generalize to multple architectures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9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51233" y="752128"/>
            <a:ext cx="10624344" cy="4615780"/>
            <a:chOff x="890310" y="986589"/>
            <a:chExt cx="10624344" cy="4615780"/>
          </a:xfrm>
        </p:grpSpPr>
        <p:sp>
          <p:nvSpPr>
            <p:cNvPr id="2" name="文本框 1"/>
            <p:cNvSpPr txBox="1"/>
            <p:nvPr/>
          </p:nvSpPr>
          <p:spPr>
            <a:xfrm>
              <a:off x="1150507" y="986589"/>
              <a:ext cx="4899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Weisfeiler-Lehman</a:t>
              </a:r>
              <a:r>
                <a:rPr lang="zh-CN" altLang="en-US" sz="2800" b="1" dirty="0" smtClean="0"/>
                <a:t> </a:t>
              </a:r>
              <a:r>
                <a:rPr lang="en-US" altLang="zh-CN" sz="2800" b="1" dirty="0" smtClean="0"/>
                <a:t>(WL</a:t>
              </a:r>
              <a:r>
                <a:rPr lang="en-US" altLang="zh-CN" sz="2800" b="1" dirty="0"/>
                <a:t>) </a:t>
              </a:r>
              <a:r>
                <a:rPr lang="en-US" altLang="zh-CN" sz="2800" b="1" dirty="0" smtClean="0"/>
                <a:t>Test</a:t>
              </a:r>
              <a:endParaRPr lang="zh-CN" altLang="en-US" sz="28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348" y="3162706"/>
              <a:ext cx="3517306" cy="2439663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10" y="1923287"/>
              <a:ext cx="6862903" cy="3679082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572369" y="5843908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full multiset of node neighbors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39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937652" y="773722"/>
            <a:ext cx="8412187" cy="5177913"/>
            <a:chOff x="1937652" y="773722"/>
            <a:chExt cx="8412187" cy="5177913"/>
          </a:xfrm>
        </p:grpSpPr>
        <p:sp>
          <p:nvSpPr>
            <p:cNvPr id="3" name="文本框 2"/>
            <p:cNvSpPr txBox="1"/>
            <p:nvPr/>
          </p:nvSpPr>
          <p:spPr>
            <a:xfrm>
              <a:off x="1937652" y="773722"/>
              <a:ext cx="5846472" cy="196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G = (</a:t>
              </a:r>
              <a:r>
                <a:rPr lang="en-US" altLang="zh-CN" sz="2800" b="1" dirty="0" smtClean="0"/>
                <a:t>V;E)	node </a:t>
              </a:r>
              <a:r>
                <a:rPr lang="en-US" altLang="zh-CN" sz="2800" b="1" dirty="0"/>
                <a:t>feature vectors X</a:t>
              </a:r>
              <a:r>
                <a:rPr lang="en-US" altLang="zh-CN" sz="2800" b="1" baseline="-25000" dirty="0"/>
                <a:t>v</a:t>
              </a:r>
              <a:endParaRPr lang="en-US" altLang="zh-CN" sz="2800" b="1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Node classification: </a:t>
              </a:r>
              <a:r>
                <a:rPr lang="en-US" altLang="zh-CN" sz="2800" b="1" dirty="0" smtClean="0"/>
                <a:t>f(h</a:t>
              </a:r>
              <a:r>
                <a:rPr lang="en-US" altLang="zh-CN" sz="2800" b="1" baseline="-25000" dirty="0" smtClean="0"/>
                <a:t>v</a:t>
              </a:r>
              <a:r>
                <a:rPr lang="en-US" altLang="zh-CN" sz="2800" b="1" dirty="0" smtClean="0"/>
                <a:t>) = y</a:t>
              </a:r>
              <a:r>
                <a:rPr lang="en-US" altLang="zh-CN" sz="2800" b="1" baseline="-25000" dirty="0" smtClean="0"/>
                <a:t>v</a:t>
              </a:r>
              <a:endParaRPr lang="en-US" altLang="zh-CN" sz="2800" b="1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/>
                <a:t>Graph classification: g(h</a:t>
              </a:r>
              <a:r>
                <a:rPr lang="en-US" altLang="zh-CN" sz="2800" b="1" baseline="-25000" dirty="0" smtClean="0"/>
                <a:t>G</a:t>
              </a:r>
              <a:r>
                <a:rPr lang="en-US" altLang="zh-CN" sz="2800" b="1" dirty="0" smtClean="0"/>
                <a:t>) 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y</a:t>
              </a:r>
              <a:r>
                <a:rPr lang="en-US" altLang="zh-CN" sz="2800" b="1" baseline="-25000" dirty="0"/>
                <a:t>G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35385" y="3260009"/>
              <a:ext cx="6862012" cy="2691626"/>
              <a:chOff x="1453662" y="3400686"/>
              <a:chExt cx="6862012" cy="2691626"/>
            </a:xfrm>
          </p:grpSpPr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662" y="3400686"/>
                <a:ext cx="6862012" cy="711373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8370" y="4499253"/>
                <a:ext cx="4915877" cy="617192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662" y="5503639"/>
                <a:ext cx="5175880" cy="588673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8276836" y="4492003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</a:t>
              </a:r>
              <a:r>
                <a:rPr lang="en-US" altLang="zh-CN" b="1" dirty="0" smtClean="0"/>
                <a:t>ode embedding</a:t>
              </a:r>
              <a:endParaRPr lang="zh-CN" altLang="en-US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76836" y="5546658"/>
              <a:ext cx="20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graph embedding</a:t>
              </a:r>
              <a:endParaRPr lang="zh-CN" altLang="en-US" b="1" dirty="0"/>
            </a:p>
          </p:txBody>
        </p: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610" y="2449068"/>
              <a:ext cx="1191787" cy="423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2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38031" y="640862"/>
            <a:ext cx="9308124" cy="5637097"/>
            <a:chOff x="1438031" y="640862"/>
            <a:chExt cx="9308124" cy="5637097"/>
          </a:xfrm>
        </p:grpSpPr>
        <p:sp>
          <p:nvSpPr>
            <p:cNvPr id="2" name="文本框 1"/>
            <p:cNvSpPr txBox="1"/>
            <p:nvPr/>
          </p:nvSpPr>
          <p:spPr>
            <a:xfrm>
              <a:off x="1438031" y="640862"/>
              <a:ext cx="93081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 smtClean="0"/>
                <a:t>Model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graph isomorphism network (GIN) 	</a:t>
              </a:r>
              <a:r>
                <a:rPr lang="en-US" altLang="zh-CN" sz="2400" b="1" dirty="0" smtClean="0"/>
                <a:t>(Injective)</a:t>
              </a:r>
              <a:endParaRPr lang="en-US" altLang="zh-CN" sz="24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" y="2493525"/>
              <a:ext cx="6507759" cy="772867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03" y="4419551"/>
              <a:ext cx="7487098" cy="8340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61703" y="3774578"/>
              <a:ext cx="52661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multi-layer perceptrons (</a:t>
              </a:r>
              <a:r>
                <a:rPr lang="en-US" altLang="zh-CN" sz="2800" b="1" dirty="0" smtClean="0"/>
                <a:t>MLPs)</a:t>
              </a:r>
              <a:endParaRPr lang="zh-CN" altLang="en-US" sz="2800" b="1" dirty="0"/>
            </a:p>
          </p:txBody>
        </p:sp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03" y="5520584"/>
              <a:ext cx="8729744" cy="75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1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2" y="793591"/>
            <a:ext cx="7978831" cy="205757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72" y="3767415"/>
            <a:ext cx="9289585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92" y="1379622"/>
            <a:ext cx="10613986" cy="4888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337" y="54543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Experiments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36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3" y="1457484"/>
            <a:ext cx="11435174" cy="4061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641520" y="4146480"/>
              <a:ext cx="1378080" cy="25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320" y="4083120"/>
                <a:ext cx="1410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615960" y="3892680"/>
              <a:ext cx="1371960" cy="572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120" y="3828960"/>
                <a:ext cx="140364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3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85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59</cp:revision>
  <dcterms:created xsi:type="dcterms:W3CDTF">2019-09-29T02:51:56Z</dcterms:created>
  <dcterms:modified xsi:type="dcterms:W3CDTF">2019-10-21T03:57:19Z</dcterms:modified>
</cp:coreProperties>
</file>