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57" r:id="rId5"/>
    <p:sldId id="258" r:id="rId6"/>
    <p:sldId id="259" r:id="rId7"/>
    <p:sldId id="271" r:id="rId8"/>
    <p:sldId id="260" r:id="rId9"/>
    <p:sldId id="268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9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43710" y="2377440"/>
            <a:ext cx="90849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b="1">
                <a:latin typeface="DengXian" panose="02010600030101010101" charset="-122"/>
                <a:ea typeface="DengXian" panose="02010600030101010101" charset="-122"/>
              </a:rPr>
              <a:t>Higher-order Weighted Graph Convolutional Networks</a:t>
            </a:r>
            <a:endParaRPr lang="en-US" sz="2800" b="1">
              <a:latin typeface="DengXian" panose="02010600030101010101" charset="-122"/>
              <a:ea typeface="DengXian" panose="02010600030101010101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en-US" sz="2800" b="1">
                <a:latin typeface="DengXian" panose="02010600030101010101" charset="-122"/>
                <a:ea typeface="DengXian" panose="02010600030101010101" charset="-122"/>
              </a:rPr>
              <a:t>HWGCN (2019)</a:t>
            </a:r>
            <a:endParaRPr lang="en-US" altLang="en-US" sz="2800" b="1">
              <a:latin typeface="DengXian" panose="02010600030101010101" charset="-122"/>
              <a:ea typeface="DengXian" panose="02010600030101010101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en-US" sz="2800" b="1">
                <a:latin typeface="DengXian" panose="02010600030101010101" charset="-122"/>
                <a:ea typeface="DengXian" panose="02010600030101010101" charset="-122"/>
              </a:rPr>
              <a:t>Preprint.</a:t>
            </a:r>
            <a:endParaRPr lang="en-US" altLang="en-US" sz="2800" b="1">
              <a:latin typeface="DengXian" panose="02010600030101010101" charset="-122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110615"/>
            <a:ext cx="9131935" cy="4738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524635" y="1267460"/>
            <a:ext cx="9419590" cy="3332480"/>
            <a:chOff x="2271" y="2080"/>
            <a:chExt cx="14834" cy="524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71" y="4250"/>
              <a:ext cx="14834" cy="3078"/>
            </a:xfrm>
            <a:prstGeom prst="rect">
              <a:avLst/>
            </a:prstGeom>
          </p:spPr>
        </p:pic>
        <p:sp>
          <p:nvSpPr>
            <p:cNvPr id="3" name="Text Box 2"/>
            <p:cNvSpPr txBox="1"/>
            <p:nvPr/>
          </p:nvSpPr>
          <p:spPr>
            <a:xfrm>
              <a:off x="2271" y="2080"/>
              <a:ext cx="221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</a:rPr>
                <a:t>Dataset</a:t>
              </a:r>
              <a:endParaRPr lang="en-US" altLang="en-US" sz="2800" b="1">
                <a:latin typeface="DengXian" panose="02010600030101010101" charset="-122"/>
                <a:ea typeface="DengXian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90930" y="1556385"/>
            <a:ext cx="100101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en-US" sz="2800" b="1">
                <a:latin typeface="DengXian" panose="02010600030101010101" charset="-122"/>
                <a:ea typeface="DengXian" panose="02010600030101010101" charset="-122"/>
              </a:rPr>
              <a:t>Motivation</a:t>
            </a:r>
            <a:endParaRPr lang="en-US" altLang="en-US" sz="2800" b="1">
              <a:latin typeface="DengXian" panose="02010600030101010101" charset="-122"/>
              <a:ea typeface="DengXian" panose="02010600030101010101" charset="-122"/>
            </a:endParaRPr>
          </a:p>
          <a:p>
            <a:pPr marL="514350" indent="0" algn="l" fontAlgn="auto">
              <a:lnSpc>
                <a:spcPct val="150000"/>
              </a:lnSpc>
              <a:buAutoNum type="arabicPeriod"/>
            </a:pPr>
            <a:r>
              <a:rPr lang="en-US" altLang="en-US" sz="2800" b="1">
                <a:latin typeface="DengXian" panose="02010600030101010101" charset="-122"/>
                <a:ea typeface="DengXian" panose="02010600030101010101" charset="-122"/>
              </a:rPr>
              <a:t> merely the first-order or few-order</a:t>
            </a:r>
            <a:endParaRPr lang="en-US" altLang="en-US" sz="2800" b="1">
              <a:latin typeface="DengXian" panose="02010600030101010101" charset="-122"/>
              <a:ea typeface="DengXian" panose="02010600030101010101" charset="-122"/>
            </a:endParaRPr>
          </a:p>
          <a:p>
            <a:pPr marL="514350" indent="0" algn="l" fontAlgn="auto">
              <a:lnSpc>
                <a:spcPct val="150000"/>
              </a:lnSpc>
              <a:buAutoNum type="arabicPeriod"/>
            </a:pPr>
            <a:r>
              <a:rPr lang="en-US" altLang="en-US" sz="2800" b="1">
                <a:latin typeface="DengXian" panose="02010600030101010101" charset="-122"/>
                <a:ea typeface="DengXian" panose="02010600030101010101" charset="-122"/>
              </a:rPr>
              <a:t> drop-off for deeper structure</a:t>
            </a:r>
            <a:endParaRPr lang="en-US" altLang="en-US" sz="2800" b="1">
              <a:latin typeface="DengXian" panose="02010600030101010101" charset="-122"/>
              <a:ea typeface="DengXian" panose="02010600030101010101" charset="-122"/>
            </a:endParaRPr>
          </a:p>
          <a:p>
            <a:pPr marL="514350" indent="0" algn="l" fontAlgn="auto">
              <a:lnSpc>
                <a:spcPct val="150000"/>
              </a:lnSpc>
              <a:buAutoNum type="arabicPeriod"/>
            </a:pPr>
            <a:r>
              <a:rPr lang="en-US" altLang="en-US" sz="2800" b="1">
                <a:latin typeface="DengXian" panose="02010600030101010101" charset="-122"/>
                <a:ea typeface="DengXian" panose="02010600030101010101" charset="-122"/>
              </a:rPr>
              <a:t> convolutional filter limits the representational capacity of the model </a:t>
            </a:r>
            <a:endParaRPr lang="en-US" altLang="en-US" sz="2800" b="1">
              <a:latin typeface="DengXian" panose="02010600030101010101" charset="-122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792480" y="852805"/>
            <a:ext cx="10919460" cy="4755515"/>
            <a:chOff x="1248" y="785"/>
            <a:chExt cx="17196" cy="7489"/>
          </a:xfrm>
        </p:grpSpPr>
        <p:sp>
          <p:nvSpPr>
            <p:cNvPr id="2" name="Text Box 1"/>
            <p:cNvSpPr txBox="1"/>
            <p:nvPr/>
          </p:nvSpPr>
          <p:spPr>
            <a:xfrm>
              <a:off x="1248" y="785"/>
              <a:ext cx="8603" cy="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</a:rPr>
                <a:t>Model</a:t>
              </a:r>
              <a:endParaRPr lang="en-US" altLang="en-US" sz="2800" b="1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</a:rPr>
                <a:t>    k</a:t>
              </a:r>
              <a:r>
                <a:rPr lang="en-US" altLang="en-US" sz="2800" b="1" baseline="30000">
                  <a:solidFill>
                    <a:schemeClr val="tx1"/>
                  </a:solidFill>
                  <a:uFillTx/>
                  <a:latin typeface="DengXian" panose="02010600030101010101" charset="-122"/>
                  <a:ea typeface="DengXian" panose="02010600030101010101" charset="-122"/>
                </a:rPr>
                <a:t>th</a:t>
              </a:r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</a:rPr>
                <a:t>-order adjacency matrix A</a:t>
              </a:r>
              <a:r>
                <a:rPr lang="en-US" altLang="en-US" sz="2800" b="1" baseline="30000">
                  <a:latin typeface="DengXian" panose="02010600030101010101" charset="-122"/>
                  <a:ea typeface="DengXian" panose="02010600030101010101" charset="-122"/>
                </a:rPr>
                <a:t>(k)</a:t>
              </a:r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  <a:p>
              <a:pPr algn="l"/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</a:rPr>
                <a:t>    k</a:t>
              </a:r>
              <a:r>
                <a:rPr lang="en-US" altLang="en-US" sz="2800" b="1" baseline="30000">
                  <a:latin typeface="DengXian" panose="02010600030101010101" charset="-122"/>
                  <a:ea typeface="DengXian" panose="02010600030101010101" charset="-122"/>
                </a:rPr>
                <a:t>th</a:t>
              </a:r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</a:rPr>
                <a:t>-order weight matrix W</a:t>
              </a:r>
              <a:r>
                <a:rPr lang="en-US" altLang="en-US" sz="2800" b="1" baseline="30000">
                  <a:latin typeface="DengXian" panose="02010600030101010101" charset="-122"/>
                  <a:ea typeface="DengXian" panose="02010600030101010101" charset="-122"/>
                </a:rPr>
                <a:t>(k)</a:t>
              </a:r>
              <a:endParaRPr lang="en-US" altLang="en-US" sz="2800" b="1" baseline="30000">
                <a:latin typeface="DengXian" panose="02010600030101010101" charset="-122"/>
                <a:ea typeface="DengXian" panose="02010600030101010101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90" y="3037"/>
              <a:ext cx="6208" cy="185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" y="6564"/>
              <a:ext cx="10770" cy="1710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12418" y="3034"/>
              <a:ext cx="6026" cy="3269"/>
              <a:chOff x="12912" y="2521"/>
              <a:chExt cx="6026" cy="326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2" y="2521"/>
                <a:ext cx="6026" cy="968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12" y="3726"/>
                <a:ext cx="3333" cy="906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2982" y="4774"/>
                <a:ext cx="5098" cy="1016"/>
                <a:chOff x="13038" y="4755"/>
                <a:chExt cx="5098" cy="1016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30" y="4755"/>
                  <a:ext cx="3706" cy="1008"/>
                </a:xfrm>
                <a:prstGeom prst="rect">
                  <a:avLst/>
                </a:prstGeom>
              </p:spPr>
            </p:pic>
            <p:sp>
              <p:nvSpPr>
                <p:cNvPr id="8" name="Text Box 7"/>
                <p:cNvSpPr txBox="1"/>
                <p:nvPr/>
              </p:nvSpPr>
              <p:spPr>
                <a:xfrm>
                  <a:off x="13038" y="4755"/>
                  <a:ext cx="1467" cy="1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en-US" sz="3600" i="1">
                      <a:latin typeface="Times New Roman" panose="02020603050405020304" charset="0"/>
                      <a:cs typeface="Times New Roman" panose="02020603050405020304" charset="0"/>
                    </a:rPr>
                    <a:t>L</a:t>
                  </a:r>
                  <a:r>
                    <a:rPr lang="en-US" altLang="en-US" sz="3600">
                      <a:latin typeface="Times New Roman" panose="02020603050405020304" charset="0"/>
                      <a:cs typeface="Times New Roman" panose="02020603050405020304" charset="0"/>
                    </a:rPr>
                    <a:t>  =</a:t>
                  </a:r>
                  <a:endParaRPr lang="en-US" altLang="en-US" sz="3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391920"/>
            <a:ext cx="11617325" cy="4223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946785" y="483870"/>
            <a:ext cx="9872980" cy="5850255"/>
            <a:chOff x="1295" y="790"/>
            <a:chExt cx="15548" cy="9213"/>
          </a:xfrm>
        </p:grpSpPr>
        <p:pic>
          <p:nvPicPr>
            <p:cNvPr id="4" name="图片 3" descr="lass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38" y="4891"/>
              <a:ext cx="5009" cy="5113"/>
            </a:xfrm>
            <a:prstGeom prst="rect">
              <a:avLst/>
            </a:prstGeom>
          </p:spPr>
        </p:pic>
        <p:pic>
          <p:nvPicPr>
            <p:cNvPr id="5" name="图片 4" descr="rid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1" y="4841"/>
              <a:ext cx="4802" cy="4902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295" y="790"/>
              <a:ext cx="1266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" altLang="en-US" sz="2800" b="1">
                  <a:latin typeface="DengXian" panose="02010600030101010101" charset="-122"/>
                  <a:ea typeface="DengXian" panose="02010600030101010101" charset="-122"/>
                </a:rPr>
                <a:t>L1 R</a:t>
              </a:r>
              <a:r>
                <a:rPr lang="en-US" sz="2800" b="1">
                  <a:latin typeface="DengXian" panose="02010600030101010101" charset="-122"/>
                  <a:ea typeface="DengXian" panose="02010600030101010101" charset="-122"/>
                </a:rPr>
                <a:t>egularization → Sparsity </a:t>
              </a:r>
              <a:r>
                <a:rPr lang="en-US" sz="2800" b="1">
                  <a:latin typeface="DengXian" panose="02010600030101010101" charset="-122"/>
                  <a:ea typeface="DengXian" panose="02010600030101010101" charset="-122"/>
                  <a:sym typeface="+mn-ea"/>
                </a:rPr>
                <a:t>→ </a:t>
              </a:r>
              <a:r>
                <a:rPr lang="" altLang="en-US" sz="2800" b="1">
                  <a:latin typeface="DengXian" panose="02010600030101010101" charset="-122"/>
                  <a:ea typeface="DengXian" panose="02010600030101010101" charset="-122"/>
                  <a:sym typeface="+mn-ea"/>
                </a:rPr>
                <a:t>F</a:t>
              </a:r>
              <a:r>
                <a:rPr lang="en-US" sz="2800" b="1">
                  <a:latin typeface="DengXian" panose="02010600030101010101" charset="-122"/>
                  <a:ea typeface="DengXian" panose="02010600030101010101" charset="-122"/>
                  <a:sym typeface="+mn-ea"/>
                </a:rPr>
                <a:t>eature </a:t>
              </a:r>
              <a:r>
                <a:rPr lang="" altLang="en-US" sz="2800" b="1">
                  <a:latin typeface="DengXian" panose="02010600030101010101" charset="-122"/>
                  <a:ea typeface="DengXian" panose="02010600030101010101" charset="-122"/>
                  <a:sym typeface="+mn-ea"/>
                </a:rPr>
                <a:t>S</a:t>
              </a:r>
              <a:r>
                <a:rPr lang="en-US" sz="2800" b="1">
                  <a:latin typeface="DengXian" panose="02010600030101010101" charset="-122"/>
                  <a:ea typeface="DengXian" panose="02010600030101010101" charset="-122"/>
                  <a:sym typeface="+mn-ea"/>
                </a:rPr>
                <a:t>election</a:t>
              </a:r>
              <a:endParaRPr lang="en-US" sz="2800" b="1">
                <a:latin typeface="DengXian" panose="02010600030101010101" charset="-122"/>
                <a:ea typeface="DengXian" panose="02010600030101010101" charset="-122"/>
                <a:sym typeface="+mn-ea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87" y="2938"/>
              <a:ext cx="5856" cy="9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" y="2882"/>
              <a:ext cx="6201" cy="10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176655" y="793750"/>
            <a:ext cx="9857740" cy="5065395"/>
            <a:chOff x="1005" y="1046"/>
            <a:chExt cx="15524" cy="797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79" y="2399"/>
              <a:ext cx="14950" cy="264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" y="5394"/>
              <a:ext cx="8315" cy="924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1005" y="1046"/>
              <a:ext cx="817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2800" b="1">
                  <a:latin typeface="DengXian" panose="02010600030101010101" charset="-122"/>
                  <a:ea typeface="DengXian" panose="02010600030101010101" charset="-122"/>
                </a:rPr>
                <a:t>Lasso </a:t>
              </a:r>
              <a:r>
                <a:rPr lang="en-US" altLang="en-US" sz="2000">
                  <a:latin typeface="DengXian" panose="02010600030101010101" charset="-122"/>
                  <a:ea typeface="DengXian" panose="02010600030101010101" charset="-122"/>
                </a:rPr>
                <a:t>(for higher-order neighbor selection)</a:t>
              </a:r>
              <a:endParaRPr lang="en-US" altLang="en-US" sz="2000">
                <a:latin typeface="DengXian" panose="02010600030101010101" charset="-122"/>
                <a:ea typeface="DengXian" panose="02010600030101010101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29" y="7331"/>
              <a:ext cx="14477" cy="1692"/>
              <a:chOff x="1005" y="7396"/>
              <a:chExt cx="14477" cy="169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" y="7958"/>
                <a:ext cx="574" cy="574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9" y="7396"/>
                <a:ext cx="6919" cy="1692"/>
              </a:xfrm>
              <a:prstGeom prst="rect">
                <a:avLst/>
              </a:prstGeom>
            </p:spPr>
          </p:pic>
          <p:sp>
            <p:nvSpPr>
              <p:cNvPr id="8" name="Text Box 7"/>
              <p:cNvSpPr txBox="1"/>
              <p:nvPr/>
            </p:nvSpPr>
            <p:spPr>
              <a:xfrm>
                <a:off x="1579" y="7952"/>
                <a:ext cx="6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>
                    <a:latin typeface="Microsoft YaHei" panose="020B0503020204020204" charset="-122"/>
                    <a:ea typeface="Microsoft YaHei" panose="020B0503020204020204" charset="-122"/>
                  </a:rPr>
                  <a:t>→</a:t>
                </a:r>
                <a:endParaRPr lang="en-US" altLang="en-US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8" y="7683"/>
                <a:ext cx="6365" cy="127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778510" y="581025"/>
            <a:ext cx="10634980" cy="5697855"/>
            <a:chOff x="1339" y="1380"/>
            <a:chExt cx="16748" cy="89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9" y="1380"/>
              <a:ext cx="16749" cy="204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" y="4394"/>
              <a:ext cx="5643" cy="127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" y="6313"/>
              <a:ext cx="7074" cy="178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1" y="4271"/>
              <a:ext cx="8269" cy="415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" y="9275"/>
              <a:ext cx="12493" cy="1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852805" y="229235"/>
            <a:ext cx="10410825" cy="6400800"/>
            <a:chOff x="920" y="361"/>
            <a:chExt cx="16395" cy="100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0" y="1183"/>
              <a:ext cx="16395" cy="531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9" y="6497"/>
              <a:ext cx="14896" cy="3944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920" y="361"/>
              <a:ext cx="317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2800" b="1">
                  <a:latin typeface="DengXian" panose="02010600030101010101" charset="-122"/>
                  <a:ea typeface="DengXian" panose="02010600030101010101" charset="-122"/>
                  <a:sym typeface="+mn-ea"/>
                </a:rPr>
                <a:t>Experiment</a:t>
              </a:r>
              <a:endParaRPr lang="en-US" altLang="en-US" sz="2800" b="1">
                <a:latin typeface="DengXian" panose="02010600030101010101" charset="-122"/>
                <a:ea typeface="DengXian" panose="02010600030101010101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DengXian</vt:lpstr>
      <vt:lpstr>Times New Roman</vt:lpstr>
      <vt:lpstr>Microsoft YaHei</vt:lpstr>
      <vt:lpstr>微软雅黑</vt:lpstr>
      <vt:lpstr>Arial Unicode MS</vt:lpstr>
      <vt:lpstr>宋体</vt:lpstr>
      <vt:lpstr>Calibri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hwc</dc:creator>
  <cp:lastModifiedBy>hwc</cp:lastModifiedBy>
  <cp:revision>30</cp:revision>
  <dcterms:created xsi:type="dcterms:W3CDTF">2019-11-26T11:26:57Z</dcterms:created>
  <dcterms:modified xsi:type="dcterms:W3CDTF">2019-11-26T11:26:57Z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