
<file path=[Content_Types].xml><?xml version="1.0" encoding="utf-8"?>
<Types xmlns="http://schemas.openxmlformats.org/package/2006/content-types">
  <Default Extension="tmp" ContentType="image/png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9" r:id="rId12"/>
    <p:sldId id="270" r:id="rId13"/>
    <p:sldId id="265" r:id="rId14"/>
    <p:sldId id="267" r:id="rId15"/>
    <p:sldId id="26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2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26T01:13:15.09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20214 15311 0,'0'17'63,"-17"-17"-32,-1 0 16,0 0-32,-17-17 1,-18-1 0,-53 0-1,53 1-15,-70 17 16,105 0-1,-17-18-15,-18 18 16,35 0 0,-35 0-1,18 0 1,18 0 0,-1 0 15,0 0 0,1 0-15,-19 0-1,19 0 1,-1 0 46,0 0-62,1 0 16,-1 0 15,0 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26T01:13:32.94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22931 15169 0,'17'0'109,"36"0"-109,106-35 47,176 35 0,-194-35 16,-123 35-63,70-18 46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0-21T02:21:10.63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8096 6562 0,'18'0'94,"0"0"-63,-1 0-15,18 0 15,1 0-15,-19 0-1,1 0 1,0 0-16,-1 0 16,36 0 15,-18 0-15,-17 0-1,0 0 1,17 0-1,0 0 1,-17 0 0,0 0-1,17 0 1,-18 0 0,19 0-1,-1-18-15,-17 18 16,-1 0-1,1 0-15,17 0 16,18 0 0,-18 0-1,18 0 1,0 0 15,-35 0-15,0 0-1,17 0 1,-18 0 0,19 0-1,-19 0 1,1 0 0,0 0-16,-1 0 15,1 0 1,0 0 15,-1 0 110,1 0-126,-1 0 95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0-21T02:21:12.59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8079 7144 0,'17'-18'140,"1"18"-124,0 0 0,17-18-1,0 18 1,-17 0-16,-1 0 31,19 0-15,-1 0-1,18 0 1,0-17 0,17 17-1,-34 0 1,16 0-16,1 0 15,-35 0-15,0 0 32,17 0-17,0 0 32,-17 0-47,0 0 31,-1 0-15,1 17 0,-1-17-1,19 0 1,-19 0 0,19 0-1,17 0 1,-36 0 15,1 0-15,17-17-1,-17 17 1,-1 0 15,1 0 0,0 0-15,-1 0 62,1 0-62,0 0 78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0-21T02:21:15.00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8079 4780 0,'0'18'125,"17"-18"-125,1 0 31,35 0-16,0 0 1,-18 0 0,0 0-1,18 0 1,18 0 0,-18 0-1,-36 0 1,36 0-1,-35 0 1,35 0 0,0 0-1,17-18 1,-17 18 0,-18 0-1,-17 0 1,0 0-1,17 0 17,-17 0-17,-1 0 1,1 0 15,0 0 0,17 0-15,-18 0 0,19 0-1,-19 0 1,1 0 0,0 0 15,-1 0-16,1 0 1,0 0 0,-1 0-1,1 0 48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26T01:13:18.23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30674 4692 0,'0'18'125,"-88"-18"-62,-230 17-16,89-17 0,123 0-1,53 0 17,-35 0-16,70 0 0,1 0 156,-18 0-141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26T01:13:20.30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32332 4674 0,'-18'0'125,"-140"0"-78,-54-35 0,71 35 0,17 0 0,107-18 15,-18 18-15,-18 0 0,-89-53 0,142 36 0,-35 17-1,-88 0 17,105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26T01:13:23.02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30621 9596 0,'-18'17'47,"-52"1"0,-106-53 15,-1-1-15,36 36 0,-35-17 0,123-1 0,0 18 15,0-18-15,35 1 0,-17 17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26T01:13:24.51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32244 9543 0,'-18'0'94,"-423"-18"-31,300-17-16,53 17-1,17 0 1,54 18 0,-1 0 63,0 0-32,1 0-31,-1 0 46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26T01:13:26.22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23795 9666 0,'-18'0'156,"1"0"-109,-389-18 15,0 1-15,353 17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26T01:13:28.01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30551 15046 0,'-18'0'125,"-335"0"-78,89-35 0,52 35 15,159 0-15,18 0 0,-1 0 0,19 0 0,34-53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26T01:13:29.71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32209 15028 0,'0'18'140,"-300"-18"-93,-265 53 0,336-53 0,194 0 0,52 0 47,1 0-79,17 0 32,-17 0 31,0 0-62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26T01:13:31.39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27358 14993 0,'0'0'0,"-53"-35"32,35 35 93,1 0-63,-19 17 16,19-17-62,-265 71 31,-159-36 0,388-35-1,-88 18 17,70 17-16,53-35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CF50-5576-435C-92DF-70AE076B08B3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38FF7-127F-4509-B3F0-9189302CB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737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CF50-5576-435C-92DF-70AE076B08B3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38FF7-127F-4509-B3F0-9189302CB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112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CF50-5576-435C-92DF-70AE076B08B3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38FF7-127F-4509-B3F0-9189302CB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85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CF50-5576-435C-92DF-70AE076B08B3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38FF7-127F-4509-B3F0-9189302CB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51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CF50-5576-435C-92DF-70AE076B08B3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38FF7-127F-4509-B3F0-9189302CB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441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CF50-5576-435C-92DF-70AE076B08B3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38FF7-127F-4509-B3F0-9189302CB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218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CF50-5576-435C-92DF-70AE076B08B3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38FF7-127F-4509-B3F0-9189302CB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732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CF50-5576-435C-92DF-70AE076B08B3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38FF7-127F-4509-B3F0-9189302CB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7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CF50-5576-435C-92DF-70AE076B08B3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38FF7-127F-4509-B3F0-9189302CB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86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CF50-5576-435C-92DF-70AE076B08B3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38FF7-127F-4509-B3F0-9189302CB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144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CF50-5576-435C-92DF-70AE076B08B3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38FF7-127F-4509-B3F0-9189302CB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681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9CF50-5576-435C-92DF-70AE076B08B3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38FF7-127F-4509-B3F0-9189302CB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32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tmp"/><Relationship Id="rId4" Type="http://schemas.openxmlformats.org/officeDocument/2006/relationships/image" Target="../media/image32.tm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image" Target="../media/image35.tmp"/><Relationship Id="rId7" Type="http://schemas.openxmlformats.org/officeDocument/2006/relationships/customXml" Target="../ink/ink12.xml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emf"/><Relationship Id="rId5" Type="http://schemas.openxmlformats.org/officeDocument/2006/relationships/customXml" Target="../ink/ink11.xml"/><Relationship Id="rId10" Type="http://schemas.openxmlformats.org/officeDocument/2006/relationships/image" Target="../media/image39.emf"/><Relationship Id="rId4" Type="http://schemas.openxmlformats.org/officeDocument/2006/relationships/image" Target="../media/image36.tmp"/><Relationship Id="rId9" Type="http://schemas.openxmlformats.org/officeDocument/2006/relationships/customXml" Target="../ink/ink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tmp"/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14.emf"/><Relationship Id="rId18" Type="http://schemas.openxmlformats.org/officeDocument/2006/relationships/customXml" Target="../ink/ink7.xml"/><Relationship Id="rId3" Type="http://schemas.openxmlformats.org/officeDocument/2006/relationships/image" Target="../media/image8.tmp"/><Relationship Id="rId21" Type="http://schemas.openxmlformats.org/officeDocument/2006/relationships/image" Target="../media/image18.emf"/><Relationship Id="rId7" Type="http://schemas.openxmlformats.org/officeDocument/2006/relationships/image" Target="../media/image11.emf"/><Relationship Id="rId12" Type="http://schemas.openxmlformats.org/officeDocument/2006/relationships/customXml" Target="../ink/ink4.xml"/><Relationship Id="rId17" Type="http://schemas.openxmlformats.org/officeDocument/2006/relationships/image" Target="../media/image16.emf"/><Relationship Id="rId25" Type="http://schemas.openxmlformats.org/officeDocument/2006/relationships/image" Target="../media/image20.emf"/><Relationship Id="rId2" Type="http://schemas.openxmlformats.org/officeDocument/2006/relationships/image" Target="../media/image7.tmp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11" Type="http://schemas.openxmlformats.org/officeDocument/2006/relationships/image" Target="../media/image13.emf"/><Relationship Id="rId24" Type="http://schemas.openxmlformats.org/officeDocument/2006/relationships/customXml" Target="../ink/ink10.xml"/><Relationship Id="rId5" Type="http://schemas.openxmlformats.org/officeDocument/2006/relationships/image" Target="../media/image10.emf"/><Relationship Id="rId15" Type="http://schemas.openxmlformats.org/officeDocument/2006/relationships/image" Target="../media/image15.emf"/><Relationship Id="rId23" Type="http://schemas.openxmlformats.org/officeDocument/2006/relationships/image" Target="../media/image19.emf"/><Relationship Id="rId10" Type="http://schemas.openxmlformats.org/officeDocument/2006/relationships/customXml" Target="../ink/ink3.xml"/><Relationship Id="rId19" Type="http://schemas.openxmlformats.org/officeDocument/2006/relationships/image" Target="../media/image17.emf"/><Relationship Id="rId4" Type="http://schemas.openxmlformats.org/officeDocument/2006/relationships/image" Target="../media/image9.tmp"/><Relationship Id="rId9" Type="http://schemas.openxmlformats.org/officeDocument/2006/relationships/image" Target="../media/image12.emf"/><Relationship Id="rId14" Type="http://schemas.openxmlformats.org/officeDocument/2006/relationships/customXml" Target="../ink/ink5.xml"/><Relationship Id="rId22" Type="http://schemas.openxmlformats.org/officeDocument/2006/relationships/customXml" Target="../ink/ink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tmp"/><Relationship Id="rId3" Type="http://schemas.openxmlformats.org/officeDocument/2006/relationships/image" Target="../media/image12.tmp"/><Relationship Id="rId7" Type="http://schemas.openxmlformats.org/officeDocument/2006/relationships/image" Target="../media/image16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tmp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572126" y="2253916"/>
            <a:ext cx="86466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 smtClean="0"/>
              <a:t>Attributed Graph Clustering: </a:t>
            </a:r>
          </a:p>
          <a:p>
            <a:pPr algn="ctr">
              <a:lnSpc>
                <a:spcPct val="150000"/>
              </a:lnSpc>
            </a:pPr>
            <a:r>
              <a:rPr lang="en-US" altLang="zh-CN" sz="3200" b="1" dirty="0" smtClean="0"/>
              <a:t>A Deep Attentional Embedding Approach</a:t>
            </a:r>
          </a:p>
          <a:p>
            <a:pPr algn="ctr">
              <a:lnSpc>
                <a:spcPct val="150000"/>
              </a:lnSpc>
            </a:pPr>
            <a:r>
              <a:rPr lang="en-US" altLang="zh-CN" sz="3200" b="1" dirty="0" smtClean="0"/>
              <a:t>(DAEGC) (2019)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5812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867508" y="656492"/>
            <a:ext cx="10441353" cy="5587392"/>
            <a:chOff x="867508" y="656492"/>
            <a:chExt cx="10441353" cy="5587392"/>
          </a:xfrm>
        </p:grpSpPr>
        <p:grpSp>
          <p:nvGrpSpPr>
            <p:cNvPr id="11" name="组合 10"/>
            <p:cNvGrpSpPr/>
            <p:nvPr/>
          </p:nvGrpSpPr>
          <p:grpSpPr>
            <a:xfrm>
              <a:off x="867508" y="656492"/>
              <a:ext cx="10441353" cy="5347203"/>
              <a:chOff x="867508" y="656492"/>
              <a:chExt cx="10441353" cy="5347203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867508" y="656492"/>
                <a:ext cx="10441353" cy="5347203"/>
                <a:chOff x="1055077" y="687753"/>
                <a:chExt cx="10441353" cy="5347203"/>
              </a:xfrm>
            </p:grpSpPr>
            <p:sp>
              <p:nvSpPr>
                <p:cNvPr id="2" name="文本框 1"/>
                <p:cNvSpPr txBox="1"/>
                <p:nvPr/>
              </p:nvSpPr>
              <p:spPr>
                <a:xfrm>
                  <a:off x="1055077" y="687753"/>
                  <a:ext cx="46875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800" b="1" dirty="0" smtClean="0"/>
                    <a:t>Self-optimizing Embedding</a:t>
                  </a:r>
                  <a:endParaRPr lang="zh-CN" altLang="en-US" sz="2800" b="1" dirty="0"/>
                </a:p>
              </p:txBody>
            </p:sp>
            <p:pic>
              <p:nvPicPr>
                <p:cNvPr id="3" name="图片 2" descr="屏幕剪辑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75389" y="1416768"/>
                  <a:ext cx="4926353" cy="932863"/>
                </a:xfrm>
                <a:prstGeom prst="rect">
                  <a:avLst/>
                </a:prstGeom>
              </p:spPr>
            </p:pic>
            <p:pic>
              <p:nvPicPr>
                <p:cNvPr id="4" name="图片 3" descr="屏幕剪辑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75389" y="3202383"/>
                  <a:ext cx="4113504" cy="931965"/>
                </a:xfrm>
                <a:prstGeom prst="rect">
                  <a:avLst/>
                </a:prstGeom>
              </p:spPr>
            </p:pic>
            <p:pic>
              <p:nvPicPr>
                <p:cNvPr id="5" name="图片 4" descr="屏幕剪辑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75389" y="4921603"/>
                  <a:ext cx="3768272" cy="1113353"/>
                </a:xfrm>
                <a:prstGeom prst="rect">
                  <a:avLst/>
                </a:prstGeom>
              </p:spPr>
            </p:pic>
            <p:sp>
              <p:nvSpPr>
                <p:cNvPr id="6" name="文本框 5"/>
                <p:cNvSpPr txBox="1"/>
                <p:nvPr/>
              </p:nvSpPr>
              <p:spPr>
                <a:xfrm>
                  <a:off x="1225325" y="2529708"/>
                  <a:ext cx="604364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 smtClean="0">
                      <a:solidFill>
                        <a:srgbClr val="FF0000"/>
                      </a:solidFill>
                    </a:rPr>
                    <a:t>q</a:t>
                  </a:r>
                  <a:r>
                    <a:rPr lang="en-US" altLang="zh-CN" b="1" baseline="-25000" dirty="0" smtClean="0">
                      <a:solidFill>
                        <a:srgbClr val="FF0000"/>
                      </a:solidFill>
                    </a:rPr>
                    <a:t>iu</a:t>
                  </a:r>
                  <a:r>
                    <a:rPr lang="en-US" altLang="zh-CN" b="1" dirty="0" smtClean="0"/>
                    <a:t> measures </a:t>
                  </a:r>
                  <a:r>
                    <a:rPr lang="en-US" altLang="zh-CN" b="1" dirty="0"/>
                    <a:t>the similarity between </a:t>
                  </a:r>
                  <a:r>
                    <a:rPr lang="en-US" altLang="zh-CN" b="1" dirty="0">
                      <a:solidFill>
                        <a:srgbClr val="FF0000"/>
                      </a:solidFill>
                    </a:rPr>
                    <a:t>node </a:t>
                  </a:r>
                  <a:r>
                    <a:rPr lang="en-US" altLang="zh-CN" b="1" dirty="0" smtClean="0">
                      <a:solidFill>
                        <a:srgbClr val="FF0000"/>
                      </a:solidFill>
                    </a:rPr>
                    <a:t>embedding z</a:t>
                  </a:r>
                  <a:r>
                    <a:rPr lang="en-US" altLang="zh-CN" b="1" baseline="-25000" dirty="0" smtClean="0">
                      <a:solidFill>
                        <a:srgbClr val="FF0000"/>
                      </a:solidFill>
                    </a:rPr>
                    <a:t>i</a:t>
                  </a:r>
                  <a:r>
                    <a:rPr lang="en-US" altLang="zh-CN" b="1" dirty="0" smtClean="0">
                      <a:solidFill>
                        <a:srgbClr val="FF0000"/>
                      </a:solidFill>
                    </a:rPr>
                    <a:t> </a:t>
                  </a:r>
                </a:p>
                <a:p>
                  <a:r>
                    <a:rPr lang="en-US" altLang="zh-CN" b="1" dirty="0" smtClean="0"/>
                    <a:t>and </a:t>
                  </a:r>
                  <a:r>
                    <a:rPr lang="en-US" altLang="zh-CN" b="1" dirty="0">
                      <a:solidFill>
                        <a:srgbClr val="FF0000"/>
                      </a:solidFill>
                    </a:rPr>
                    <a:t>cluster center </a:t>
                  </a:r>
                  <a:r>
                    <a:rPr lang="en-US" altLang="zh-CN" b="1" dirty="0" smtClean="0">
                      <a:solidFill>
                        <a:srgbClr val="FF0000"/>
                      </a:solidFill>
                    </a:rPr>
                    <a:t>embedding u</a:t>
                  </a:r>
                  <a:r>
                    <a:rPr lang="en-US" altLang="zh-CN" b="1" baseline="-25000" dirty="0" smtClean="0">
                      <a:solidFill>
                        <a:srgbClr val="FF0000"/>
                      </a:solidFill>
                    </a:rPr>
                    <a:t>u  </a:t>
                  </a:r>
                  <a:r>
                    <a:rPr lang="en-US" altLang="zh-CN" b="1" dirty="0" smtClean="0"/>
                    <a:t>(t-SNE)</a:t>
                  </a:r>
                </a:p>
              </p:txBody>
            </p:sp>
            <p:sp>
              <p:nvSpPr>
                <p:cNvPr id="7" name="文本框 6"/>
                <p:cNvSpPr txBox="1"/>
                <p:nvPr/>
              </p:nvSpPr>
              <p:spPr>
                <a:xfrm>
                  <a:off x="1225325" y="4275272"/>
                  <a:ext cx="517641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>
                      <a:solidFill>
                        <a:srgbClr val="FF0000"/>
                      </a:solidFill>
                    </a:rPr>
                    <a:t>p</a:t>
                  </a:r>
                  <a:r>
                    <a:rPr lang="en-US" altLang="zh-CN" b="1" baseline="-25000" dirty="0">
                      <a:solidFill>
                        <a:srgbClr val="FF0000"/>
                      </a:solidFill>
                    </a:rPr>
                    <a:t>iu</a:t>
                  </a:r>
                  <a:r>
                    <a:rPr lang="en-US" altLang="zh-CN" b="1" dirty="0"/>
                    <a:t> is the target </a:t>
                  </a:r>
                  <a:r>
                    <a:rPr lang="en-US" altLang="zh-CN" b="1" dirty="0" smtClean="0"/>
                    <a:t>distribution </a:t>
                  </a:r>
                  <a:r>
                    <a:rPr lang="en-US" altLang="zh-CN" b="1" dirty="0" smtClean="0">
                      <a:solidFill>
                        <a:srgbClr val="FF0000"/>
                      </a:solidFill>
                    </a:rPr>
                    <a:t>(soft label)</a:t>
                  </a:r>
                </a:p>
                <a:p>
                  <a:r>
                    <a:rPr lang="en-US" altLang="zh-CN" b="1" dirty="0" smtClean="0"/>
                    <a:t>soft </a:t>
                  </a:r>
                  <a:r>
                    <a:rPr lang="en-US" altLang="zh-CN" b="1" dirty="0"/>
                    <a:t>labels to supervise Q’s embedding learning</a:t>
                  </a:r>
                  <a:endParaRPr lang="zh-CN" altLang="en-US" b="1" dirty="0"/>
                </a:p>
              </p:txBody>
            </p:sp>
            <p:sp>
              <p:nvSpPr>
                <p:cNvPr id="8" name="文本框 7"/>
                <p:cNvSpPr txBox="1"/>
                <p:nvPr/>
              </p:nvSpPr>
              <p:spPr>
                <a:xfrm>
                  <a:off x="7362092" y="949363"/>
                  <a:ext cx="4134338" cy="2862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lnSpc>
                      <a:spcPct val="125000"/>
                    </a:lnSpc>
                    <a:buFont typeface="+mj-lt"/>
                    <a:buAutoNum type="arabicPeriod"/>
                  </a:pPr>
                  <a:r>
                    <a:rPr lang="en-US" altLang="zh-CN" dirty="0" smtClean="0"/>
                    <a:t>train </a:t>
                  </a:r>
                  <a:r>
                    <a:rPr lang="en-US" altLang="zh-CN" dirty="0"/>
                    <a:t>the autoencoder without the </a:t>
                  </a:r>
                  <a:r>
                    <a:rPr lang="en-US" altLang="zh-CN" dirty="0" smtClean="0"/>
                    <a:t>self-optimize clustering </a:t>
                  </a:r>
                  <a:r>
                    <a:rPr lang="en-US" altLang="zh-CN" dirty="0"/>
                    <a:t>part to obtain a </a:t>
                  </a:r>
                  <a:r>
                    <a:rPr lang="en-US" altLang="zh-CN" dirty="0" smtClean="0"/>
                    <a:t>meaningful embedding </a:t>
                  </a:r>
                  <a:r>
                    <a:rPr lang="en-US" altLang="zh-CN" b="1" dirty="0" smtClean="0">
                      <a:solidFill>
                        <a:srgbClr val="FF0000"/>
                      </a:solidFill>
                    </a:rPr>
                    <a:t>z</a:t>
                  </a:r>
                  <a:r>
                    <a:rPr lang="en-US" altLang="zh-CN" b="1" baseline="-25000" dirty="0" smtClean="0">
                      <a:solidFill>
                        <a:srgbClr val="FF0000"/>
                      </a:solidFill>
                    </a:rPr>
                    <a:t>i</a:t>
                  </a:r>
                </a:p>
                <a:p>
                  <a:pPr marL="342900" indent="-342900">
                    <a:lnSpc>
                      <a:spcPct val="125000"/>
                    </a:lnSpc>
                    <a:buFont typeface="+mj-lt"/>
                    <a:buAutoNum type="arabicPeriod"/>
                  </a:pPr>
                  <a:r>
                    <a:rPr lang="en-US" altLang="zh-CN" dirty="0"/>
                    <a:t>k-means initial cluster centers </a:t>
                  </a:r>
                  <a:r>
                    <a:rPr lang="en-US" altLang="zh-CN" b="1" dirty="0">
                      <a:solidFill>
                        <a:srgbClr val="FF0000"/>
                      </a:solidFill>
                    </a:rPr>
                    <a:t>u</a:t>
                  </a:r>
                  <a:r>
                    <a:rPr lang="en-US" altLang="zh-CN" b="1" baseline="-25000" dirty="0">
                      <a:solidFill>
                        <a:srgbClr val="FF0000"/>
                      </a:solidFill>
                    </a:rPr>
                    <a:t>u</a:t>
                  </a:r>
                  <a:r>
                    <a:rPr lang="en-US" altLang="zh-CN" b="1" dirty="0">
                      <a:solidFill>
                        <a:srgbClr val="FF0000"/>
                      </a:solidFill>
                    </a:rPr>
                    <a:t> </a:t>
                  </a:r>
                  <a:endParaRPr lang="en-US" altLang="zh-CN" dirty="0"/>
                </a:p>
                <a:p>
                  <a:pPr marL="342900" indent="-342900">
                    <a:lnSpc>
                      <a:spcPct val="125000"/>
                    </a:lnSpc>
                    <a:buFont typeface="+mj-lt"/>
                    <a:buAutoNum type="arabicPeriod"/>
                  </a:pPr>
                  <a:r>
                    <a:rPr lang="en-US" altLang="zh-CN" dirty="0" smtClean="0"/>
                    <a:t>the soft-clustering </a:t>
                  </a:r>
                  <a:r>
                    <a:rPr lang="en-US" altLang="zh-CN" dirty="0"/>
                    <a:t>assignment distributions </a:t>
                  </a:r>
                  <a:r>
                    <a:rPr lang="en-US" altLang="zh-CN" dirty="0" smtClean="0"/>
                    <a:t>of all the nodes </a:t>
                  </a:r>
                  <a:r>
                    <a:rPr lang="en-US" altLang="zh-CN" b="1" dirty="0" smtClean="0">
                      <a:solidFill>
                        <a:srgbClr val="FF0000"/>
                      </a:solidFill>
                    </a:rPr>
                    <a:t>Q</a:t>
                  </a:r>
                </a:p>
                <a:p>
                  <a:pPr marL="342900" indent="-342900">
                    <a:lnSpc>
                      <a:spcPct val="125000"/>
                    </a:lnSpc>
                    <a:buFont typeface="+mj-lt"/>
                    <a:buAutoNum type="arabicPeriod"/>
                  </a:pPr>
                  <a:r>
                    <a:rPr lang="en-US" altLang="zh-CN" dirty="0"/>
                    <a:t>target distribution </a:t>
                  </a:r>
                  <a:r>
                    <a:rPr lang="en-US" altLang="zh-CN" b="1" dirty="0">
                      <a:solidFill>
                        <a:srgbClr val="FF0000"/>
                      </a:solidFill>
                    </a:rPr>
                    <a:t>P</a:t>
                  </a:r>
                  <a:r>
                    <a:rPr lang="en-US" altLang="zh-CN" dirty="0">
                      <a:solidFill>
                        <a:srgbClr val="FF0000"/>
                      </a:solidFill>
                    </a:rPr>
                    <a:t> </a:t>
                  </a:r>
                  <a:r>
                    <a:rPr lang="en-US" altLang="zh-CN" dirty="0"/>
                    <a:t>(update P every 5 iterations) and</a:t>
                  </a:r>
                  <a:r>
                    <a:rPr lang="en-US" altLang="zh-CN" dirty="0">
                      <a:solidFill>
                        <a:srgbClr val="FF0000"/>
                      </a:solidFill>
                    </a:rPr>
                    <a:t> </a:t>
                  </a:r>
                  <a:r>
                    <a:rPr lang="en-US" altLang="zh-CN" b="1" dirty="0" smtClean="0">
                      <a:solidFill>
                        <a:srgbClr val="FF0000"/>
                      </a:solidFill>
                    </a:rPr>
                    <a:t>Lc</a:t>
                  </a:r>
                  <a:endParaRPr lang="en-US" altLang="zh-CN" b="1" dirty="0" smtClean="0">
                    <a:solidFill>
                      <a:srgbClr val="FF0000"/>
                    </a:solidFill>
                  </a:endParaRPr>
                </a:p>
              </p:txBody>
            </p:sp>
          </p:grp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00588" y="4956772"/>
                <a:ext cx="2261316" cy="980492"/>
              </a:xfrm>
              <a:prstGeom prst="rect">
                <a:avLst/>
              </a:prstGeom>
            </p:spPr>
          </p:pic>
        </p:grp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77538" y="4046214"/>
              <a:ext cx="937750" cy="21976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272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672123" y="476740"/>
            <a:ext cx="10527322" cy="6109674"/>
            <a:chOff x="672123" y="476740"/>
            <a:chExt cx="10527322" cy="6109674"/>
          </a:xfrm>
        </p:grpSpPr>
        <p:sp>
          <p:nvSpPr>
            <p:cNvPr id="5" name="文本框 4"/>
            <p:cNvSpPr txBox="1"/>
            <p:nvPr/>
          </p:nvSpPr>
          <p:spPr>
            <a:xfrm>
              <a:off x="1227014" y="476740"/>
              <a:ext cx="984738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Stochastic Neighbor Embedding (SNE) </a:t>
              </a:r>
              <a:r>
                <a:rPr lang="en-US" altLang="zh-CN" sz="2400" dirty="0"/>
                <a:t>starts by converting the high-dimensional Euclidean </a:t>
              </a:r>
              <a:r>
                <a:rPr lang="en-US" altLang="zh-CN" sz="2400" dirty="0" smtClean="0"/>
                <a:t>distances between </a:t>
              </a:r>
              <a:r>
                <a:rPr lang="en-US" altLang="zh-CN" sz="2400" dirty="0"/>
                <a:t>datapoints into conditional probabilities that represent similarities. (</a:t>
              </a:r>
              <a:r>
                <a:rPr lang="en-US" altLang="zh-CN" sz="2400" b="1" dirty="0"/>
                <a:t>Gaussian </a:t>
              </a:r>
              <a:r>
                <a:rPr lang="en-US" altLang="zh-CN" sz="2400" b="1" dirty="0" smtClean="0"/>
                <a:t>distribution</a:t>
              </a:r>
              <a:r>
                <a:rPr lang="en-US" altLang="zh-CN" sz="2400" dirty="0" smtClean="0"/>
                <a:t>)</a:t>
              </a:r>
            </a:p>
            <a:p>
              <a:endParaRPr lang="en-US" altLang="zh-CN" sz="2400" dirty="0"/>
            </a:p>
            <a:p>
              <a:r>
                <a:rPr lang="en-US" altLang="zh-CN" sz="2400" b="1" dirty="0">
                  <a:solidFill>
                    <a:srgbClr val="FF0000"/>
                  </a:solidFill>
                </a:rPr>
                <a:t>t-SNE</a:t>
              </a:r>
              <a:r>
                <a:rPr lang="en-US" altLang="zh-CN" sz="2400" dirty="0"/>
                <a:t> </a:t>
              </a:r>
              <a:r>
                <a:rPr lang="en-US" altLang="zh-CN" sz="2400" dirty="0" smtClean="0"/>
                <a:t>employs </a:t>
              </a:r>
              <a:r>
                <a:rPr lang="en-US" altLang="zh-CN" sz="2400" dirty="0"/>
                <a:t>a Student </a:t>
              </a:r>
              <a:r>
                <a:rPr lang="en-US" altLang="zh-CN" sz="2400" b="1" dirty="0" smtClean="0"/>
                <a:t>t-distribution</a:t>
              </a:r>
              <a:r>
                <a:rPr lang="en-US" altLang="zh-CN" sz="2400" dirty="0" smtClean="0"/>
                <a:t> to replace </a:t>
              </a:r>
              <a:r>
                <a:rPr lang="en-US" altLang="zh-CN" sz="2400" dirty="0"/>
                <a:t>Gaussian distribution</a:t>
              </a:r>
              <a:endParaRPr lang="zh-CN" altLang="en-US" sz="2400" dirty="0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123" y="2838942"/>
              <a:ext cx="5627078" cy="3516923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9569" y="2686538"/>
              <a:ext cx="3899876" cy="3899876"/>
            </a:xfrm>
            <a:prstGeom prst="rect">
              <a:avLst/>
            </a:prstGeom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03214" y="5783576"/>
              <a:ext cx="137172" cy="7620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71644" y="4712966"/>
              <a:ext cx="137172" cy="76207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45224" y="5551166"/>
              <a:ext cx="137172" cy="76207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55514" y="4488176"/>
              <a:ext cx="137172" cy="762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568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929820" y="463442"/>
            <a:ext cx="8207784" cy="5898281"/>
            <a:chOff x="1929820" y="463442"/>
            <a:chExt cx="8207784" cy="5898281"/>
          </a:xfrm>
        </p:grpSpPr>
        <p:grpSp>
          <p:nvGrpSpPr>
            <p:cNvPr id="7" name="组合 6"/>
            <p:cNvGrpSpPr/>
            <p:nvPr/>
          </p:nvGrpSpPr>
          <p:grpSpPr>
            <a:xfrm>
              <a:off x="1929820" y="463442"/>
              <a:ext cx="8207784" cy="5898281"/>
              <a:chOff x="1929820" y="463442"/>
              <a:chExt cx="8207784" cy="5898281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29820" y="463442"/>
                <a:ext cx="4163674" cy="1215002"/>
              </a:xfrm>
              <a:prstGeom prst="rect">
                <a:avLst/>
              </a:prstGeom>
            </p:spPr>
          </p:pic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55052" y="2165629"/>
                <a:ext cx="2220041" cy="1884288"/>
              </a:xfrm>
              <a:prstGeom prst="rect">
                <a:avLst/>
              </a:prstGeom>
            </p:spPr>
          </p:pic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94809" y="2823668"/>
                <a:ext cx="3392996" cy="990240"/>
              </a:xfrm>
              <a:prstGeom prst="rect">
                <a:avLst/>
              </a:prstGeom>
            </p:spPr>
          </p:pic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29820" y="4301093"/>
                <a:ext cx="8207784" cy="2060630"/>
              </a:xfrm>
              <a:prstGeom prst="rect">
                <a:avLst/>
              </a:prstGeom>
            </p:spPr>
          </p:pic>
        </p:grpSp>
        <p:sp>
          <p:nvSpPr>
            <p:cNvPr id="4" name="文本框 3"/>
            <p:cNvSpPr txBox="1"/>
            <p:nvPr/>
          </p:nvSpPr>
          <p:spPr>
            <a:xfrm>
              <a:off x="2172677" y="2086708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Q</a:t>
              </a:r>
              <a:endParaRPr lang="zh-CN" altLang="en-US" b="1" dirty="0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455507" y="1050678"/>
            <a:ext cx="3884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Greater difference in value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9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187938" y="664307"/>
            <a:ext cx="9507731" cy="5133862"/>
            <a:chOff x="1187938" y="664307"/>
            <a:chExt cx="9507731" cy="5133862"/>
          </a:xfrm>
        </p:grpSpPr>
        <p:sp>
          <p:nvSpPr>
            <p:cNvPr id="2" name="文本框 1"/>
            <p:cNvSpPr txBox="1"/>
            <p:nvPr/>
          </p:nvSpPr>
          <p:spPr>
            <a:xfrm>
              <a:off x="1187938" y="664307"/>
              <a:ext cx="9507731" cy="4339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/>
                <a:t>Decoder</a:t>
              </a:r>
            </a:p>
            <a:p>
              <a:endParaRPr lang="en-US" altLang="zh-CN" sz="2800" b="1" dirty="0" smtClean="0"/>
            </a:p>
            <a:p>
              <a:r>
                <a:rPr lang="en-US" altLang="zh-CN" sz="2800" b="1" dirty="0" smtClean="0"/>
                <a:t>    </a:t>
              </a:r>
              <a:r>
                <a:rPr lang="en-US" altLang="zh-CN" sz="2400" b="1" dirty="0" smtClean="0"/>
                <a:t>the </a:t>
              </a:r>
              <a:r>
                <a:rPr lang="en-US" altLang="zh-CN" sz="2400" b="1" dirty="0"/>
                <a:t>reconstructed structure matrix of the graph (inner product)</a:t>
              </a:r>
              <a:endParaRPr lang="en-US" altLang="zh-CN" sz="2400" b="1" dirty="0" smtClean="0"/>
            </a:p>
            <a:p>
              <a:endParaRPr lang="en-US" altLang="zh-CN" sz="2400" b="1" dirty="0"/>
            </a:p>
            <a:p>
              <a:endParaRPr lang="en-US" altLang="zh-CN" sz="2400" b="1" dirty="0" smtClean="0"/>
            </a:p>
            <a:p>
              <a:endParaRPr lang="en-US" altLang="zh-CN" sz="2400" b="1" dirty="0" smtClean="0"/>
            </a:p>
            <a:p>
              <a:r>
                <a:rPr lang="en-US" altLang="zh-CN" sz="2400" b="1" dirty="0"/>
                <a:t>    </a:t>
              </a:r>
              <a:r>
                <a:rPr lang="en-US" altLang="zh-CN" sz="2400" b="1" dirty="0" smtClean="0"/>
                <a:t> reconstruction error</a:t>
              </a:r>
            </a:p>
            <a:p>
              <a:endParaRPr lang="en-US" altLang="zh-CN" sz="2400" b="1" dirty="0"/>
            </a:p>
            <a:p>
              <a:endParaRPr lang="en-US" altLang="zh-CN" sz="2400" b="1" dirty="0" smtClean="0"/>
            </a:p>
            <a:p>
              <a:endParaRPr lang="en-US" altLang="zh-CN" sz="2400" b="1" dirty="0" smtClean="0"/>
            </a:p>
            <a:p>
              <a:r>
                <a:rPr lang="en-US" altLang="zh-CN" sz="2400" b="1" dirty="0"/>
                <a:t> </a:t>
              </a:r>
              <a:r>
                <a:rPr lang="en-US" altLang="zh-CN" sz="2400" b="1" dirty="0" smtClean="0"/>
                <a:t>    total </a:t>
              </a:r>
              <a:r>
                <a:rPr lang="en-US" altLang="zh-CN" sz="2400" b="1" dirty="0"/>
                <a:t>objective function		</a:t>
              </a:r>
              <a:r>
                <a:rPr lang="en-US" altLang="zh-CN" sz="2400" b="1" dirty="0" smtClean="0"/>
                <a:t>label </a:t>
              </a:r>
              <a:r>
                <a:rPr lang="en-US" altLang="zh-CN" sz="2400" b="1" dirty="0"/>
                <a:t>estimated for </a:t>
              </a:r>
              <a:r>
                <a:rPr lang="en-US" altLang="zh-CN" sz="2400" b="1" dirty="0" smtClean="0"/>
                <a:t>node (form Q)</a:t>
              </a:r>
              <a:endParaRPr lang="zh-CN" altLang="en-US" sz="2400" b="1" dirty="0"/>
            </a:p>
          </p:txBody>
        </p:sp>
        <p:pic>
          <p:nvPicPr>
            <p:cNvPr id="3" name="图片 2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1362" y="2061064"/>
              <a:ext cx="3299142" cy="711122"/>
            </a:xfrm>
            <a:prstGeom prst="rect">
              <a:avLst/>
            </a:prstGeom>
          </p:spPr>
        </p:pic>
        <p:pic>
          <p:nvPicPr>
            <p:cNvPr id="5" name="图片 4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7647" y="3526629"/>
              <a:ext cx="3254117" cy="923611"/>
            </a:xfrm>
            <a:prstGeom prst="rect">
              <a:avLst/>
            </a:prstGeom>
          </p:spPr>
        </p:pic>
        <p:pic>
          <p:nvPicPr>
            <p:cNvPr id="4" name="图片 3" descr="屏幕剪辑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7647" y="5288784"/>
              <a:ext cx="2625276" cy="496673"/>
            </a:xfrm>
            <a:prstGeom prst="rect">
              <a:avLst/>
            </a:prstGeom>
          </p:spPr>
        </p:pic>
        <p:pic>
          <p:nvPicPr>
            <p:cNvPr id="6" name="图片 5" descr="屏幕剪辑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8062" y="5116849"/>
              <a:ext cx="3023354" cy="681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018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92062" y="506244"/>
            <a:ext cx="11042337" cy="5942884"/>
            <a:chOff x="692062" y="506244"/>
            <a:chExt cx="11042337" cy="5942884"/>
          </a:xfrm>
        </p:grpSpPr>
        <p:sp>
          <p:nvSpPr>
            <p:cNvPr id="4" name="文本框 3"/>
            <p:cNvSpPr txBox="1"/>
            <p:nvPr/>
          </p:nvSpPr>
          <p:spPr>
            <a:xfrm>
              <a:off x="1012796" y="506244"/>
              <a:ext cx="89370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/>
                <a:t>Experiments  </a:t>
              </a:r>
              <a:r>
                <a:rPr lang="en-US" altLang="zh-CN" sz="2400" dirty="0" smtClean="0"/>
                <a:t>(y=10, M=(B+B</a:t>
              </a:r>
              <a:r>
                <a:rPr lang="en-US" altLang="zh-CN" sz="2400" baseline="30000" dirty="0" smtClean="0"/>
                <a:t>2</a:t>
              </a:r>
              <a:r>
                <a:rPr lang="en-US" altLang="zh-CN" sz="2400" dirty="0" smtClean="0"/>
                <a:t>)/2, encoder-256, embedding-16)</a:t>
              </a:r>
              <a:endParaRPr lang="zh-CN" altLang="en-US" sz="2400" dirty="0"/>
            </a:p>
          </p:txBody>
        </p:sp>
        <p:pic>
          <p:nvPicPr>
            <p:cNvPr id="5" name="图片 4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825" y="1237808"/>
              <a:ext cx="5136812" cy="3224776"/>
            </a:xfrm>
            <a:prstGeom prst="rect">
              <a:avLst/>
            </a:prstGeom>
          </p:spPr>
        </p:pic>
        <p:pic>
          <p:nvPicPr>
            <p:cNvPr id="6" name="图片 5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1341" y="1237808"/>
              <a:ext cx="5099799" cy="3178545"/>
            </a:xfrm>
            <a:prstGeom prst="rect">
              <a:avLst/>
            </a:prstGeom>
          </p:spPr>
        </p:pic>
        <p:pic>
          <p:nvPicPr>
            <p:cNvPr id="2" name="图片 1" descr="屏幕剪辑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062" y="4879272"/>
              <a:ext cx="11042337" cy="1569856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墨迹 6"/>
              <p14:cNvContentPartPr/>
              <p14:nvPr/>
            </p14:nvContentPartPr>
            <p14:xfrm>
              <a:off x="2914560" y="2355840"/>
              <a:ext cx="400320" cy="6840"/>
            </p14:xfrm>
          </p:contentPart>
        </mc:Choice>
        <mc:Fallback>
          <p:pic>
            <p:nvPicPr>
              <p:cNvPr id="7" name="墨迹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98720" y="2292480"/>
                <a:ext cx="43236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墨迹 7"/>
              <p14:cNvContentPartPr/>
              <p14:nvPr/>
            </p14:nvContentPartPr>
            <p14:xfrm>
              <a:off x="2908440" y="2552760"/>
              <a:ext cx="387720" cy="19440"/>
            </p14:xfrm>
          </p:contentPart>
        </mc:Choice>
        <mc:Fallback>
          <p:pic>
            <p:nvPicPr>
              <p:cNvPr id="8" name="墨迹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92600" y="2489040"/>
                <a:ext cx="41940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墨迹 8"/>
              <p14:cNvContentPartPr/>
              <p14:nvPr/>
            </p14:nvContentPartPr>
            <p14:xfrm>
              <a:off x="2908440" y="1720800"/>
              <a:ext cx="400320" cy="6840"/>
            </p14:xfrm>
          </p:contentPart>
        </mc:Choice>
        <mc:Fallback>
          <p:pic>
            <p:nvPicPr>
              <p:cNvPr id="9" name="墨迹 8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92600" y="1657440"/>
                <a:ext cx="432000" cy="13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92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851640" y="295621"/>
            <a:ext cx="10613293" cy="6321468"/>
            <a:chOff x="851640" y="295621"/>
            <a:chExt cx="10613293" cy="6321468"/>
          </a:xfrm>
        </p:grpSpPr>
        <p:pic>
          <p:nvPicPr>
            <p:cNvPr id="4" name="图片 3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479" y="4429959"/>
              <a:ext cx="5395428" cy="2187130"/>
            </a:xfrm>
            <a:prstGeom prst="rect">
              <a:avLst/>
            </a:prstGeom>
          </p:spPr>
        </p:pic>
        <p:pic>
          <p:nvPicPr>
            <p:cNvPr id="5" name="图片 4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640" y="295621"/>
              <a:ext cx="5252175" cy="3355557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6760071" y="1531814"/>
              <a:ext cx="4704862" cy="4214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25000"/>
                </a:lnSpc>
                <a:buAutoNum type="arabicPeriod"/>
              </a:pPr>
              <a:r>
                <a:rPr lang="en-US" altLang="zh-CN" sz="2400" dirty="0" smtClean="0"/>
                <a:t>using </a:t>
              </a:r>
              <a:r>
                <a:rPr lang="en-US" altLang="zh-CN" sz="2400" dirty="0" smtClean="0">
                  <a:solidFill>
                    <a:srgbClr val="FF0000"/>
                  </a:solidFill>
                </a:rPr>
                <a:t>both the </a:t>
              </a:r>
              <a:r>
                <a:rPr lang="en-US" altLang="zh-CN" sz="2400" dirty="0">
                  <a:solidFill>
                    <a:srgbClr val="FF0000"/>
                  </a:solidFill>
                </a:rPr>
                <a:t>structure and content information </a:t>
              </a:r>
              <a:r>
                <a:rPr lang="en-US" altLang="zh-CN" sz="2400" dirty="0"/>
                <a:t>of the graph </a:t>
              </a:r>
              <a:r>
                <a:rPr lang="en-US" altLang="zh-CN" sz="2400" dirty="0" smtClean="0"/>
                <a:t>generally perform </a:t>
              </a:r>
              <a:r>
                <a:rPr lang="en-US" altLang="zh-CN" sz="2400" dirty="0"/>
                <a:t>better than those using only one side of information</a:t>
              </a:r>
              <a:r>
                <a:rPr lang="en-US" altLang="zh-CN" sz="2400" dirty="0" smtClean="0"/>
                <a:t>.</a:t>
              </a:r>
            </a:p>
            <a:p>
              <a:pPr marL="342900" indent="-342900">
                <a:lnSpc>
                  <a:spcPct val="125000"/>
                </a:lnSpc>
                <a:buAutoNum type="arabicPeriod"/>
              </a:pPr>
              <a:r>
                <a:rPr lang="en-US" altLang="zh-CN" sz="2400" dirty="0" smtClean="0"/>
                <a:t>by </a:t>
              </a:r>
              <a:r>
                <a:rPr lang="en-US" altLang="zh-CN" sz="2400" dirty="0"/>
                <a:t>applying </a:t>
              </a:r>
              <a:r>
                <a:rPr lang="en-US" altLang="zh-CN" sz="2400" dirty="0" smtClean="0">
                  <a:solidFill>
                    <a:srgbClr val="FF0000"/>
                  </a:solidFill>
                </a:rPr>
                <a:t>self-training </a:t>
              </a:r>
              <a:r>
                <a:rPr lang="en-US" altLang="zh-CN" sz="2400" dirty="0">
                  <a:solidFill>
                    <a:srgbClr val="FF0000"/>
                  </a:solidFill>
                </a:rPr>
                <a:t>clustering</a:t>
              </a:r>
              <a:r>
                <a:rPr lang="en-US" altLang="zh-CN" sz="2400" dirty="0"/>
                <a:t>,</a:t>
              </a:r>
              <a:r>
                <a:rPr lang="en-US" altLang="zh-CN" sz="2400" dirty="0" smtClean="0"/>
                <a:t> </a:t>
              </a:r>
              <a:r>
                <a:rPr lang="en-US" altLang="zh-CN" sz="2400" dirty="0"/>
                <a:t>less overlapping and each group of nodes </a:t>
              </a:r>
              <a:r>
                <a:rPr lang="en-US" altLang="zh-CN" sz="2400" dirty="0" smtClean="0"/>
                <a:t>gradually gathered </a:t>
              </a:r>
              <a:r>
                <a:rPr lang="en-US" altLang="zh-CN" sz="2400" dirty="0"/>
                <a:t>together.</a:t>
              </a:r>
              <a:endParaRPr lang="zh-CN" altLang="en-US" sz="2400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51640" y="3938954"/>
              <a:ext cx="59084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dimension of </a:t>
              </a:r>
              <a:r>
                <a:rPr lang="en-US" altLang="zh-CN" sz="2000" dirty="0" smtClean="0"/>
                <a:t>embedding from </a:t>
              </a:r>
              <a:r>
                <a:rPr lang="en-US" altLang="zh-CN" sz="2000" dirty="0"/>
                <a:t>4 neurons to </a:t>
              </a:r>
              <a:r>
                <a:rPr lang="en-US" altLang="zh-CN" sz="2000" dirty="0" smtClean="0"/>
                <a:t>1024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5644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760929" y="1422606"/>
            <a:ext cx="8551763" cy="3481136"/>
            <a:chOff x="1315453" y="922421"/>
            <a:chExt cx="8551763" cy="3481136"/>
          </a:xfrm>
        </p:grpSpPr>
        <p:sp>
          <p:nvSpPr>
            <p:cNvPr id="2" name="文本框 1"/>
            <p:cNvSpPr txBox="1"/>
            <p:nvPr/>
          </p:nvSpPr>
          <p:spPr>
            <a:xfrm>
              <a:off x="1315453" y="922421"/>
              <a:ext cx="15792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/>
                <a:t>Datasets</a:t>
              </a:r>
              <a:endParaRPr lang="zh-CN" altLang="en-US" sz="2800" b="1" dirty="0"/>
            </a:p>
          </p:txBody>
        </p:sp>
        <p:pic>
          <p:nvPicPr>
            <p:cNvPr id="3" name="图片 2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8710" y="1939420"/>
              <a:ext cx="8438506" cy="24641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739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231541" y="459265"/>
            <a:ext cx="9897979" cy="5985108"/>
            <a:chOff x="1481633" y="599941"/>
            <a:chExt cx="9897979" cy="5985108"/>
          </a:xfrm>
        </p:grpSpPr>
        <p:sp>
          <p:nvSpPr>
            <p:cNvPr id="2" name="文本框 1"/>
            <p:cNvSpPr txBox="1"/>
            <p:nvPr/>
          </p:nvSpPr>
          <p:spPr>
            <a:xfrm>
              <a:off x="1481633" y="599941"/>
              <a:ext cx="9897979" cy="2746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2800" b="1" dirty="0" smtClean="0"/>
                <a:t>Motivation</a:t>
              </a:r>
            </a:p>
            <a:p>
              <a:pPr marL="514350" indent="-514350">
                <a:lnSpc>
                  <a:spcPct val="125000"/>
                </a:lnSpc>
                <a:buFont typeface="+mj-lt"/>
                <a:buAutoNum type="arabicPeriod"/>
              </a:pPr>
              <a:r>
                <a:rPr lang="en-US" altLang="zh-CN" sz="2800" b="1" dirty="0"/>
                <a:t>t</a:t>
              </a:r>
              <a:r>
                <a:rPr lang="en-US" altLang="zh-CN" sz="2800" b="1" dirty="0" smtClean="0"/>
                <a:t>wo-step frameworks are difficult to manipulate and usually lead to suboptimal performance</a:t>
              </a:r>
            </a:p>
            <a:p>
              <a:pPr marL="514350" indent="-514350">
                <a:lnSpc>
                  <a:spcPct val="125000"/>
                </a:lnSpc>
                <a:buFont typeface="+mj-lt"/>
                <a:buAutoNum type="arabicPeriod"/>
              </a:pPr>
              <a:r>
                <a:rPr lang="en-US" altLang="zh-CN" sz="2800" b="1" dirty="0" smtClean="0"/>
                <a:t>graph clustering methods is the nonexistence of label guidance (soft label)</a:t>
              </a:r>
            </a:p>
          </p:txBody>
        </p:sp>
        <p:pic>
          <p:nvPicPr>
            <p:cNvPr id="4" name="图片 3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0631" y="3409110"/>
              <a:ext cx="6610385" cy="31759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428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0709" y="731150"/>
            <a:ext cx="994898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Graph Clustering</a:t>
            </a:r>
          </a:p>
          <a:p>
            <a:endParaRPr lang="en-US" altLang="zh-CN" sz="2800" b="1" dirty="0" smtClean="0"/>
          </a:p>
          <a:p>
            <a:r>
              <a:rPr lang="en-US" altLang="zh-CN" sz="2800" b="1" dirty="0"/>
              <a:t>	</a:t>
            </a:r>
            <a:r>
              <a:rPr lang="en-US" altLang="zh-CN" sz="2800" b="1" dirty="0" smtClean="0"/>
              <a:t>1. topological structure and node content</a:t>
            </a:r>
          </a:p>
          <a:p>
            <a:endParaRPr lang="en-US" altLang="zh-CN" sz="2800" b="1" dirty="0" smtClean="0"/>
          </a:p>
          <a:p>
            <a:r>
              <a:rPr lang="en-US" altLang="zh-CN" sz="2800" b="1" dirty="0" smtClean="0"/>
              <a:t>	2. Attributed Graph  (unweighted)</a:t>
            </a:r>
          </a:p>
          <a:p>
            <a:r>
              <a:rPr lang="en-US" altLang="zh-CN" sz="2800" b="1" dirty="0" smtClean="0"/>
              <a:t>		G = (V; E; X)</a:t>
            </a:r>
            <a:endParaRPr lang="en-US" altLang="zh-CN" sz="2800" b="1" dirty="0"/>
          </a:p>
          <a:p>
            <a:r>
              <a:rPr lang="en-US" altLang="zh-CN" sz="2800" b="1" dirty="0" smtClean="0"/>
              <a:t>		(Adjacency matrix A)</a:t>
            </a:r>
          </a:p>
          <a:p>
            <a:r>
              <a:rPr lang="en-US" altLang="zh-CN" sz="2800" b="1" dirty="0" smtClean="0"/>
              <a:t>		(X are the attribute values)</a:t>
            </a:r>
          </a:p>
          <a:p>
            <a:endParaRPr lang="en-US" altLang="zh-CN" sz="2800" b="1" dirty="0"/>
          </a:p>
          <a:p>
            <a:r>
              <a:rPr lang="en-US" altLang="zh-CN" sz="2800" b="1" dirty="0" smtClean="0"/>
              <a:t>	3. Clustering criteria</a:t>
            </a:r>
            <a:r>
              <a:rPr lang="zh-CN" altLang="en-US" sz="2800" b="1" dirty="0" smtClean="0"/>
              <a:t>：</a:t>
            </a:r>
            <a:endParaRPr lang="en-US" altLang="zh-CN" sz="2800" b="1" dirty="0" smtClean="0"/>
          </a:p>
          <a:p>
            <a:r>
              <a:rPr lang="en-US" altLang="zh-CN" sz="2800" b="1" dirty="0"/>
              <a:t>	</a:t>
            </a:r>
            <a:r>
              <a:rPr lang="en-US" altLang="zh-CN" sz="2800" b="1" dirty="0" smtClean="0"/>
              <a:t>	i. </a:t>
            </a:r>
            <a:r>
              <a:rPr lang="en-US" altLang="zh-CN" sz="2800" b="1" dirty="0"/>
              <a:t>close to </a:t>
            </a:r>
            <a:r>
              <a:rPr lang="en-US" altLang="zh-CN" sz="2800" b="1" dirty="0" smtClean="0"/>
              <a:t>each other </a:t>
            </a:r>
            <a:r>
              <a:rPr lang="en-US" altLang="zh-CN" sz="2800" b="1" dirty="0"/>
              <a:t>in terms of graph structure </a:t>
            </a:r>
            <a:r>
              <a:rPr lang="en-US" altLang="zh-CN" sz="2800" b="1" dirty="0" smtClean="0"/>
              <a:t>		   while </a:t>
            </a:r>
            <a:r>
              <a:rPr lang="en-US" altLang="zh-CN" sz="2800" b="1" dirty="0"/>
              <a:t>distant </a:t>
            </a:r>
            <a:r>
              <a:rPr lang="en-US" altLang="zh-CN" sz="2800" b="1" dirty="0" smtClean="0"/>
              <a:t>otherwise</a:t>
            </a:r>
          </a:p>
          <a:p>
            <a:r>
              <a:rPr lang="en-US" altLang="zh-CN" sz="2800" b="1" dirty="0"/>
              <a:t>	</a:t>
            </a:r>
            <a:r>
              <a:rPr lang="en-US" altLang="zh-CN" sz="2800" b="1" dirty="0" smtClean="0"/>
              <a:t>	ii. similar attribute values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4893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156676" y="351693"/>
            <a:ext cx="9691078" cy="6140850"/>
            <a:chOff x="1156676" y="351693"/>
            <a:chExt cx="9691078" cy="6140850"/>
          </a:xfrm>
        </p:grpSpPr>
        <p:sp>
          <p:nvSpPr>
            <p:cNvPr id="3" name="文本框 2"/>
            <p:cNvSpPr txBox="1"/>
            <p:nvPr/>
          </p:nvSpPr>
          <p:spPr>
            <a:xfrm>
              <a:off x="1156676" y="351693"/>
              <a:ext cx="9691078" cy="298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Model</a:t>
              </a:r>
            </a:p>
            <a:p>
              <a:pPr marL="971550" lvl="1" indent="-514350">
                <a:buFont typeface="+mj-lt"/>
                <a:buAutoNum type="arabicPeriod"/>
              </a:pPr>
              <a:r>
                <a:rPr lang="en-US" altLang="zh-CN" sz="2800" b="1" dirty="0" smtClean="0"/>
                <a:t>Graph Attentional Autoencoder</a:t>
              </a:r>
            </a:p>
            <a:p>
              <a:pPr lvl="1"/>
              <a:r>
                <a:rPr lang="en-US" altLang="zh-CN" sz="2800" b="1" dirty="0" smtClean="0"/>
                <a:t>	</a:t>
              </a:r>
              <a:r>
                <a:rPr lang="en-US" altLang="zh-CN" sz="2400" dirty="0" smtClean="0"/>
                <a:t>(learns the latent embedding by graph structure and </a:t>
              </a:r>
              <a:r>
                <a:rPr lang="en-US" altLang="zh-CN" sz="2400" dirty="0"/>
                <a:t>the attribute </a:t>
              </a:r>
              <a:r>
                <a:rPr lang="en-US" altLang="zh-CN" sz="2400" dirty="0" smtClean="0"/>
                <a:t>values)   (clustering loss)</a:t>
              </a:r>
            </a:p>
            <a:p>
              <a:pPr lvl="1"/>
              <a:r>
                <a:rPr lang="en-US" altLang="zh-CN" sz="2800" b="1" dirty="0" smtClean="0"/>
                <a:t>2.  Self-training Clustering</a:t>
              </a:r>
            </a:p>
            <a:p>
              <a:pPr lvl="1"/>
              <a:r>
                <a:rPr lang="en-US" altLang="zh-CN" sz="2800" b="1" dirty="0" smtClean="0"/>
                <a:t>	</a:t>
              </a:r>
              <a:r>
                <a:rPr lang="en-US" altLang="zh-CN" sz="2400" dirty="0" smtClean="0"/>
                <a:t>(manipulates the latent representation according to the current clustering result)   (reconstruction</a:t>
              </a:r>
              <a:r>
                <a:rPr lang="en-US" altLang="zh-CN" sz="2400" dirty="0"/>
                <a:t> </a:t>
              </a:r>
              <a:r>
                <a:rPr lang="en-US" altLang="zh-CN" sz="2400" dirty="0" smtClean="0"/>
                <a:t>error)</a:t>
              </a:r>
            </a:p>
          </p:txBody>
        </p:sp>
        <p:pic>
          <p:nvPicPr>
            <p:cNvPr id="4" name="图片 3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0091" y="3337126"/>
              <a:ext cx="8401540" cy="31554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917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891324" y="1086338"/>
            <a:ext cx="8800121" cy="4462760"/>
            <a:chOff x="1469293" y="679938"/>
            <a:chExt cx="8800121" cy="4462760"/>
          </a:xfrm>
        </p:grpSpPr>
        <p:sp>
          <p:nvSpPr>
            <p:cNvPr id="2" name="文本框 1"/>
            <p:cNvSpPr txBox="1"/>
            <p:nvPr/>
          </p:nvSpPr>
          <p:spPr>
            <a:xfrm>
              <a:off x="1469293" y="679938"/>
              <a:ext cx="8800121" cy="4462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Encoder</a:t>
              </a:r>
            </a:p>
            <a:p>
              <a:r>
                <a:rPr lang="en-US" altLang="zh-CN" sz="2800" b="1" dirty="0"/>
                <a:t>	</a:t>
              </a:r>
              <a:r>
                <a:rPr lang="en-US" altLang="zh-CN" sz="2800" b="1" dirty="0" smtClean="0"/>
                <a:t>	</a:t>
              </a:r>
            </a:p>
            <a:p>
              <a:r>
                <a:rPr lang="en-US" altLang="zh-CN" sz="2800" b="1" dirty="0"/>
                <a:t>	</a:t>
              </a:r>
              <a:r>
                <a:rPr lang="en-US" altLang="zh-CN" sz="2800" b="1" dirty="0" smtClean="0"/>
                <a:t>graph attention strategy</a:t>
              </a:r>
            </a:p>
            <a:p>
              <a:endParaRPr lang="en-US" altLang="zh-CN" sz="2800" b="1" dirty="0"/>
            </a:p>
            <a:p>
              <a:endParaRPr lang="en-US" altLang="zh-CN" sz="2800" b="1" dirty="0" smtClean="0"/>
            </a:p>
            <a:p>
              <a:endParaRPr lang="en-US" altLang="zh-CN" sz="2800" b="1" dirty="0" smtClean="0"/>
            </a:p>
            <a:p>
              <a:endParaRPr lang="en-US" altLang="zh-CN" sz="2800" b="1" dirty="0"/>
            </a:p>
            <a:p>
              <a:r>
                <a:rPr lang="en-US" altLang="zh-CN" sz="2000" dirty="0" smtClean="0"/>
                <a:t>	z</a:t>
              </a:r>
              <a:r>
                <a:rPr lang="en-US" altLang="zh-CN" sz="2000" baseline="-25000" dirty="0" smtClean="0"/>
                <a:t>i</a:t>
              </a:r>
              <a:r>
                <a:rPr lang="en-US" altLang="zh-CN" sz="2000" baseline="30000" dirty="0" smtClean="0"/>
                <a:t>l+1</a:t>
              </a:r>
              <a:r>
                <a:rPr lang="en-US" altLang="zh-CN" sz="2000" dirty="0" smtClean="0"/>
                <a:t> denotes the output representation of node i</a:t>
              </a:r>
            </a:p>
            <a:p>
              <a:r>
                <a:rPr lang="en-US" altLang="zh-CN" sz="2000" dirty="0" smtClean="0"/>
                <a:t>	N</a:t>
              </a:r>
              <a:r>
                <a:rPr lang="en-US" altLang="zh-CN" sz="2000" baseline="-25000" dirty="0" smtClean="0"/>
                <a:t>i</a:t>
              </a:r>
              <a:r>
                <a:rPr lang="en-US" altLang="zh-CN" sz="2000" dirty="0" smtClean="0"/>
                <a:t> denotes the neighbors of i</a:t>
              </a:r>
            </a:p>
            <a:p>
              <a:r>
                <a:rPr lang="en-US" altLang="zh-CN" sz="2000" b="1" dirty="0" smtClean="0"/>
                <a:t>	α</a:t>
              </a:r>
              <a:r>
                <a:rPr lang="en-US" altLang="zh-CN" sz="2000" b="1" baseline="-25000" dirty="0" err="1" smtClean="0"/>
                <a:t>ij</a:t>
              </a:r>
              <a:r>
                <a:rPr lang="en-US" altLang="zh-CN" sz="2000" b="1" dirty="0" smtClean="0"/>
                <a:t> is the attention coefficient </a:t>
              </a:r>
            </a:p>
            <a:p>
              <a:r>
                <a:rPr lang="en-US" altLang="zh-CN" sz="2000" b="1" dirty="0"/>
                <a:t>	</a:t>
              </a:r>
              <a:r>
                <a:rPr lang="en-US" altLang="zh-CN" dirty="0" smtClean="0"/>
                <a:t>(</a:t>
              </a:r>
              <a:r>
                <a:rPr lang="en-US" altLang="zh-CN" dirty="0"/>
                <a:t>measure the importance of various neighbors)</a:t>
              </a:r>
              <a:endParaRPr lang="en-US" altLang="zh-CN" sz="2000" b="1" dirty="0" smtClean="0"/>
            </a:p>
          </p:txBody>
        </p:sp>
        <p:pic>
          <p:nvPicPr>
            <p:cNvPr id="3" name="图片 2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001" y="2400969"/>
              <a:ext cx="3795741" cy="9891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989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258277" y="1133232"/>
            <a:ext cx="9878646" cy="4647426"/>
            <a:chOff x="1250462" y="1109785"/>
            <a:chExt cx="9878646" cy="4647426"/>
          </a:xfrm>
        </p:grpSpPr>
        <p:sp>
          <p:nvSpPr>
            <p:cNvPr id="2" name="文本框 1"/>
            <p:cNvSpPr txBox="1"/>
            <p:nvPr/>
          </p:nvSpPr>
          <p:spPr>
            <a:xfrm>
              <a:off x="1250462" y="1109785"/>
              <a:ext cx="9878646" cy="4647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high-order neighbors M</a:t>
              </a:r>
            </a:p>
            <a:p>
              <a:r>
                <a:rPr lang="en-US" altLang="zh-CN" sz="2800" b="1" dirty="0"/>
                <a:t>	</a:t>
              </a:r>
              <a:r>
                <a:rPr lang="en-US" altLang="zh-CN" sz="2000" dirty="0" smtClean="0"/>
                <a:t>(a proximity matrix by considering t-order neighbor nodes in the graph)</a:t>
              </a:r>
            </a:p>
            <a:p>
              <a:endParaRPr lang="en-US" altLang="zh-CN" sz="2000" dirty="0"/>
            </a:p>
            <a:p>
              <a:endParaRPr lang="en-US" altLang="zh-CN" sz="2000" dirty="0" smtClean="0"/>
            </a:p>
            <a:p>
              <a:endParaRPr lang="en-US" altLang="zh-CN" sz="2000" dirty="0" smtClean="0"/>
            </a:p>
            <a:p>
              <a:endParaRPr lang="en-US" altLang="zh-CN" sz="2000" dirty="0"/>
            </a:p>
            <a:p>
              <a:endParaRPr lang="en-US" altLang="zh-CN" sz="2000" dirty="0" smtClean="0"/>
            </a:p>
            <a:p>
              <a:endParaRPr lang="en-US" altLang="zh-CN" sz="2000" dirty="0"/>
            </a:p>
            <a:p>
              <a:endParaRPr lang="en-US" altLang="zh-CN" sz="2000" dirty="0"/>
            </a:p>
            <a:p>
              <a:endParaRPr lang="en-US" altLang="zh-CN" sz="2000" dirty="0" smtClean="0"/>
            </a:p>
            <a:p>
              <a:r>
                <a:rPr lang="en-US" altLang="zh-CN" sz="2000" dirty="0"/>
                <a:t>	</a:t>
              </a:r>
              <a:r>
                <a:rPr lang="en-US" altLang="zh-CN" sz="2000" dirty="0" smtClean="0"/>
                <a:t>(M</a:t>
              </a:r>
              <a:r>
                <a:rPr lang="en-US" altLang="zh-CN" sz="2000" baseline="-25000" dirty="0" smtClean="0"/>
                <a:t>ij</a:t>
              </a:r>
              <a:r>
                <a:rPr lang="en-US" altLang="zh-CN" sz="2000" dirty="0" smtClean="0"/>
                <a:t> denotes the topological relevance of node j to node i up</a:t>
              </a:r>
              <a:r>
                <a:rPr lang="en-US" altLang="zh-CN" sz="2000" dirty="0"/>
                <a:t> </a:t>
              </a:r>
              <a:r>
                <a:rPr lang="en-US" altLang="zh-CN" sz="2000" dirty="0" smtClean="0"/>
                <a:t>t orders)</a:t>
              </a:r>
            </a:p>
            <a:p>
              <a:r>
                <a:rPr lang="en-US" altLang="zh-CN" sz="2000" dirty="0"/>
                <a:t>	</a:t>
              </a:r>
              <a:r>
                <a:rPr lang="en-US" altLang="zh-CN" sz="2000" dirty="0" smtClean="0"/>
                <a:t>(If Mij &gt;0 , node j is a neighbor of i)</a:t>
              </a:r>
            </a:p>
            <a:p>
              <a:r>
                <a:rPr lang="en-US" altLang="zh-CN" sz="2000" dirty="0" smtClean="0"/>
                <a:t>	(Ni = neighbors of node i in M)</a:t>
              </a:r>
            </a:p>
            <a:p>
              <a:r>
                <a:rPr lang="en-US" altLang="zh-CN" sz="2000" dirty="0"/>
                <a:t>	</a:t>
              </a:r>
              <a:r>
                <a:rPr lang="en-US" altLang="zh-CN" sz="2000" dirty="0" smtClean="0"/>
                <a:t>(t could be chosen flexibly)</a:t>
              </a:r>
              <a:endParaRPr lang="zh-CN" altLang="en-US" sz="2000" dirty="0"/>
            </a:p>
          </p:txBody>
        </p:sp>
        <p:pic>
          <p:nvPicPr>
            <p:cNvPr id="3" name="图片 2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6023" y="2065555"/>
              <a:ext cx="3998304" cy="524917"/>
            </a:xfrm>
            <a:prstGeom prst="rect">
              <a:avLst/>
            </a:prstGeom>
          </p:spPr>
        </p:pic>
        <p:pic>
          <p:nvPicPr>
            <p:cNvPr id="4" name="图片 3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7082" y="2590472"/>
              <a:ext cx="4922947" cy="15927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000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82811" y="330586"/>
            <a:ext cx="11287157" cy="5953725"/>
            <a:chOff x="482811" y="330586"/>
            <a:chExt cx="11287157" cy="5953725"/>
          </a:xfrm>
        </p:grpSpPr>
        <p:pic>
          <p:nvPicPr>
            <p:cNvPr id="2" name="图片 1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811" y="330586"/>
              <a:ext cx="4145639" cy="4618120"/>
            </a:xfrm>
            <a:prstGeom prst="rect">
              <a:avLst/>
            </a:prstGeom>
          </p:spPr>
        </p:pic>
        <p:pic>
          <p:nvPicPr>
            <p:cNvPr id="3" name="图片 2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4550" y="330586"/>
              <a:ext cx="2362405" cy="3795089"/>
            </a:xfrm>
            <a:prstGeom prst="rect">
              <a:avLst/>
            </a:prstGeom>
          </p:spPr>
        </p:pic>
        <p:pic>
          <p:nvPicPr>
            <p:cNvPr id="4" name="图片 3" descr="屏幕剪辑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5394" y="4318181"/>
              <a:ext cx="2972058" cy="196613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42497" y="557232"/>
              <a:ext cx="3727471" cy="5529967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墨迹 6"/>
              <p14:cNvContentPartPr/>
              <p14:nvPr/>
            </p14:nvContentPartPr>
            <p14:xfrm>
              <a:off x="6972120" y="5486400"/>
              <a:ext cx="305280" cy="32040"/>
            </p14:xfrm>
          </p:contentPart>
        </mc:Choice>
        <mc:Fallback xmlns="">
          <p:pic>
            <p:nvPicPr>
              <p:cNvPr id="7" name="墨迹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56280" y="5423040"/>
                <a:ext cx="33696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墨迹 7"/>
              <p14:cNvContentPartPr/>
              <p14:nvPr/>
            </p14:nvContentPartPr>
            <p14:xfrm>
              <a:off x="10699920" y="1689120"/>
              <a:ext cx="343080" cy="12960"/>
            </p14:xfrm>
          </p:contentPart>
        </mc:Choice>
        <mc:Fallback xmlns="">
          <p:pic>
            <p:nvPicPr>
              <p:cNvPr id="8" name="墨迹 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683720" y="1625760"/>
                <a:ext cx="37512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墨迹 8"/>
              <p14:cNvContentPartPr/>
              <p14:nvPr/>
            </p14:nvContentPartPr>
            <p14:xfrm>
              <a:off x="11252160" y="1638360"/>
              <a:ext cx="387720" cy="44640"/>
            </p14:xfrm>
          </p:contentPart>
        </mc:Choice>
        <mc:Fallback xmlns="">
          <p:pic>
            <p:nvPicPr>
              <p:cNvPr id="9" name="墨迹 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236320" y="1574640"/>
                <a:ext cx="41940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墨迹 9"/>
              <p14:cNvContentPartPr/>
              <p14:nvPr/>
            </p14:nvContentPartPr>
            <p14:xfrm>
              <a:off x="10674360" y="3416400"/>
              <a:ext cx="349560" cy="51120"/>
            </p14:xfrm>
          </p:contentPart>
        </mc:Choice>
        <mc:Fallback xmlns="">
          <p:pic>
            <p:nvPicPr>
              <p:cNvPr id="10" name="墨迹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658520" y="3352680"/>
                <a:ext cx="38124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墨迹 10"/>
              <p14:cNvContentPartPr/>
              <p14:nvPr/>
            </p14:nvContentPartPr>
            <p14:xfrm>
              <a:off x="11302920" y="3403440"/>
              <a:ext cx="305280" cy="32400"/>
            </p14:xfrm>
          </p:contentPart>
        </mc:Choice>
        <mc:Fallback xmlns="">
          <p:pic>
            <p:nvPicPr>
              <p:cNvPr id="11" name="墨迹 1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287080" y="3340080"/>
                <a:ext cx="33696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墨迹 11"/>
              <p14:cNvContentPartPr/>
              <p14:nvPr/>
            </p14:nvContentPartPr>
            <p14:xfrm>
              <a:off x="8242200" y="3467160"/>
              <a:ext cx="324360" cy="12960"/>
            </p14:xfrm>
          </p:contentPart>
        </mc:Choice>
        <mc:Fallback xmlns="">
          <p:pic>
            <p:nvPicPr>
              <p:cNvPr id="12" name="墨迹 1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226360" y="3403440"/>
                <a:ext cx="35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墨迹 12"/>
              <p14:cNvContentPartPr/>
              <p14:nvPr/>
            </p14:nvContentPartPr>
            <p14:xfrm>
              <a:off x="10642680" y="5384880"/>
              <a:ext cx="356040" cy="32040"/>
            </p14:xfrm>
          </p:contentPart>
        </mc:Choice>
        <mc:Fallback xmlns="">
          <p:pic>
            <p:nvPicPr>
              <p:cNvPr id="13" name="墨迹 1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626840" y="5321160"/>
                <a:ext cx="38772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墨迹 13"/>
              <p14:cNvContentPartPr/>
              <p14:nvPr/>
            </p14:nvContentPartPr>
            <p14:xfrm>
              <a:off x="11188800" y="5410080"/>
              <a:ext cx="406800" cy="25920"/>
            </p14:xfrm>
          </p:contentPart>
        </mc:Choice>
        <mc:Fallback xmlns="">
          <p:pic>
            <p:nvPicPr>
              <p:cNvPr id="14" name="墨迹 1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172960" y="5346720"/>
                <a:ext cx="43848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墨迹 14"/>
              <p14:cNvContentPartPr/>
              <p14:nvPr/>
            </p14:nvContentPartPr>
            <p14:xfrm>
              <a:off x="9435960" y="5384880"/>
              <a:ext cx="413280" cy="63720"/>
            </p14:xfrm>
          </p:contentPart>
        </mc:Choice>
        <mc:Fallback xmlns="">
          <p:pic>
            <p:nvPicPr>
              <p:cNvPr id="15" name="墨迹 1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420120" y="5321160"/>
                <a:ext cx="44496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墨迹 15"/>
              <p14:cNvContentPartPr/>
              <p14:nvPr/>
            </p14:nvContentPartPr>
            <p14:xfrm>
              <a:off x="8255160" y="5429160"/>
              <a:ext cx="292320" cy="32040"/>
            </p14:xfrm>
          </p:contentPart>
        </mc:Choice>
        <mc:Fallback xmlns="">
          <p:pic>
            <p:nvPicPr>
              <p:cNvPr id="16" name="墨迹 15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238960" y="5365800"/>
                <a:ext cx="324360" cy="15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36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493550" y="403122"/>
            <a:ext cx="8979065" cy="6170592"/>
            <a:chOff x="1493550" y="403122"/>
            <a:chExt cx="8979065" cy="6170592"/>
          </a:xfrm>
        </p:grpSpPr>
        <p:grpSp>
          <p:nvGrpSpPr>
            <p:cNvPr id="5" name="组合 4"/>
            <p:cNvGrpSpPr/>
            <p:nvPr/>
          </p:nvGrpSpPr>
          <p:grpSpPr>
            <a:xfrm>
              <a:off x="1618596" y="2540886"/>
              <a:ext cx="8211928" cy="896271"/>
              <a:chOff x="477552" y="838746"/>
              <a:chExt cx="8211928" cy="896271"/>
            </a:xfrm>
          </p:grpSpPr>
          <p:pic>
            <p:nvPicPr>
              <p:cNvPr id="2" name="图片 1" descr="屏幕剪辑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7552" y="890954"/>
                <a:ext cx="4301263" cy="825140"/>
              </a:xfrm>
              <a:prstGeom prst="rect">
                <a:avLst/>
              </a:prstGeom>
            </p:spPr>
          </p:pic>
          <p:pic>
            <p:nvPicPr>
              <p:cNvPr id="4" name="图片 3" descr="屏幕剪辑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13298" y="838746"/>
                <a:ext cx="3976182" cy="896271"/>
              </a:xfrm>
              <a:prstGeom prst="rect">
                <a:avLst/>
              </a:prstGeom>
            </p:spPr>
          </p:pic>
        </p:grpSp>
        <p:sp>
          <p:nvSpPr>
            <p:cNvPr id="6" name="文本框 5"/>
            <p:cNvSpPr txBox="1"/>
            <p:nvPr/>
          </p:nvSpPr>
          <p:spPr>
            <a:xfrm>
              <a:off x="1493550" y="403122"/>
              <a:ext cx="8979065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the concatenation of xi and xj with weight vector </a:t>
              </a:r>
              <a:r>
                <a:rPr lang="en-US" altLang="zh-CN" sz="2400" b="1" dirty="0" smtClean="0"/>
                <a:t>α</a:t>
              </a:r>
            </a:p>
            <a:p>
              <a:endParaRPr lang="en-US" altLang="zh-CN" sz="2400" b="1" dirty="0" smtClean="0"/>
            </a:p>
            <a:p>
              <a:endParaRPr lang="en-US" altLang="zh-CN" sz="2400" b="1" dirty="0" smtClean="0"/>
            </a:p>
            <a:p>
              <a:r>
                <a:rPr lang="en-US" altLang="zh-CN" sz="2400" b="1" dirty="0" smtClean="0"/>
                <a:t>topological weights 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M</a:t>
              </a:r>
              <a:r>
                <a:rPr lang="en-US" altLang="zh-CN" sz="2400" b="1" baseline="-25000" dirty="0" smtClean="0">
                  <a:solidFill>
                    <a:srgbClr val="FF0000"/>
                  </a:solidFill>
                </a:rPr>
                <a:t>ij</a:t>
              </a:r>
            </a:p>
            <a:p>
              <a:r>
                <a:rPr lang="en-US" altLang="zh-CN" sz="2400" b="1" dirty="0" smtClean="0"/>
                <a:t>activation function 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LeakyReLU</a:t>
              </a:r>
              <a:endParaRPr lang="en-US" altLang="zh-CN" sz="2400" b="1" dirty="0"/>
            </a:p>
            <a:p>
              <a:endParaRPr lang="en-US" altLang="zh-CN" sz="2400" b="1" dirty="0" smtClean="0"/>
            </a:p>
            <a:p>
              <a:endParaRPr lang="en-US" altLang="zh-CN" sz="2400" b="1" dirty="0" smtClean="0"/>
            </a:p>
            <a:p>
              <a:endParaRPr lang="en-US" altLang="zh-CN" sz="2400" b="1" dirty="0" smtClean="0"/>
            </a:p>
            <a:p>
              <a:endParaRPr lang="en-US" altLang="zh-CN" sz="2400" b="1" dirty="0"/>
            </a:p>
            <a:p>
              <a:r>
                <a:rPr lang="en-US" altLang="zh-CN" sz="2400" b="1" dirty="0" smtClean="0">
                  <a:solidFill>
                    <a:srgbClr val="FF0000"/>
                  </a:solidFill>
                </a:rPr>
                <a:t>two</a:t>
              </a:r>
              <a:r>
                <a:rPr lang="en-US" altLang="zh-CN" sz="2400" b="1" dirty="0" smtClean="0"/>
                <a:t> graph attention layers</a:t>
              </a: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5636683" y="3663531"/>
              <a:ext cx="3573406" cy="2910183"/>
              <a:chOff x="1770621" y="3487407"/>
              <a:chExt cx="3573406" cy="2910183"/>
            </a:xfrm>
          </p:grpSpPr>
          <p:pic>
            <p:nvPicPr>
              <p:cNvPr id="8" name="图片 7" descr="屏幕剪辑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70621" y="4012650"/>
                <a:ext cx="3573406" cy="1812748"/>
              </a:xfrm>
              <a:prstGeom prst="rect">
                <a:avLst/>
              </a:prstGeom>
            </p:spPr>
          </p:pic>
          <p:pic>
            <p:nvPicPr>
              <p:cNvPr id="9" name="图片 8" descr="屏幕剪辑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97447" y="3487407"/>
                <a:ext cx="1223930" cy="451547"/>
              </a:xfrm>
              <a:prstGeom prst="rect">
                <a:avLst/>
              </a:prstGeom>
            </p:spPr>
          </p:pic>
          <p:pic>
            <p:nvPicPr>
              <p:cNvPr id="10" name="图片 9" descr="屏幕剪辑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27776" y="5899094"/>
                <a:ext cx="1345941" cy="498496"/>
              </a:xfrm>
              <a:prstGeom prst="rect">
                <a:avLst/>
              </a:prstGeom>
            </p:spPr>
          </p:pic>
        </p:grpSp>
        <p:pic>
          <p:nvPicPr>
            <p:cNvPr id="12" name="图片 11" descr="屏幕剪辑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9893" y="872984"/>
              <a:ext cx="3303921" cy="742185"/>
            </a:xfrm>
            <a:prstGeom prst="rect">
              <a:avLst/>
            </a:prstGeom>
          </p:spPr>
        </p:pic>
        <p:pic>
          <p:nvPicPr>
            <p:cNvPr id="13" name="图片 12" descr="屏幕剪辑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0203" y="2921836"/>
              <a:ext cx="205758" cy="1676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869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266</Words>
  <Application>Microsoft Office PowerPoint</Application>
  <PresentationFormat>宽屏</PresentationFormat>
  <Paragraphs>88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宏威</dc:creator>
  <cp:lastModifiedBy>陈 宏威</cp:lastModifiedBy>
  <cp:revision>131</cp:revision>
  <dcterms:created xsi:type="dcterms:W3CDTF">2019-09-19T08:38:52Z</dcterms:created>
  <dcterms:modified xsi:type="dcterms:W3CDTF">2019-10-21T02:32:27Z</dcterms:modified>
</cp:coreProperties>
</file>