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8" r:id="rId4"/>
    <p:sldId id="259" r:id="rId5"/>
    <p:sldId id="257" r:id="rId6"/>
    <p:sldId id="266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73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宏威" initials="陈" lastIdx="1" clrIdx="0">
    <p:extLst>
      <p:ext uri="{19B8F6BF-5375-455C-9EA6-DF929625EA0E}">
        <p15:presenceInfo xmlns:p15="http://schemas.microsoft.com/office/powerpoint/2012/main" userId="4cbbb82306c7f9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0:49:26.24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5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0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6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8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9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0FFC-5F21-46C7-ADE3-AAAD2009698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0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73755" y="2703095"/>
            <a:ext cx="83471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/>
              <a:t>Learning Deep Representations </a:t>
            </a:r>
          </a:p>
          <a:p>
            <a:pPr algn="ctr"/>
            <a:r>
              <a:rPr lang="en-US" altLang="zh-CN" sz="4400" b="1" dirty="0" smtClean="0"/>
              <a:t>for Graph Clustering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160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8106" y="2751220"/>
            <a:ext cx="5987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/>
              <a:t>Model Description</a:t>
            </a:r>
          </a:p>
        </p:txBody>
      </p:sp>
    </p:spTree>
    <p:extLst>
      <p:ext uri="{BB962C8B-B14F-4D97-AF65-F5344CB8AC3E}">
        <p14:creationId xmlns:p14="http://schemas.microsoft.com/office/powerpoint/2010/main" val="36930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60886" y="1122947"/>
            <a:ext cx="85664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 is consisted to the eigenvectors corresponding to the k smallest non-zero eigenvalues of the normalized Laplacian matrix D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L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Normalized L = Q 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	 = D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L = D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(D-S) = I - D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S 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	 = Y</a:t>
            </a:r>
            <a:r>
              <a:rPr lang="el-GR" altLang="zh-CN" sz="2400" b="1" dirty="0" smtClean="0"/>
              <a:t>Σ</a:t>
            </a:r>
            <a:r>
              <a:rPr lang="en-US" altLang="zh-CN" sz="2400" b="1" dirty="0" smtClean="0"/>
              <a:t>Y</a:t>
            </a:r>
            <a:r>
              <a:rPr lang="en-US" altLang="zh-CN" sz="2400" b="1" baseline="30000" dirty="0" smtClean="0"/>
              <a:t>T</a:t>
            </a:r>
          </a:p>
          <a:p>
            <a:endParaRPr lang="en-US" altLang="zh-CN" sz="2400" b="1" baseline="30000" dirty="0"/>
          </a:p>
          <a:p>
            <a:endParaRPr lang="en-US" altLang="zh-CN" sz="2400" b="1" baseline="30000" dirty="0"/>
          </a:p>
          <a:p>
            <a:r>
              <a:rPr lang="en-US" altLang="zh-CN" sz="2400" b="1" baseline="30000" dirty="0" smtClean="0"/>
              <a:t>	</a:t>
            </a:r>
            <a:r>
              <a:rPr lang="en-US" altLang="zh-CN" sz="2400" b="1" dirty="0" smtClean="0"/>
              <a:t> D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S ~ Y</a:t>
            </a:r>
            <a:r>
              <a:rPr lang="en-US" altLang="zh-CN" sz="2400" b="1" baseline="-25000" dirty="0" smtClean="0"/>
              <a:t>k</a:t>
            </a:r>
            <a:r>
              <a:rPr lang="el-GR" altLang="zh-CN" sz="2400" b="1" dirty="0" smtClean="0"/>
              <a:t>Σ</a:t>
            </a:r>
            <a:r>
              <a:rPr lang="en-US" altLang="zh-CN" sz="2400" b="1" baseline="-25000" dirty="0" smtClean="0"/>
              <a:t>k</a:t>
            </a:r>
            <a:r>
              <a:rPr lang="en-US" altLang="zh-CN" sz="2400" b="1" dirty="0" smtClean="0"/>
              <a:t>Y</a:t>
            </a:r>
            <a:r>
              <a:rPr lang="en-US" altLang="zh-CN" sz="2400" b="1" baseline="-25000" dirty="0" smtClean="0"/>
              <a:t>k</a:t>
            </a:r>
            <a:r>
              <a:rPr lang="en-US" altLang="zh-CN" sz="2400" b="1" baseline="30000" dirty="0" smtClean="0"/>
              <a:t>T</a:t>
            </a:r>
            <a:endParaRPr lang="en-US" altLang="zh-CN" sz="2400" b="1" baseline="30000" dirty="0"/>
          </a:p>
          <a:p>
            <a:endParaRPr lang="en-US" altLang="zh-CN" sz="2400" b="1" baseline="30000" dirty="0" smtClean="0"/>
          </a:p>
          <a:p>
            <a:r>
              <a:rPr lang="en-US" altLang="zh-CN" sz="2400" b="1" dirty="0" smtClean="0"/>
              <a:t>Graph Embedding Y</a:t>
            </a:r>
            <a:r>
              <a:rPr lang="en-US" altLang="zh-CN" sz="2400" b="1" baseline="-25000" dirty="0" smtClean="0"/>
              <a:t>k</a:t>
            </a:r>
            <a:r>
              <a:rPr lang="en-US" altLang="zh-CN" sz="2400" b="1" dirty="0" smtClean="0"/>
              <a:t> , r(Y</a:t>
            </a:r>
            <a:r>
              <a:rPr lang="en-US" altLang="zh-CN" sz="2400" b="1" baseline="-25000" dirty="0" smtClean="0"/>
              <a:t>k</a:t>
            </a:r>
            <a:r>
              <a:rPr lang="en-US" altLang="zh-CN" sz="2400" b="1" dirty="0" smtClean="0"/>
              <a:t>)=k, (n, n)		 (dense)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184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3277" y="806441"/>
            <a:ext cx="10468556" cy="5098698"/>
            <a:chOff x="866709" y="493620"/>
            <a:chExt cx="10468556" cy="5098698"/>
          </a:xfrm>
        </p:grpSpPr>
        <p:sp>
          <p:nvSpPr>
            <p:cNvPr id="2" name="文本框 1"/>
            <p:cNvSpPr txBox="1"/>
            <p:nvPr/>
          </p:nvSpPr>
          <p:spPr>
            <a:xfrm>
              <a:off x="866709" y="493620"/>
              <a:ext cx="104685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Eckart-Young-</a:t>
              </a:r>
              <a:r>
                <a:rPr lang="en-US" altLang="zh-CN" sz="2400" b="1" dirty="0" err="1" smtClean="0"/>
                <a:t>Mirsky</a:t>
              </a:r>
              <a:r>
                <a:rPr lang="en-US" altLang="zh-CN" sz="2400" b="1" dirty="0" smtClean="0"/>
                <a:t> Theorem</a:t>
              </a:r>
            </a:p>
            <a:p>
              <a:r>
                <a:rPr lang="en-US" altLang="zh-CN" sz="2400" b="1" dirty="0" smtClean="0"/>
                <a:t>      reconstruction nature of spectral clustering is related to the low-rank approximation of a matrix.</a:t>
              </a:r>
            </a:p>
            <a:p>
              <a:endParaRPr lang="en-US" altLang="zh-CN" sz="2400" b="1" dirty="0"/>
            </a:p>
            <a:p>
              <a:r>
                <a:rPr lang="en-US" altLang="zh-CN" sz="2400" b="1" dirty="0" smtClean="0"/>
                <a:t>singular value decomposition (SVD)	r(P)&lt;n    P = UΣV</a:t>
              </a:r>
              <a:r>
                <a:rPr lang="en-US" altLang="zh-CN" sz="2400" b="1" baseline="30000" dirty="0" smtClean="0"/>
                <a:t>T	</a:t>
              </a:r>
              <a:r>
                <a:rPr lang="en-US" altLang="zh-CN" sz="2400" b="1" dirty="0" smtClean="0"/>
                <a:t>(faster)</a:t>
              </a:r>
            </a:p>
            <a:p>
              <a:r>
                <a:rPr lang="en-US" altLang="zh-CN" sz="2400" b="1" dirty="0" smtClean="0"/>
                <a:t>eigenvalue decomposition (EVD)</a:t>
              </a:r>
              <a:r>
                <a:rPr lang="en-US" altLang="zh-CN" sz="2400" b="1" dirty="0"/>
                <a:t>	</a:t>
              </a:r>
              <a:r>
                <a:rPr lang="en-US" altLang="zh-CN" sz="2400" b="1" dirty="0" smtClean="0"/>
                <a:t>	r(P)=n    P = UΣU</a:t>
              </a:r>
              <a:r>
                <a:rPr lang="en-US" altLang="zh-CN" sz="2400" b="1" baseline="30000" dirty="0" smtClean="0"/>
                <a:t>T</a:t>
              </a:r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371" y="3445816"/>
              <a:ext cx="4319736" cy="925657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439" y="3222784"/>
              <a:ext cx="4381880" cy="13717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554892" y="4884432"/>
              <a:ext cx="86453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Best result : P</a:t>
              </a:r>
              <a:r>
                <a:rPr lang="en-US" altLang="zh-CN" sz="2000" b="1" baseline="30000" dirty="0" smtClean="0"/>
                <a:t>~</a:t>
              </a:r>
              <a:r>
                <a:rPr lang="en-US" altLang="zh-CN" sz="2000" b="1" dirty="0" smtClean="0"/>
                <a:t> = UΣ</a:t>
              </a:r>
              <a:r>
                <a:rPr lang="en-US" altLang="zh-CN" sz="2000" b="1" baseline="30000" dirty="0" smtClean="0"/>
                <a:t>~</a:t>
              </a:r>
              <a:r>
                <a:rPr lang="en-US" altLang="zh-CN" sz="2000" b="1" dirty="0" smtClean="0"/>
                <a:t>V</a:t>
              </a:r>
              <a:r>
                <a:rPr lang="en-US" altLang="zh-CN" sz="2000" b="1" baseline="30000" dirty="0" smtClean="0"/>
                <a:t>T</a:t>
              </a:r>
              <a:r>
                <a:rPr lang="en-US" altLang="zh-CN" sz="2000" b="1" dirty="0" smtClean="0"/>
                <a:t> = P</a:t>
              </a:r>
              <a:r>
                <a:rPr lang="en-US" altLang="zh-CN" sz="2000" b="1" baseline="-25000" dirty="0" smtClean="0"/>
                <a:t>k</a:t>
              </a:r>
              <a:r>
                <a:rPr lang="en-US" altLang="zh-CN" sz="2000" b="1" dirty="0" smtClean="0"/>
                <a:t> =  </a:t>
              </a:r>
              <a:r>
                <a:rPr lang="en-US" altLang="zh-CN" sz="2000" b="1" dirty="0"/>
                <a:t>U</a:t>
              </a:r>
              <a:r>
                <a:rPr lang="en-US" altLang="zh-CN" sz="2000" b="1" baseline="-25000" dirty="0" smtClean="0"/>
                <a:t>k</a:t>
              </a:r>
              <a:r>
                <a:rPr lang="el-GR" altLang="zh-CN" sz="2000" b="1" dirty="0" smtClean="0"/>
                <a:t>Σ</a:t>
              </a:r>
              <a:r>
                <a:rPr lang="en-US" altLang="zh-CN" sz="2000" b="1" baseline="-25000" dirty="0" smtClean="0"/>
                <a:t>k</a:t>
              </a:r>
              <a:r>
                <a:rPr lang="en-US" altLang="zh-CN" sz="2000" b="1" dirty="0" smtClean="0"/>
                <a:t>V</a:t>
              </a:r>
              <a:r>
                <a:rPr lang="en-US" altLang="zh-CN" sz="2000" b="1" baseline="-25000" dirty="0" smtClean="0"/>
                <a:t>k</a:t>
              </a:r>
              <a:r>
                <a:rPr lang="en-US" altLang="zh-CN" sz="2000" b="1" baseline="30000" dirty="0" smtClean="0"/>
                <a:t>T</a:t>
              </a:r>
            </a:p>
            <a:p>
              <a:r>
                <a:rPr lang="en-US" altLang="zh-CN" sz="2000" b="1" dirty="0" smtClean="0"/>
                <a:t>	(</a:t>
              </a:r>
              <a:r>
                <a:rPr lang="el-GR" altLang="zh-CN" sz="2000" b="1" dirty="0" smtClean="0"/>
                <a:t>Σ</a:t>
              </a:r>
              <a:r>
                <a:rPr lang="en-US" altLang="zh-CN" sz="2000" b="1" baseline="-25000" dirty="0" smtClean="0"/>
                <a:t>k </a:t>
              </a:r>
              <a:r>
                <a:rPr lang="en-US" altLang="zh-CN" sz="2000" b="1" dirty="0" smtClean="0"/>
                <a:t>is k largest singular value in Σ, and others are replaced with 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15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4976" y="1058779"/>
            <a:ext cx="10190439" cy="5005959"/>
            <a:chOff x="884976" y="1058779"/>
            <a:chExt cx="10190439" cy="5005959"/>
          </a:xfrm>
        </p:grpSpPr>
        <p:sp>
          <p:nvSpPr>
            <p:cNvPr id="2" name="文本框 1"/>
            <p:cNvSpPr txBox="1"/>
            <p:nvPr/>
          </p:nvSpPr>
          <p:spPr>
            <a:xfrm>
              <a:off x="1652337" y="1058779"/>
              <a:ext cx="4216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Sparse Autoencoder by DNN</a:t>
              </a:r>
              <a:endParaRPr lang="zh-CN" altLang="en-US" sz="2400" b="1" dirty="0"/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76" y="1719498"/>
              <a:ext cx="10190439" cy="434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99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3323" y="2663671"/>
            <a:ext cx="3749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4994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5325" y="474526"/>
            <a:ext cx="11163629" cy="5879221"/>
            <a:chOff x="395325" y="474526"/>
            <a:chExt cx="11163629" cy="587922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325" y="1185726"/>
              <a:ext cx="5849354" cy="152621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7112" y="474526"/>
              <a:ext cx="4971842" cy="587922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325" y="4124603"/>
              <a:ext cx="6236057" cy="1478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372156" y="989397"/>
            <a:ext cx="9717875" cy="4624688"/>
            <a:chOff x="1278371" y="786197"/>
            <a:chExt cx="9717875" cy="462468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309" y="1496333"/>
              <a:ext cx="3992550" cy="9264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278371" y="786197"/>
              <a:ext cx="6319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Normalized Mutual Information (NMI) [0,1] 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6108" y="2900384"/>
              <a:ext cx="1973700" cy="117086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6258" y="4360558"/>
              <a:ext cx="2405850" cy="52753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6258" y="4888091"/>
              <a:ext cx="3173400" cy="45033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916246" y="4087446"/>
              <a:ext cx="5080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Since it is 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normalized</a:t>
              </a:r>
              <a:r>
                <a:rPr lang="en-US" altLang="zh-CN" sz="2000" b="1" dirty="0" smtClean="0"/>
                <a:t> we can measure and compare the NMI between different clusterings having different number of clusters 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3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97036" y="358114"/>
            <a:ext cx="10218821" cy="6387105"/>
            <a:chOff x="997036" y="358114"/>
            <a:chExt cx="10218821" cy="638710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036" y="358114"/>
              <a:ext cx="4724510" cy="266644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816" y="3342443"/>
              <a:ext cx="4456951" cy="14861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8934" y="3560553"/>
              <a:ext cx="1340524" cy="44873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0816" y="5232401"/>
              <a:ext cx="3847583" cy="129510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1395" y="5232401"/>
              <a:ext cx="948111" cy="4728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757" y="358114"/>
              <a:ext cx="4837501" cy="24704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757" y="3083667"/>
              <a:ext cx="4773001" cy="232243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61998" y="5983658"/>
              <a:ext cx="2612250" cy="57256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55257" y="5567919"/>
              <a:ext cx="2760600" cy="117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15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7816" y="2694932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754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7306" y="2791325"/>
            <a:ext cx="2868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/>
              <a:t>Datasets</a:t>
            </a:r>
            <a:endParaRPr lang="en-US" altLang="zh-CN" sz="5400" b="1" dirty="0"/>
          </a:p>
        </p:txBody>
      </p:sp>
    </p:spTree>
    <p:extLst>
      <p:ext uri="{BB962C8B-B14F-4D97-AF65-F5344CB8AC3E}">
        <p14:creationId xmlns:p14="http://schemas.microsoft.com/office/powerpoint/2010/main" val="22704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30630" y="449796"/>
            <a:ext cx="9695278" cy="5842162"/>
            <a:chOff x="918015" y="473242"/>
            <a:chExt cx="9695278" cy="58421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015" y="1024169"/>
              <a:ext cx="5119801" cy="1919557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050552" y="473242"/>
              <a:ext cx="9374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Dataset : Wine(3), 20-Newsgroup (documents), PPI (DIP, BioGrid) </a:t>
              </a:r>
              <a:endParaRPr lang="zh-CN" altLang="en-US" sz="2400" b="1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2736" y="3224463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Structures</a:t>
              </a:r>
              <a:endParaRPr lang="zh-CN" altLang="en-US" sz="2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588" y="3849085"/>
              <a:ext cx="4844717" cy="246631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338277" y="2331910"/>
              <a:ext cx="427501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cosine similarity</a:t>
              </a:r>
            </a:p>
            <a:p>
              <a:endParaRPr lang="en-US" altLang="zh-CN" sz="2000" b="1" dirty="0" smtClean="0"/>
            </a:p>
            <a:p>
              <a:endParaRPr lang="en-US" altLang="zh-CN" sz="2000" b="1" dirty="0"/>
            </a:p>
            <a:p>
              <a:r>
                <a:rPr lang="en-US" altLang="zh-CN" sz="2000" b="1" dirty="0" smtClean="0"/>
                <a:t>Normalized Mutual Information (NMI) [0,1] </a:t>
              </a:r>
            </a:p>
            <a:p>
              <a:endParaRPr lang="en-US" altLang="zh-CN" sz="2000" b="1" dirty="0" smtClean="0"/>
            </a:p>
            <a:p>
              <a:endParaRPr lang="en-US" altLang="zh-CN" sz="2000" b="1" dirty="0"/>
            </a:p>
            <a:p>
              <a:r>
                <a:rPr lang="en-US" altLang="zh-CN" sz="2000" b="1" dirty="0" smtClean="0"/>
                <a:t>DIP, BioGrid, cluster number from 5 to 400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7306" y="2791325"/>
            <a:ext cx="3629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/>
              <a:t>Motivation</a:t>
            </a:r>
            <a:endParaRPr lang="en-US" altLang="zh-CN" sz="5400" b="1" dirty="0"/>
          </a:p>
        </p:txBody>
      </p:sp>
    </p:spTree>
    <p:extLst>
      <p:ext uri="{BB962C8B-B14F-4D97-AF65-F5344CB8AC3E}">
        <p14:creationId xmlns:p14="http://schemas.microsoft.com/office/powerpoint/2010/main" val="1031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2779" y="2146146"/>
            <a:ext cx="99960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Motivation 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1. employing deep learning in graph clustering</a:t>
            </a:r>
          </a:p>
          <a:p>
            <a:r>
              <a:rPr lang="en-US" altLang="zh-CN" sz="2400" b="1" dirty="0" smtClean="0"/>
              <a:t>         2. the similarity between autoencoder and spectral clustering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Method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autoencoder will replace the expensive EVD in spectral clustering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25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01980" y="2743199"/>
            <a:ext cx="4641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/>
              <a:t>Sparse Cluster</a:t>
            </a:r>
          </a:p>
        </p:txBody>
      </p:sp>
    </p:spTree>
    <p:extLst>
      <p:ext uri="{BB962C8B-B14F-4D97-AF65-F5344CB8AC3E}">
        <p14:creationId xmlns:p14="http://schemas.microsoft.com/office/powerpoint/2010/main" val="34067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3552" y="452751"/>
            <a:ext cx="10750299" cy="5840956"/>
            <a:chOff x="623552" y="452751"/>
            <a:chExt cx="10750299" cy="5840956"/>
          </a:xfrm>
        </p:grpSpPr>
        <p:sp>
          <p:nvSpPr>
            <p:cNvPr id="2" name="文本框 1"/>
            <p:cNvSpPr txBox="1"/>
            <p:nvPr/>
          </p:nvSpPr>
          <p:spPr>
            <a:xfrm>
              <a:off x="1066800" y="452751"/>
              <a:ext cx="103070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Conclusion:</a:t>
              </a:r>
            </a:p>
            <a:p>
              <a:r>
                <a:rPr lang="en-US" altLang="zh-CN" sz="2400" b="1" dirty="0" smtClean="0"/>
                <a:t>	i. unnormalized spectral clustering aims to minimize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ratio Cut    </a:t>
              </a:r>
            </a:p>
            <a:p>
              <a:r>
                <a:rPr lang="en-US" altLang="zh-CN" sz="2400" b="1" dirty="0" smtClean="0"/>
                <a:t>	   (Laplacain)</a:t>
              </a:r>
            </a:p>
            <a:p>
              <a:r>
                <a:rPr lang="en-US" altLang="zh-CN" sz="2400" b="1" dirty="0" smtClean="0"/>
                <a:t>	ii. normalized spectral clustering aims to minimize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normalized Cut</a:t>
              </a:r>
            </a:p>
            <a:p>
              <a:r>
                <a:rPr lang="en-US" altLang="zh-CN" sz="2400" b="1" dirty="0"/>
                <a:t>	</a:t>
              </a:r>
              <a:r>
                <a:rPr lang="en-US" altLang="zh-CN" sz="2400" b="1" dirty="0" smtClean="0"/>
                <a:t>   (normalized Laplacian)</a:t>
              </a:r>
              <a:endParaRPr lang="zh-CN" altLang="en-US" sz="2400" b="1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4210" y="2470329"/>
              <a:ext cx="5398799" cy="116320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4210" y="3782687"/>
              <a:ext cx="5473973" cy="109411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264501" y="3125705"/>
              <a:ext cx="31093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ratio cut is the special case of normalized cut  where D = I</a:t>
              </a:r>
              <a:endParaRPr lang="zh-CN" altLang="en-US" sz="20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52" y="5340414"/>
              <a:ext cx="7640949" cy="85443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7771" y="5258035"/>
              <a:ext cx="2696080" cy="1035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6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49948" y="461169"/>
            <a:ext cx="10790872" cy="6018899"/>
            <a:chOff x="305045" y="469190"/>
            <a:chExt cx="10790872" cy="6018899"/>
          </a:xfrm>
        </p:grpSpPr>
        <p:sp>
          <p:nvSpPr>
            <p:cNvPr id="2" name="文本框 1"/>
            <p:cNvSpPr txBox="1"/>
            <p:nvPr/>
          </p:nvSpPr>
          <p:spPr>
            <a:xfrm>
              <a:off x="1515762" y="873211"/>
              <a:ext cx="5190845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S = {s</a:t>
              </a:r>
              <a:r>
                <a:rPr lang="en-US" altLang="zh-CN" sz="2400" b="1" baseline="-25000" dirty="0" smtClean="0"/>
                <a:t>ij</a:t>
              </a:r>
              <a:r>
                <a:rPr lang="en-US" altLang="zh-CN" sz="2400" b="1" dirty="0" smtClean="0"/>
                <a:t>}: similarity matrix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di = </a:t>
              </a:r>
              <a:r>
                <a:rPr lang="el-GR" altLang="zh-CN" sz="2400" b="1" dirty="0" smtClean="0"/>
                <a:t>Σ</a:t>
              </a:r>
              <a:r>
                <a:rPr lang="en-US" altLang="zh-CN" sz="2400" b="1" baseline="-25000" dirty="0" smtClean="0"/>
                <a:t>j</a:t>
              </a:r>
              <a:r>
                <a:rPr lang="en-US" altLang="zh-CN" sz="2400" b="1" dirty="0" smtClean="0"/>
                <a:t> s</a:t>
              </a:r>
              <a:r>
                <a:rPr lang="en-US" altLang="zh-CN" sz="2400" b="1" baseline="-25000" dirty="0" smtClean="0"/>
                <a:t>ij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D = diag(di)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(K Clusters A , B, C)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Vol(A) = </a:t>
              </a:r>
              <a:r>
                <a:rPr lang="el-GR" altLang="zh-CN" sz="2400" b="1" dirty="0" smtClean="0"/>
                <a:t>Σ</a:t>
              </a:r>
              <a:r>
                <a:rPr lang="en-US" altLang="zh-CN" sz="2400" b="1" baseline="-25000" dirty="0" smtClean="0"/>
                <a:t>i∈A </a:t>
              </a:r>
              <a:r>
                <a:rPr lang="en-US" altLang="zh-CN" sz="2400" b="1" dirty="0" smtClean="0"/>
                <a:t>di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Link(A,B) = ½ </a:t>
              </a:r>
              <a:r>
                <a:rPr lang="el-GR" altLang="zh-CN" sz="2400" b="1" dirty="0" smtClean="0"/>
                <a:t>Σ</a:t>
              </a:r>
              <a:r>
                <a:rPr lang="en-US" altLang="zh-CN" sz="2400" b="1" baseline="-25000" dirty="0" smtClean="0"/>
                <a:t>i∈A, j∈B</a:t>
              </a:r>
              <a:r>
                <a:rPr lang="en-US" altLang="zh-CN" sz="2400" b="1" dirty="0" smtClean="0"/>
                <a:t> sij = cut(A, B)</a:t>
              </a:r>
              <a:endParaRPr lang="zh-CN" altLang="en-US" sz="2400" b="1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373" y="469190"/>
              <a:ext cx="3991832" cy="4104026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45" y="4693552"/>
              <a:ext cx="3443172" cy="1714649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1184" y="4743086"/>
              <a:ext cx="3434675" cy="161558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908826" y="4743086"/>
              <a:ext cx="17924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Vol (A) = 1.81</a:t>
              </a:r>
            </a:p>
            <a:p>
              <a:r>
                <a:rPr lang="en-US" altLang="zh-CN" sz="2000" b="1" dirty="0" smtClean="0"/>
                <a:t>Vol (B) = 3.95</a:t>
              </a:r>
            </a:p>
            <a:p>
              <a:r>
                <a:rPr lang="en-US" altLang="zh-CN" sz="2000" b="1" dirty="0" smtClean="0"/>
                <a:t>Vol (C) = 1.8</a:t>
              </a:r>
              <a:endParaRPr lang="zh-CN" altLang="en-US" sz="2000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08826" y="6087979"/>
              <a:ext cx="3187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Link (A,B) = (0.25+0.25)/2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4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724523" y="1090861"/>
            <a:ext cx="8416671" cy="4403560"/>
            <a:chOff x="1467851" y="1090861"/>
            <a:chExt cx="8416671" cy="4403560"/>
          </a:xfrm>
        </p:grpSpPr>
        <p:grpSp>
          <p:nvGrpSpPr>
            <p:cNvPr id="5" name="组合 4"/>
            <p:cNvGrpSpPr/>
            <p:nvPr/>
          </p:nvGrpSpPr>
          <p:grpSpPr>
            <a:xfrm>
              <a:off x="1467851" y="1090861"/>
              <a:ext cx="7718780" cy="4138864"/>
              <a:chOff x="1267326" y="834189"/>
              <a:chExt cx="7718780" cy="4138864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267326" y="834189"/>
                <a:ext cx="771878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Spectral cluster coverts discrete optimization problem</a:t>
                </a:r>
              </a:p>
              <a:p>
                <a:r>
                  <a:rPr lang="en-US" altLang="zh-CN" sz="2400" b="1" dirty="0"/>
                  <a:t>	</a:t>
                </a:r>
                <a:endParaRPr lang="en-US" altLang="zh-CN" sz="2400" b="1" dirty="0" smtClean="0"/>
              </a:p>
              <a:p>
                <a:r>
                  <a:rPr lang="en-US" altLang="zh-CN" sz="2400" b="1" dirty="0"/>
                  <a:t>	</a:t>
                </a:r>
                <a:r>
                  <a:rPr lang="en-US" altLang="zh-CN" sz="2400" b="1" dirty="0" smtClean="0"/>
                  <a:t>min Trace(H</a:t>
                </a:r>
                <a:r>
                  <a:rPr lang="en-US" altLang="zh-CN" sz="2400" b="1" baseline="30000" dirty="0" smtClean="0"/>
                  <a:t>T</a:t>
                </a:r>
                <a:r>
                  <a:rPr lang="en-US" altLang="zh-CN" sz="2400" b="1" dirty="0" smtClean="0"/>
                  <a:t>LH)			(NP-Hard)</a:t>
                </a:r>
              </a:p>
              <a:p>
                <a:r>
                  <a:rPr lang="en-US" altLang="zh-CN" sz="2400" b="1" dirty="0" smtClean="0"/>
                  <a:t>	</a:t>
                </a:r>
              </a:p>
              <a:p>
                <a:r>
                  <a:rPr lang="en-US" altLang="zh-CN" sz="2400" b="1" dirty="0" smtClean="0"/>
                  <a:t>s.t.</a:t>
                </a:r>
              </a:p>
              <a:p>
                <a:r>
                  <a:rPr lang="en-US" altLang="zh-CN" sz="2400" b="1" dirty="0"/>
                  <a:t>	</a:t>
                </a:r>
                <a:r>
                  <a:rPr lang="en-US" altLang="zh-CN" sz="2400" b="1" dirty="0" smtClean="0"/>
                  <a:t>L = D-S</a:t>
                </a:r>
                <a:endParaRPr lang="en-US" altLang="zh-CN" sz="2400" b="1" dirty="0"/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89746" y="3626990"/>
                <a:ext cx="5039911" cy="1346063"/>
              </a:xfrm>
              <a:prstGeom prst="rect">
                <a:avLst/>
              </a:prstGeom>
            </p:spPr>
          </p:pic>
        </p:grpSp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337" y="3399185"/>
              <a:ext cx="2184185" cy="2095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274</Words>
  <Application>Microsoft Office PowerPoint</Application>
  <PresentationFormat>宽屏</PresentationFormat>
  <Paragraphs>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47</cp:revision>
  <dcterms:created xsi:type="dcterms:W3CDTF">2019-09-17T02:14:56Z</dcterms:created>
  <dcterms:modified xsi:type="dcterms:W3CDTF">2019-09-17T09:38:49Z</dcterms:modified>
</cp:coreProperties>
</file>