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5B4D-C710-4D76-AE25-2AB04B6D35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8D11-8BD2-46C3-BF29-0F6C8CE60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30101" y="2375749"/>
            <a:ext cx="7132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Attributed Graph Clustering via Adaptive Graph </a:t>
            </a:r>
            <a:r>
              <a:rPr lang="en-US" altLang="zh-CN" sz="3600" b="1" dirty="0" smtClean="0"/>
              <a:t>Convolution</a:t>
            </a:r>
            <a:endParaRPr lang="en-US" altLang="zh-CN" sz="3600" b="1" dirty="0" smtClean="0"/>
          </a:p>
          <a:p>
            <a:pPr algn="ctr"/>
            <a:r>
              <a:rPr lang="en-US" altLang="zh-CN" sz="3600" b="1" dirty="0" smtClean="0"/>
              <a:t>(AGC) (2019)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065020" y="1013460"/>
            <a:ext cx="7951449" cy="4846020"/>
            <a:chOff x="1455420" y="807720"/>
            <a:chExt cx="7951449" cy="4846020"/>
          </a:xfrm>
        </p:grpSpPr>
        <p:sp>
          <p:nvSpPr>
            <p:cNvPr id="4" name="文本框 3"/>
            <p:cNvSpPr txBox="1"/>
            <p:nvPr/>
          </p:nvSpPr>
          <p:spPr>
            <a:xfrm>
              <a:off x="1455420" y="807720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k</a:t>
              </a:r>
              <a:r>
                <a:rPr lang="en-US" altLang="zh-CN" sz="2800" b="1" dirty="0" smtClean="0"/>
                <a:t>-order</a:t>
              </a:r>
              <a:endParaRPr lang="zh-CN" altLang="en-US" sz="28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12920" y="1652198"/>
              <a:ext cx="7393949" cy="179086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050" y="3865321"/>
              <a:ext cx="5432829" cy="103411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842" y="5220694"/>
              <a:ext cx="4981265" cy="4330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16083" y="1279036"/>
            <a:ext cx="11067960" cy="3690084"/>
            <a:chOff x="716083" y="1279036"/>
            <a:chExt cx="11067960" cy="3690084"/>
          </a:xfrm>
        </p:grpSpPr>
        <p:grpSp>
          <p:nvGrpSpPr>
            <p:cNvPr id="5" name="组合 4"/>
            <p:cNvGrpSpPr/>
            <p:nvPr/>
          </p:nvGrpSpPr>
          <p:grpSpPr>
            <a:xfrm>
              <a:off x="716083" y="1279036"/>
              <a:ext cx="11067960" cy="3690084"/>
              <a:chOff x="716083" y="1279036"/>
              <a:chExt cx="11067960" cy="369008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716083" y="1279036"/>
                <a:ext cx="11067960" cy="3690084"/>
                <a:chOff x="750471" y="1394509"/>
                <a:chExt cx="11067960" cy="3690084"/>
              </a:xfrm>
            </p:grpSpPr>
            <p:sp>
              <p:nvSpPr>
                <p:cNvPr id="2" name="文本框 1"/>
                <p:cNvSpPr txBox="1"/>
                <p:nvPr/>
              </p:nvSpPr>
              <p:spPr>
                <a:xfrm>
                  <a:off x="1414583" y="1394509"/>
                  <a:ext cx="12330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 smtClean="0"/>
                    <a:t>Model</a:t>
                  </a:r>
                  <a:endParaRPr lang="zh-CN" altLang="en-US" b="1" dirty="0"/>
                </a:p>
              </p:txBody>
            </p:sp>
            <p:pic>
              <p:nvPicPr>
                <p:cNvPr id="3" name="图片 2" descr="屏幕剪辑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471" y="3114311"/>
                  <a:ext cx="11067960" cy="1970282"/>
                </a:xfrm>
                <a:prstGeom prst="rect">
                  <a:avLst/>
                </a:prstGeom>
              </p:spPr>
            </p:pic>
          </p:grpSp>
          <p:sp>
            <p:nvSpPr>
              <p:cNvPr id="4" name="文本框 3"/>
              <p:cNvSpPr txBox="1"/>
              <p:nvPr/>
            </p:nvSpPr>
            <p:spPr>
              <a:xfrm>
                <a:off x="8663940" y="3116580"/>
                <a:ext cx="10518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/>
                  <a:t>m </a:t>
                </a:r>
                <a:r>
                  <a:rPr lang="en-US" altLang="zh-CN" sz="1600" b="1" dirty="0"/>
                  <a:t>largest</a:t>
                </a:r>
                <a:endParaRPr lang="zh-CN" altLang="en-US" sz="1600" b="1" dirty="0"/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01195" y="3443168"/>
              <a:ext cx="1272650" cy="5105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6338" y="35471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Experiments</a:t>
            </a:r>
            <a:endParaRPr lang="zh-CN" altLang="en-US" b="1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480" y="4508182"/>
            <a:ext cx="4300580" cy="215909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4" y="995163"/>
            <a:ext cx="10032891" cy="3256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9020" y="68564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5.78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54979" y="68219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62.06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62038" y="65954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584.87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90925" y="6785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10.75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3508" y="1109784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Datasets</a:t>
            </a:r>
            <a:endParaRPr lang="zh-CN" altLang="en-US" sz="2800" b="1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29" y="2042565"/>
            <a:ext cx="7490186" cy="2864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9631" y="2000739"/>
            <a:ext cx="9620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/>
              <a:t>Motivation</a:t>
            </a:r>
            <a:endParaRPr lang="en-US" altLang="zh-CN" sz="2800" b="1" dirty="0" smtClean="0"/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800" b="1" dirty="0" smtClean="0"/>
              <a:t>how graph convolution affects clustering performance</a:t>
            </a:r>
            <a:endParaRPr lang="en-US" altLang="zh-CN" sz="2800" b="1" dirty="0" smtClean="0"/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800" b="1" dirty="0" smtClean="0"/>
              <a:t>how to properly use it to optimize performance for different graphs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1630" y="695569"/>
            <a:ext cx="101678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Graph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un</a:t>
            </a:r>
            <a:r>
              <a:rPr lang="en-US" altLang="zh-CN" sz="2400" b="1" dirty="0" smtClean="0"/>
              <a:t>directed graph</a:t>
            </a:r>
            <a:r>
              <a:rPr lang="zh-CN" altLang="en-US" sz="2400" b="1" dirty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G=(V, E, X)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A is adjacency </a:t>
            </a:r>
            <a:r>
              <a:rPr lang="en-US" altLang="zh-CN" sz="2400" b="1" dirty="0" smtClean="0"/>
              <a:t>matrix, D is degree matrix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	X is feature matrix, X = [x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, 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, ..., x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 smtClean="0"/>
              <a:t>]</a:t>
            </a:r>
            <a:r>
              <a:rPr lang="en-US" altLang="zh-CN" sz="2400" b="1" baseline="30000" dirty="0" smtClean="0"/>
              <a:t>T 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m </a:t>
            </a:r>
            <a:r>
              <a:rPr lang="en-US" altLang="zh-CN" sz="2400" b="1" dirty="0"/>
              <a:t>clusters C = </a:t>
            </a:r>
            <a:r>
              <a:rPr lang="en-US" altLang="zh-CN" sz="2400" b="1" dirty="0" smtClean="0"/>
              <a:t>{C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; C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/>
              <a:t>; </a:t>
            </a:r>
            <a:r>
              <a:rPr lang="en-US" altLang="zh-CN" sz="2400" b="1" dirty="0" smtClean="0"/>
              <a:t>...; C</a:t>
            </a:r>
            <a:r>
              <a:rPr lang="en-US" altLang="zh-CN" sz="2400" b="1" baseline="-25000" dirty="0" smtClean="0"/>
              <a:t>m</a:t>
            </a:r>
            <a:r>
              <a:rPr lang="en-US" altLang="zh-CN" sz="2400" b="1" dirty="0" smtClean="0"/>
              <a:t>}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v</a:t>
            </a:r>
            <a:r>
              <a:rPr lang="en-US" altLang="zh-CN" sz="2400" b="1" baseline="-25000" dirty="0" smtClean="0"/>
              <a:t>j</a:t>
            </a:r>
            <a:r>
              <a:rPr lang="en-US" altLang="zh-CN" sz="2400" b="1" dirty="0" smtClean="0"/>
              <a:t> a </a:t>
            </a:r>
            <a:r>
              <a:rPr lang="en-US" altLang="zh-CN" sz="2400" b="1" dirty="0">
                <a:solidFill>
                  <a:srgbClr val="FF0000"/>
                </a:solidFill>
              </a:rPr>
              <a:t>k-hop neighbour </a:t>
            </a:r>
            <a:r>
              <a:rPr lang="en-US" altLang="zh-CN" sz="2400" b="1" dirty="0" smtClean="0"/>
              <a:t>of v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if v</a:t>
            </a:r>
            <a:r>
              <a:rPr lang="en-US" altLang="zh-CN" sz="2400" b="1" baseline="-25000" dirty="0" smtClean="0"/>
              <a:t>j</a:t>
            </a:r>
            <a:r>
              <a:rPr lang="en-US" altLang="zh-CN" sz="2400" b="1" dirty="0" smtClean="0"/>
              <a:t> can reach v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 smtClean="0"/>
              <a:t> by traversing k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edges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normalized Laplacian </a:t>
            </a:r>
            <a:r>
              <a:rPr lang="en-US" altLang="zh-CN" sz="2400" b="1" dirty="0"/>
              <a:t>L</a:t>
            </a:r>
            <a:r>
              <a:rPr lang="en-US" altLang="zh-CN" sz="2400" b="1" baseline="-25000" dirty="0"/>
              <a:t>s</a:t>
            </a:r>
            <a:r>
              <a:rPr lang="en-US" altLang="zh-CN" sz="2400" b="1" dirty="0"/>
              <a:t> = </a:t>
            </a:r>
            <a:r>
              <a:rPr lang="en-US" altLang="zh-CN" sz="2400" b="1" dirty="0" smtClean="0"/>
              <a:t>I-D</a:t>
            </a:r>
            <a:r>
              <a:rPr lang="en-US" altLang="zh-CN" sz="2400" b="1" baseline="30000" dirty="0" smtClean="0"/>
              <a:t>-1/2</a:t>
            </a:r>
            <a:r>
              <a:rPr lang="en-US" altLang="zh-CN" sz="2400" b="1" dirty="0" smtClean="0"/>
              <a:t>AD</a:t>
            </a:r>
            <a:r>
              <a:rPr lang="en-US" altLang="zh-CN" sz="2400" b="1" baseline="30000" dirty="0" smtClean="0"/>
              <a:t>-1/2</a:t>
            </a:r>
            <a:r>
              <a:rPr lang="en-US" altLang="zh-CN" sz="2400" b="1" dirty="0" smtClean="0"/>
              <a:t> = U</a:t>
            </a:r>
            <a:r>
              <a:rPr lang="el-GR" altLang="zh-CN" sz="2400" b="1" dirty="0" smtClean="0"/>
              <a:t>Λ</a:t>
            </a:r>
            <a:r>
              <a:rPr lang="en-US" altLang="zh-CN" sz="2400" b="1" dirty="0" smtClean="0"/>
              <a:t>U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		</a:t>
            </a:r>
            <a:r>
              <a:rPr lang="el-GR" altLang="zh-CN" sz="2400" b="1" dirty="0" smtClean="0"/>
              <a:t>Λ</a:t>
            </a:r>
            <a:r>
              <a:rPr lang="en-US" altLang="zh-CN" sz="2400" b="1" dirty="0" smtClean="0"/>
              <a:t> = diag(</a:t>
            </a:r>
            <a:r>
              <a:rPr lang="el-GR" altLang="zh-CN" sz="2400" b="1" dirty="0"/>
              <a:t>λ</a:t>
            </a:r>
            <a:r>
              <a:rPr lang="en-US" altLang="zh-CN" sz="2400" b="1" baseline="-25000" dirty="0"/>
              <a:t>1</a:t>
            </a:r>
            <a:r>
              <a:rPr lang="en-US" altLang="zh-CN" sz="2400" b="1" dirty="0" smtClean="0"/>
              <a:t>, </a:t>
            </a:r>
            <a:r>
              <a:rPr lang="el-GR" altLang="zh-CN" sz="2400" b="1" dirty="0" smtClean="0"/>
              <a:t>λ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,..., </a:t>
            </a:r>
            <a:r>
              <a:rPr lang="el-GR" altLang="zh-CN" sz="2400" b="1" dirty="0" smtClean="0"/>
              <a:t>λ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 smtClean="0"/>
              <a:t>),   </a:t>
            </a:r>
            <a:r>
              <a:rPr lang="el-GR" altLang="zh-CN" sz="2400" b="1" dirty="0" smtClean="0"/>
              <a:t>λ</a:t>
            </a:r>
            <a:r>
              <a:rPr lang="zh-CN" altLang="en-US" sz="2400" b="1" dirty="0" smtClean="0"/>
              <a:t>∈</a:t>
            </a:r>
            <a:r>
              <a:rPr lang="en-US" altLang="zh-CN" sz="2400" b="1" dirty="0" smtClean="0"/>
              <a:t>[0,2]	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	U = [u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, u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,..., u</a:t>
            </a:r>
            <a:r>
              <a:rPr lang="en-US" altLang="zh-CN" sz="2400" b="1" baseline="-25000" dirty="0" smtClean="0"/>
              <a:t>n</a:t>
            </a:r>
            <a:r>
              <a:rPr lang="en-US" altLang="zh-CN" sz="2400" b="1" dirty="0"/>
              <a:t>] </a:t>
            </a:r>
            <a:r>
              <a:rPr lang="en-US" altLang="zh-CN" sz="2000" dirty="0" smtClean="0"/>
              <a:t>(orthogonal</a:t>
            </a:r>
            <a:r>
              <a:rPr lang="en-US" altLang="zh-CN" sz="2000" dirty="0"/>
              <a:t>)</a:t>
            </a:r>
            <a:endParaRPr lang="en-US" altLang="zh-CN" sz="20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42644" y="570524"/>
            <a:ext cx="10167817" cy="5724769"/>
            <a:chOff x="1133229" y="719016"/>
            <a:chExt cx="10167817" cy="5724769"/>
          </a:xfrm>
        </p:grpSpPr>
        <p:grpSp>
          <p:nvGrpSpPr>
            <p:cNvPr id="4" name="组合 3"/>
            <p:cNvGrpSpPr/>
            <p:nvPr/>
          </p:nvGrpSpPr>
          <p:grpSpPr>
            <a:xfrm>
              <a:off x="1133229" y="719016"/>
              <a:ext cx="10167817" cy="5724769"/>
              <a:chOff x="1180121" y="1008185"/>
              <a:chExt cx="10167817" cy="5724769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180121" y="1008185"/>
                <a:ext cx="10167817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Graph </a:t>
                </a:r>
                <a:r>
                  <a:rPr lang="en-US" altLang="zh-CN" sz="2800" b="1" dirty="0" smtClean="0"/>
                  <a:t>Convolution</a:t>
                </a:r>
                <a:endParaRPr lang="en-US" altLang="zh-CN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	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graph signal</a:t>
                </a:r>
                <a:r>
                  <a:rPr lang="en-US" altLang="zh-CN" sz="2400" b="1" dirty="0"/>
                  <a:t>	</a:t>
                </a:r>
                <a:r>
                  <a:rPr lang="en-US" altLang="zh-CN" sz="2400" b="1" dirty="0" smtClean="0"/>
                  <a:t>f = [</a:t>
                </a:r>
                <a:r>
                  <a:rPr lang="en-US" altLang="zh-CN" sz="2400" b="1" smtClean="0"/>
                  <a:t>f(v</a:t>
                </a:r>
                <a:r>
                  <a:rPr lang="en-US" altLang="zh-CN" sz="2400" b="1" baseline="-25000" smtClean="0"/>
                  <a:t>1</a:t>
                </a:r>
                <a:r>
                  <a:rPr lang="en-US" altLang="zh-CN" sz="2400" b="1" smtClean="0"/>
                  <a:t>), f(v</a:t>
                </a:r>
                <a:r>
                  <a:rPr lang="en-US" altLang="zh-CN" sz="2400" b="1" baseline="-25000" smtClean="0"/>
                  <a:t>2</a:t>
                </a:r>
                <a:r>
                  <a:rPr lang="en-US" altLang="zh-CN" sz="2400" b="1" dirty="0" smtClean="0"/>
                  <a:t>),..., f(v</a:t>
                </a:r>
                <a:r>
                  <a:rPr lang="en-US" altLang="zh-CN" sz="2400" b="1" baseline="-25000" dirty="0" smtClean="0"/>
                  <a:t>n</a:t>
                </a:r>
                <a:r>
                  <a:rPr lang="en-US" altLang="zh-CN" sz="2400" b="1" dirty="0" smtClean="0"/>
                  <a:t>)]</a:t>
                </a:r>
                <a:r>
                  <a:rPr lang="en-US" altLang="zh-CN" sz="2400" b="1" baseline="30000" dirty="0" smtClean="0"/>
                  <a:t>T</a:t>
                </a:r>
                <a:r>
                  <a:rPr lang="en-US" altLang="zh-CN" sz="2400" b="1" dirty="0" smtClean="0"/>
                  <a:t>    	</a:t>
                </a:r>
                <a:r>
                  <a:rPr lang="en-US" altLang="zh-CN" sz="2000" dirty="0" smtClean="0"/>
                  <a:t>-&gt;  X (node content)</a:t>
                </a:r>
                <a:endParaRPr lang="en-US" altLang="zh-CN" sz="2000" baseline="30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/>
                  <a:t> </a:t>
                </a:r>
                <a:r>
                  <a:rPr lang="en-US" altLang="zh-CN" sz="2400" b="1" dirty="0"/>
                  <a:t>		real-valued </a:t>
                </a:r>
                <a:r>
                  <a:rPr lang="en-US" altLang="zh-CN" sz="2400" b="1" dirty="0" smtClean="0"/>
                  <a:t>function f(v</a:t>
                </a:r>
                <a:r>
                  <a:rPr lang="en-US" altLang="zh-CN" sz="2400" b="1" baseline="-25000" dirty="0" smtClean="0"/>
                  <a:t>i</a:t>
                </a:r>
                <a:r>
                  <a:rPr lang="en-US" altLang="zh-CN" sz="2400" b="1" dirty="0" smtClean="0"/>
                  <a:t>) = x</a:t>
                </a:r>
                <a:r>
                  <a:rPr lang="en-US" altLang="zh-CN" sz="2400" b="1" baseline="-25000" dirty="0" smtClean="0"/>
                  <a:t>i</a:t>
                </a:r>
                <a:endParaRPr lang="en-US" altLang="zh-CN" sz="2400" b="1" baseline="-25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/>
                  <a:t>	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graph filter </a:t>
                </a:r>
                <a:r>
                  <a:rPr lang="en-US" altLang="zh-CN" sz="2400" b="1" dirty="0" smtClean="0"/>
                  <a:t>G = Up(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dirty="0" smtClean="0"/>
                  <a:t>)U</a:t>
                </a:r>
                <a:r>
                  <a:rPr lang="en-US" altLang="zh-CN" sz="2400" b="1" baseline="30000" dirty="0" smtClean="0"/>
                  <a:t>-1</a:t>
                </a:r>
                <a:r>
                  <a:rPr lang="en-US" altLang="zh-CN" sz="2400" b="1" dirty="0" smtClean="0"/>
                  <a:t>   		</a:t>
                </a:r>
                <a:r>
                  <a:rPr lang="en-US" altLang="zh-CN" sz="2000" dirty="0" smtClean="0"/>
                  <a:t>-&gt;  A (structure)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		frequency </a:t>
                </a:r>
                <a:r>
                  <a:rPr lang="en-US" altLang="zh-CN" sz="2400" b="1" dirty="0" smtClean="0"/>
                  <a:t>response p(</a:t>
                </a:r>
                <a:r>
                  <a:rPr lang="el-GR" altLang="zh-CN" sz="2400" b="1" dirty="0"/>
                  <a:t>Λ</a:t>
                </a:r>
                <a:r>
                  <a:rPr lang="en-US" altLang="zh-CN" sz="2400" b="1" dirty="0" smtClean="0"/>
                  <a:t>) = diag(p(</a:t>
                </a:r>
                <a:r>
                  <a:rPr lang="el-GR" altLang="zh-CN" sz="2400" b="1" dirty="0"/>
                  <a:t>λ</a:t>
                </a:r>
                <a:r>
                  <a:rPr lang="en-US" altLang="zh-CN" sz="2400" b="1" baseline="-25000" dirty="0"/>
                  <a:t>1</a:t>
                </a:r>
                <a:r>
                  <a:rPr lang="en-US" altLang="zh-CN" sz="2400" b="1" dirty="0" smtClean="0"/>
                  <a:t>), 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baseline="-25000" dirty="0" smtClean="0"/>
                  <a:t>2</a:t>
                </a:r>
                <a:r>
                  <a:rPr lang="en-US" altLang="zh-CN" sz="2400" b="1" dirty="0" smtClean="0"/>
                  <a:t>),..., 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baseline="-25000" dirty="0" smtClean="0"/>
                  <a:t>n</a:t>
                </a:r>
                <a:r>
                  <a:rPr lang="en-US" altLang="zh-CN" sz="2400" b="1" dirty="0" smtClean="0"/>
                  <a:t>))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/>
                  <a:t>		</a:t>
                </a:r>
                <a:r>
                  <a:rPr lang="en-US" altLang="zh-CN" sz="2400" b="1" dirty="0"/>
                  <a:t>p(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dirty="0" smtClean="0"/>
                  <a:t>) = (1-1/2</a:t>
                </a:r>
                <a:r>
                  <a:rPr lang="el-GR" altLang="zh-CN" sz="2400" b="1" dirty="0" smtClean="0"/>
                  <a:t>λ</a:t>
                </a:r>
                <a:r>
                  <a:rPr lang="en-US" altLang="zh-CN" sz="2400" b="1" dirty="0" smtClean="0"/>
                  <a:t>)</a:t>
                </a:r>
                <a:r>
                  <a:rPr lang="en-US" altLang="zh-CN" sz="2400" b="1" baseline="30000" dirty="0"/>
                  <a:t>k  </a:t>
                </a:r>
                <a:r>
                  <a:rPr lang="en-US" altLang="zh-CN" sz="2400" b="1" baseline="30000" dirty="0" smtClean="0"/>
                  <a:t> </a:t>
                </a:r>
                <a:r>
                  <a:rPr lang="en-US" altLang="zh-CN" sz="2000" dirty="0" smtClean="0"/>
                  <a:t>(decreasing </a:t>
                </a:r>
                <a:r>
                  <a:rPr lang="en-US" altLang="zh-CN" sz="2000" dirty="0"/>
                  <a:t>and </a:t>
                </a:r>
                <a:r>
                  <a:rPr lang="en-US" altLang="zh-CN" sz="2000" dirty="0" smtClean="0"/>
                  <a:t>nonnegative)</a:t>
                </a:r>
                <a:endParaRPr lang="en-US" altLang="zh-CN" sz="2000" dirty="0"/>
              </a:p>
            </p:txBody>
          </p:sp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635" y="4405337"/>
                <a:ext cx="3249163" cy="2327617"/>
              </a:xfrm>
              <a:prstGeom prst="rect">
                <a:avLst/>
              </a:prstGeom>
            </p:spPr>
          </p:pic>
        </p:grpSp>
        <p:sp>
          <p:nvSpPr>
            <p:cNvPr id="6" name="文本框 5"/>
            <p:cNvSpPr txBox="1"/>
            <p:nvPr/>
          </p:nvSpPr>
          <p:spPr>
            <a:xfrm>
              <a:off x="6314831" y="4962769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2800" b="1" dirty="0" smtClean="0"/>
                <a:t>λ</a:t>
              </a:r>
              <a:r>
                <a:rPr lang="zh-CN" altLang="en-US" sz="2800" b="1" dirty="0"/>
                <a:t> ↓</a:t>
              </a:r>
              <a:r>
                <a:rPr lang="en-US" altLang="zh-CN" sz="2800" b="1" dirty="0" smtClean="0"/>
                <a:t> p(</a:t>
              </a:r>
              <a:r>
                <a:rPr lang="el-GR" altLang="zh-CN" sz="2800" b="1" dirty="0"/>
                <a:t>λ</a:t>
              </a:r>
              <a:r>
                <a:rPr lang="en-US" altLang="zh-CN" sz="2800" b="1" dirty="0" smtClean="0"/>
                <a:t>) </a:t>
              </a:r>
              <a:r>
                <a:rPr lang="zh-CN" altLang="en-US" sz="2800" b="1" dirty="0" smtClean="0"/>
                <a:t>↑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96643" y="972335"/>
            <a:ext cx="9851292" cy="4832092"/>
            <a:chOff x="1434123" y="644090"/>
            <a:chExt cx="9851292" cy="4832092"/>
          </a:xfrm>
        </p:grpSpPr>
        <p:sp>
          <p:nvSpPr>
            <p:cNvPr id="2" name="文本框 1"/>
            <p:cNvSpPr txBox="1"/>
            <p:nvPr/>
          </p:nvSpPr>
          <p:spPr>
            <a:xfrm>
              <a:off x="1434123" y="644090"/>
              <a:ext cx="9851292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Graph convolution is defined as the multiplication of a graph signal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f </a:t>
              </a:r>
              <a:r>
                <a:rPr lang="en-US" altLang="zh-CN" sz="2800" b="1" dirty="0" smtClean="0"/>
                <a:t> with a graph filter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G </a:t>
              </a:r>
              <a:r>
                <a:rPr lang="en-US" altLang="zh-CN" sz="2800" b="1" dirty="0" smtClean="0"/>
                <a:t>:</a:t>
              </a:r>
              <a:endParaRPr lang="en-US" altLang="zh-CN" sz="2800" b="1" dirty="0" smtClean="0"/>
            </a:p>
            <a:p>
              <a:endParaRPr lang="en-US" altLang="zh-CN" sz="2800" b="1" dirty="0" smtClean="0"/>
            </a:p>
            <a:p>
              <a:endParaRPr lang="en-US" altLang="zh-CN" sz="2800" b="1" dirty="0" smtClean="0"/>
            </a:p>
            <a:p>
              <a:r>
                <a:rPr lang="en-US" altLang="zh-CN" sz="2800" b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f </a:t>
              </a:r>
              <a:r>
                <a:rPr lang="en-US" altLang="zh-CN" sz="2800" b="1" dirty="0" smtClean="0"/>
                <a:t>is the filtered graph signal</a:t>
              </a:r>
              <a:endParaRPr lang="en-US" altLang="zh-CN" sz="2800" b="1" dirty="0" smtClean="0"/>
            </a:p>
            <a:p>
              <a:r>
                <a:rPr lang="en-US" altLang="zh-CN" sz="2800" b="1" dirty="0" smtClean="0"/>
                <a:t>eigenvalues </a:t>
              </a:r>
              <a:r>
                <a:rPr lang="el-GR" altLang="zh-CN" sz="2800" b="1" dirty="0" smtClean="0">
                  <a:solidFill>
                    <a:srgbClr val="FF0000"/>
                  </a:solidFill>
                </a:rPr>
                <a:t>λ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/>
                <a:t>-&gt; frequencies</a:t>
              </a:r>
              <a:endParaRPr lang="en-US" altLang="zh-CN" sz="2800" b="1" dirty="0" smtClean="0"/>
            </a:p>
            <a:p>
              <a:r>
                <a:rPr lang="en-US" altLang="zh-CN" sz="2800" b="1" dirty="0" smtClean="0"/>
                <a:t>eigenvectors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u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/>
                <a:t>-&gt; Fourier basis of the graph</a:t>
              </a:r>
              <a:endParaRPr lang="en-US" altLang="zh-CN" sz="2800" b="1" dirty="0" smtClean="0"/>
            </a:p>
            <a:p>
              <a:endParaRPr lang="en-US" altLang="zh-CN" sz="2800" b="1" dirty="0" smtClean="0"/>
            </a:p>
            <a:p>
              <a:endParaRPr lang="en-US" altLang="zh-CN" sz="2800" b="1" dirty="0" smtClean="0"/>
            </a:p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|z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| </a:t>
              </a:r>
              <a:r>
                <a:rPr lang="en-US" altLang="zh-CN" sz="2800" b="1" dirty="0" smtClean="0"/>
                <a:t>-&gt; the strength of the basis signal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u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presented in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f</a:t>
              </a:r>
              <a:endParaRPr lang="en-US" altLang="zh-CN" sz="280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2800" b="1" dirty="0"/>
                <a:t>z</a:t>
              </a:r>
              <a:r>
                <a:rPr lang="en-US" altLang="zh-CN" sz="2800" b="1" dirty="0" smtClean="0"/>
                <a:t> = [z</a:t>
              </a:r>
              <a:r>
                <a:rPr lang="en-US" altLang="zh-CN" sz="2800" b="1" baseline="-25000" dirty="0" smtClean="0"/>
                <a:t>1</a:t>
              </a:r>
              <a:r>
                <a:rPr lang="en-US" altLang="zh-CN" sz="2800" b="1" dirty="0" smtClean="0"/>
                <a:t>, z</a:t>
              </a:r>
              <a:r>
                <a:rPr lang="en-US" altLang="zh-CN" sz="2800" b="1" baseline="-25000" dirty="0" smtClean="0"/>
                <a:t>2</a:t>
              </a:r>
              <a:r>
                <a:rPr lang="en-US" altLang="zh-CN" sz="2800" b="1" dirty="0" smtClean="0"/>
                <a:t>,..., z</a:t>
              </a:r>
              <a:r>
                <a:rPr lang="en-US" altLang="zh-CN" sz="2800" b="1" baseline="-25000" dirty="0" smtClean="0"/>
                <a:t>n</a:t>
              </a:r>
              <a:r>
                <a:rPr lang="en-US" altLang="zh-CN" sz="2800" b="1" dirty="0" smtClean="0"/>
                <a:t>]</a:t>
              </a:r>
              <a:r>
                <a:rPr lang="en-US" altLang="zh-CN" sz="2800" b="1" baseline="30000" dirty="0" smtClean="0"/>
                <a:t>T</a:t>
              </a:r>
              <a:endParaRPr lang="en-US" altLang="zh-CN" sz="2800" b="1" baseline="30000" dirty="0" smtClean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8341" y="1561792"/>
              <a:ext cx="1489844" cy="636570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624" y="3650348"/>
              <a:ext cx="3628392" cy="919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31626" y="656491"/>
            <a:ext cx="10362965" cy="5562484"/>
            <a:chOff x="1195752" y="656491"/>
            <a:chExt cx="10362965" cy="5562484"/>
          </a:xfrm>
        </p:grpSpPr>
        <p:grpSp>
          <p:nvGrpSpPr>
            <p:cNvPr id="6" name="组合 5"/>
            <p:cNvGrpSpPr/>
            <p:nvPr/>
          </p:nvGrpSpPr>
          <p:grpSpPr>
            <a:xfrm>
              <a:off x="1195752" y="656491"/>
              <a:ext cx="10362965" cy="4401205"/>
              <a:chOff x="1289537" y="648677"/>
              <a:chExt cx="10362965" cy="4401205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289537" y="648677"/>
                <a:ext cx="948006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A graph </a:t>
                </a:r>
                <a:r>
                  <a:rPr lang="en-US" altLang="zh-CN" sz="2800" b="1" dirty="0" smtClean="0"/>
                  <a:t>signal f </a:t>
                </a:r>
                <a:r>
                  <a:rPr lang="en-US" altLang="zh-CN" sz="2800" b="1" dirty="0"/>
                  <a:t>is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smooth</a:t>
                </a:r>
                <a:r>
                  <a:rPr lang="en-US" altLang="zh-CN" sz="2800" b="1" dirty="0"/>
                  <a:t> if nearby nodes on the graph </a:t>
                </a:r>
                <a:r>
                  <a:rPr lang="en-US" altLang="zh-CN" sz="2800" b="1" dirty="0" smtClean="0"/>
                  <a:t>have similar </a:t>
                </a:r>
                <a:r>
                  <a:rPr lang="en-US" altLang="zh-CN" sz="2800" b="1" dirty="0"/>
                  <a:t>features </a:t>
                </a:r>
                <a:r>
                  <a:rPr lang="en-US" altLang="zh-CN" sz="2800" b="1" dirty="0" smtClean="0"/>
                  <a:t>representations</a:t>
                </a:r>
                <a:endParaRPr lang="en-US" altLang="zh-CN" sz="2800" b="1" dirty="0" smtClean="0"/>
              </a:p>
              <a:p>
                <a:endParaRPr lang="en-US" altLang="zh-CN" sz="2800" b="1" dirty="0"/>
              </a:p>
              <a:p>
                <a:r>
                  <a:rPr lang="en-US" altLang="zh-CN" sz="2800" b="1" dirty="0"/>
                  <a:t>s</a:t>
                </a:r>
                <a:r>
                  <a:rPr lang="en-US" altLang="zh-CN" sz="2800" b="1" dirty="0" smtClean="0"/>
                  <a:t>moothness </a:t>
                </a:r>
                <a:r>
                  <a:rPr lang="en-US" altLang="zh-CN" sz="2800" b="1" dirty="0"/>
                  <a:t>of a </a:t>
                </a:r>
                <a:r>
                  <a:rPr lang="en-US" altLang="zh-CN" sz="2800" b="1" dirty="0" smtClean="0"/>
                  <a:t>basis signal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altLang="zh-CN" sz="2800" b="1" baseline="-25000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sz="2800" b="1" baseline="-25000" dirty="0" smtClean="0"/>
                  <a:t> </a:t>
                </a:r>
                <a:r>
                  <a:rPr lang="en-US" altLang="zh-CN" sz="2800" b="1" dirty="0" smtClean="0"/>
                  <a:t>can </a:t>
                </a:r>
                <a:r>
                  <a:rPr lang="en-US" altLang="zh-CN" sz="2800" b="1" dirty="0"/>
                  <a:t>be measured by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Laplacian-Beltrami</a:t>
                </a:r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operator</a:t>
                </a:r>
                <a:endParaRPr lang="en-US" altLang="zh-CN" sz="2800" b="1" dirty="0" smtClean="0"/>
              </a:p>
              <a:p>
                <a:endParaRPr lang="en-US" altLang="zh-CN" sz="2800" b="1" dirty="0"/>
              </a:p>
              <a:p>
                <a:endParaRPr lang="en-US" altLang="zh-CN" sz="2800" b="1" dirty="0" smtClean="0"/>
              </a:p>
              <a:p>
                <a:endParaRPr lang="en-US" altLang="zh-CN" sz="2800" b="1" dirty="0"/>
              </a:p>
              <a:p>
                <a:endParaRPr lang="en-US" altLang="zh-CN" sz="2800" b="1" dirty="0" smtClean="0"/>
              </a:p>
              <a:p>
                <a:r>
                  <a:rPr lang="en-US" altLang="zh-CN" sz="2800" b="1" dirty="0"/>
                  <a:t>graph convolution with a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low-pass</a:t>
                </a:r>
                <a:r>
                  <a:rPr lang="en-US" altLang="zh-CN" sz="2800" b="1" dirty="0"/>
                  <a:t> graph </a:t>
                </a:r>
                <a:r>
                  <a:rPr lang="en-US" altLang="zh-CN" sz="2800" b="1" dirty="0" smtClean="0"/>
                  <a:t>filter G</a:t>
                </a:r>
                <a:endParaRPr lang="en-US" altLang="zh-CN" sz="2800" b="1" dirty="0" smtClean="0"/>
              </a:p>
            </p:txBody>
          </p:sp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4686" y="2910960"/>
                <a:ext cx="5275961" cy="1613153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7441093" y="3394995"/>
                <a:ext cx="4211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zh-CN" sz="2800" b="1" dirty="0" smtClean="0"/>
                  <a:t>λ</a:t>
                </a:r>
                <a:r>
                  <a:rPr lang="en-US" altLang="zh-CN" sz="2800" b="1" baseline="-25000" dirty="0"/>
                  <a:t>q</a:t>
                </a:r>
                <a:r>
                  <a:rPr lang="en-US" altLang="zh-CN" sz="2800" b="1" dirty="0" smtClean="0"/>
                  <a:t> </a:t>
                </a:r>
                <a:r>
                  <a:rPr lang="zh-CN" altLang="en-US" sz="2800" b="1" dirty="0"/>
                  <a:t>↓</a:t>
                </a:r>
                <a:r>
                  <a:rPr lang="zh-CN" altLang="en-US" sz="2800" b="1" dirty="0" smtClean="0"/>
                  <a:t> </a:t>
                </a:r>
                <a:r>
                  <a:rPr lang="el-GR" altLang="zh-CN" sz="2800" b="1" dirty="0" smtClean="0"/>
                  <a:t>Ω</a:t>
                </a:r>
                <a:r>
                  <a:rPr lang="en-US" altLang="zh-CN" sz="2800" b="1" dirty="0" smtClean="0"/>
                  <a:t>(</a:t>
                </a:r>
                <a:r>
                  <a:rPr lang="en-US" altLang="zh-CN" sz="2800" b="1" dirty="0"/>
                  <a:t>u</a:t>
                </a:r>
                <a:r>
                  <a:rPr lang="en-US" altLang="zh-CN" sz="2800" b="1" baseline="-25000" dirty="0"/>
                  <a:t>q</a:t>
                </a:r>
                <a:r>
                  <a:rPr lang="en-US" altLang="zh-CN" sz="2800" b="1" dirty="0" smtClean="0"/>
                  <a:t>) </a:t>
                </a:r>
                <a:r>
                  <a:rPr lang="zh-CN" altLang="en-US" sz="2800" b="1" dirty="0" smtClean="0"/>
                  <a:t>↓ </a:t>
                </a:r>
                <a:r>
                  <a:rPr lang="en-US" altLang="zh-CN" sz="2800" b="1" dirty="0" smtClean="0"/>
                  <a:t>-&gt; smoother</a:t>
                </a:r>
                <a:endParaRPr lang="zh-CN" altLang="en-US" sz="2800" dirty="0"/>
              </a:p>
            </p:txBody>
          </p:sp>
        </p:grpSp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901" y="5278175"/>
              <a:ext cx="8332802" cy="940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820984" y="1422398"/>
            <a:ext cx="9115355" cy="3524288"/>
            <a:chOff x="1820984" y="1375508"/>
            <a:chExt cx="9115355" cy="3524288"/>
          </a:xfrm>
        </p:grpSpPr>
        <p:sp>
          <p:nvSpPr>
            <p:cNvPr id="2" name="文本框 1"/>
            <p:cNvSpPr txBox="1"/>
            <p:nvPr/>
          </p:nvSpPr>
          <p:spPr>
            <a:xfrm>
              <a:off x="1820984" y="1375508"/>
              <a:ext cx="56541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1-order graph convolution (k=1) </a:t>
              </a:r>
              <a:endParaRPr lang="zh-CN" altLang="en-US" sz="2800" b="1" dirty="0"/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444" y="2330619"/>
              <a:ext cx="2518455" cy="858058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334" y="4289300"/>
              <a:ext cx="1412519" cy="610496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2024184" y="3358855"/>
              <a:ext cx="8912155" cy="760267"/>
              <a:chOff x="2929325" y="3398386"/>
              <a:chExt cx="8912155" cy="760267"/>
            </a:xfrm>
          </p:grpSpPr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9325" y="3398386"/>
                <a:ext cx="5926180" cy="760267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8677910" y="3517331"/>
                <a:ext cx="316357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 smtClean="0">
                    <a:latin typeface="Times New Roman" panose="02020603050405020304" charset="0"/>
                    <a:cs typeface="Times New Roman" panose="02020603050405020304" charset="0"/>
                  </a:rPr>
                  <a:t> =  ½(I </a:t>
                </a:r>
                <a:r>
                  <a:rPr lang="en-US" altLang="zh-CN" sz="2800" i="1" dirty="0">
                    <a:latin typeface="Times New Roman" panose="02020603050405020304" charset="0"/>
                    <a:cs typeface="Times New Roman" panose="02020603050405020304" charset="0"/>
                  </a:rPr>
                  <a:t>+ D</a:t>
                </a:r>
                <a:r>
                  <a:rPr lang="en-US" altLang="zh-CN" sz="2800" i="1" baseline="30000" dirty="0">
                    <a:latin typeface="Times New Roman" panose="02020603050405020304" charset="0"/>
                    <a:cs typeface="Times New Roman" panose="02020603050405020304" charset="0"/>
                  </a:rPr>
                  <a:t>-1/2</a:t>
                </a:r>
                <a:r>
                  <a:rPr lang="en-US" altLang="zh-CN" sz="2800" i="1" dirty="0">
                    <a:latin typeface="Times New Roman" panose="02020603050405020304" charset="0"/>
                    <a:cs typeface="Times New Roman" panose="02020603050405020304" charset="0"/>
                  </a:rPr>
                  <a:t>AD</a:t>
                </a:r>
                <a:r>
                  <a:rPr lang="en-US" altLang="zh-CN" sz="2800" i="1" baseline="30000" dirty="0">
                    <a:latin typeface="Times New Roman" panose="02020603050405020304" charset="0"/>
                    <a:cs typeface="Times New Roman" panose="02020603050405020304" charset="0"/>
                  </a:rPr>
                  <a:t>-1/2</a:t>
                </a:r>
                <a:r>
                  <a:rPr lang="en-US" altLang="zh-CN" sz="2800" i="1" dirty="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endParaRPr lang="en-US" altLang="zh-CN" sz="2800" i="1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31632" y="554892"/>
            <a:ext cx="10011325" cy="5808202"/>
            <a:chOff x="1242647" y="625231"/>
            <a:chExt cx="10011325" cy="5808202"/>
          </a:xfrm>
        </p:grpSpPr>
        <p:grpSp>
          <p:nvGrpSpPr>
            <p:cNvPr id="8" name="组合 7"/>
            <p:cNvGrpSpPr/>
            <p:nvPr/>
          </p:nvGrpSpPr>
          <p:grpSpPr>
            <a:xfrm>
              <a:off x="1242647" y="625231"/>
              <a:ext cx="9751233" cy="5587999"/>
              <a:chOff x="1273908" y="812801"/>
              <a:chExt cx="9751233" cy="5587999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273908" y="812801"/>
                <a:ext cx="4546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/>
                  <a:t>k-order </a:t>
                </a:r>
                <a:r>
                  <a:rPr lang="en-US" altLang="zh-CN" sz="2800" b="1" dirty="0"/>
                  <a:t>graph </a:t>
                </a:r>
                <a:r>
                  <a:rPr lang="en-US" altLang="zh-CN" sz="2800" b="1" dirty="0" smtClean="0"/>
                  <a:t>convolution</a:t>
                </a:r>
                <a:endParaRPr lang="zh-CN" altLang="en-US" sz="2800" b="1" dirty="0"/>
              </a:p>
            </p:txBody>
          </p:sp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1422" y="2764118"/>
                <a:ext cx="2827486" cy="796313"/>
              </a:xfrm>
              <a:prstGeom prst="rect">
                <a:avLst/>
              </a:prstGeom>
            </p:spPr>
          </p:pic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9994" y="1580839"/>
                <a:ext cx="5465147" cy="947446"/>
              </a:xfrm>
              <a:prstGeom prst="rect">
                <a:avLst/>
              </a:prstGeom>
            </p:spPr>
          </p:pic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031" y="1571854"/>
                <a:ext cx="3620776" cy="956431"/>
              </a:xfrm>
              <a:prstGeom prst="rect">
                <a:avLst/>
              </a:prstGeom>
            </p:spPr>
          </p:pic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031" y="3796264"/>
                <a:ext cx="8456567" cy="2604536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4299180" y="2854888"/>
                <a:ext cx="363474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charset="0"/>
                    <a:cs typeface="Times New Roman" panose="02020603050405020304" charset="0"/>
                  </a:rPr>
                  <a:t>=</a:t>
                </a:r>
                <a:r>
                  <a:rPr lang="en-US" altLang="zh-CN" sz="2400" dirty="0" smtClean="0"/>
                  <a:t> </a:t>
                </a:r>
                <a:r>
                  <a:rPr lang="en-US" altLang="zh-CN" sz="2800" i="1" dirty="0" smtClean="0">
                    <a:latin typeface="Times New Roman" panose="02020603050405020304" charset="0"/>
                    <a:cs typeface="Times New Roman" panose="02020603050405020304" charset="0"/>
                  </a:rPr>
                  <a:t>[½(I </a:t>
                </a:r>
                <a:r>
                  <a:rPr lang="en-US" altLang="zh-CN" sz="2800" i="1" dirty="0">
                    <a:latin typeface="Times New Roman" panose="02020603050405020304" charset="0"/>
                    <a:cs typeface="Times New Roman" panose="02020603050405020304" charset="0"/>
                  </a:rPr>
                  <a:t>+ D</a:t>
                </a:r>
                <a:r>
                  <a:rPr lang="en-US" altLang="zh-CN" sz="2800" i="1" baseline="30000" dirty="0">
                    <a:latin typeface="Times New Roman" panose="02020603050405020304" charset="0"/>
                    <a:cs typeface="Times New Roman" panose="02020603050405020304" charset="0"/>
                  </a:rPr>
                  <a:t>-1/2</a:t>
                </a:r>
                <a:r>
                  <a:rPr lang="en-US" altLang="zh-CN" sz="2800" i="1" dirty="0">
                    <a:latin typeface="Times New Roman" panose="02020603050405020304" charset="0"/>
                    <a:cs typeface="Times New Roman" panose="02020603050405020304" charset="0"/>
                  </a:rPr>
                  <a:t>AD</a:t>
                </a:r>
                <a:r>
                  <a:rPr lang="en-US" altLang="zh-CN" sz="2800" i="1" baseline="30000" dirty="0">
                    <a:latin typeface="Times New Roman" panose="02020603050405020304" charset="0"/>
                    <a:cs typeface="Times New Roman" panose="02020603050405020304" charset="0"/>
                  </a:rPr>
                  <a:t>-1/2</a:t>
                </a:r>
                <a:r>
                  <a:rPr lang="en-US" altLang="zh-CN" sz="2800" i="1" dirty="0" smtClean="0">
                    <a:latin typeface="Times New Roman" panose="02020603050405020304" charset="0"/>
                    <a:cs typeface="Times New Roman" panose="02020603050405020304" charset="0"/>
                  </a:rPr>
                  <a:t>)]</a:t>
                </a:r>
                <a:r>
                  <a:rPr lang="en-US" altLang="zh-CN" sz="2800" i="1" baseline="30000" dirty="0" smtClean="0">
                    <a:latin typeface="Times New Roman" panose="02020603050405020304" charset="0"/>
                    <a:cs typeface="Times New Roman" panose="02020603050405020304" charset="0"/>
                  </a:rPr>
                  <a:t>k </a:t>
                </a:r>
                <a:r>
                  <a:rPr lang="en-US" altLang="zh-CN" sz="2800" i="1" dirty="0" smtClean="0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endParaRPr lang="en-US" altLang="zh-CN" sz="2800" i="1" dirty="0" smtClean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8417939" y="5910213"/>
              <a:ext cx="2836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k</a:t>
              </a:r>
              <a:r>
                <a:rPr lang="zh-CN" altLang="en-US" sz="2800" b="1" dirty="0" smtClean="0"/>
                <a:t>↑ </a:t>
              </a:r>
              <a:r>
                <a:rPr lang="en-US" altLang="zh-CN" sz="2800" b="1" dirty="0" smtClean="0"/>
                <a:t>-&gt; smoother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演示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Symbol</vt:lpstr>
      <vt:lpstr>等线</vt:lpstr>
      <vt:lpstr>微软雅黑</vt:lpstr>
      <vt:lpstr>Arial Unicode MS</vt:lpstr>
      <vt:lpstr>等线 Light</vt:lpstr>
      <vt:lpstr>Calibri</vt:lpstr>
      <vt:lpstr>宋体</vt:lpstr>
      <vt:lpstr>Noto Sans Symbols2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hwc</cp:lastModifiedBy>
  <cp:revision>132</cp:revision>
  <dcterms:created xsi:type="dcterms:W3CDTF">2019-11-25T03:13:05Z</dcterms:created>
  <dcterms:modified xsi:type="dcterms:W3CDTF">2019-11-25T03:13:05Z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