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6" r:id="rId9"/>
    <p:sldId id="270" r:id="rId10"/>
    <p:sldId id="268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85B4D-C710-4D76-AE25-2AB04B6D3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C8D11-8BD2-46C3-BF29-0F6C8CE60D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30101" y="2375749"/>
            <a:ext cx="7132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Attributed Graph Clustering via Adaptive Graph </a:t>
            </a:r>
            <a:r>
              <a:rPr lang="en-US" altLang="zh-CN" sz="3600" b="1" dirty="0" smtClean="0"/>
              <a:t>Convolution</a:t>
            </a:r>
            <a:endParaRPr lang="en-US" altLang="zh-CN" sz="3600" b="1" dirty="0" smtClean="0"/>
          </a:p>
          <a:p>
            <a:pPr algn="ctr"/>
            <a:r>
              <a:rPr lang="en-US" altLang="zh-CN" sz="3600" b="1" dirty="0" smtClean="0"/>
              <a:t>(AGC) (2019)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6338" y="354713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Experiments</a:t>
            </a:r>
            <a:endParaRPr lang="zh-CN" altLang="en-US" b="1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480" y="4508182"/>
            <a:ext cx="4300580" cy="2159091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54" y="995163"/>
            <a:ext cx="10032891" cy="32564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9020" y="685647"/>
            <a:ext cx="750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5.78 </a:t>
            </a:r>
            <a:r>
              <a:rPr lang="" altLang="en-US" dirty="0"/>
              <a:t>s</a:t>
            </a:r>
            <a:endParaRPr lang="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554979" y="682190"/>
            <a:ext cx="871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62.06 </a:t>
            </a:r>
            <a:r>
              <a:rPr lang="" altLang="en-US" dirty="0"/>
              <a:t>s</a:t>
            </a:r>
            <a:endParaRPr lang="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562038" y="659549"/>
            <a:ext cx="991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584.87 </a:t>
            </a:r>
            <a:r>
              <a:rPr lang="" altLang="en-US" dirty="0"/>
              <a:t>s</a:t>
            </a:r>
            <a:endParaRPr lang="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690925" y="678580"/>
            <a:ext cx="871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10.75 </a:t>
            </a:r>
            <a:r>
              <a:rPr lang="" altLang="en-US" dirty="0"/>
              <a:t>s</a:t>
            </a:r>
            <a:endParaRPr lang="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83508" y="1109784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Datasets</a:t>
            </a:r>
            <a:endParaRPr lang="zh-CN" altLang="en-US" sz="2800" b="1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29" y="2042565"/>
            <a:ext cx="7490186" cy="2864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39631" y="2000739"/>
            <a:ext cx="9620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 smtClean="0"/>
              <a:t>Motivation</a:t>
            </a:r>
            <a:endParaRPr lang="en-US" altLang="zh-CN" sz="2800" b="1" dirty="0" smtClean="0"/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800" b="1" dirty="0" smtClean="0"/>
              <a:t>how graph convolution affects clustering performance</a:t>
            </a:r>
            <a:endParaRPr lang="en-US" altLang="zh-CN" sz="2800" b="1" dirty="0" smtClean="0"/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800" b="1" dirty="0" smtClean="0"/>
              <a:t>how to properly use it to optimize performance for different graphs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1630" y="695569"/>
            <a:ext cx="10167817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Graph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un</a:t>
            </a:r>
            <a:r>
              <a:rPr lang="en-US" altLang="zh-CN" sz="2400" b="1" dirty="0" smtClean="0"/>
              <a:t>directed graph</a:t>
            </a:r>
            <a:r>
              <a:rPr lang="zh-CN" altLang="en-US" sz="2400" b="1" dirty="0"/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G = (V, E, X)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A is adjacency </a:t>
            </a:r>
            <a:r>
              <a:rPr lang="en-US" altLang="zh-CN" sz="2400" b="1" dirty="0" smtClean="0"/>
              <a:t>matrix, D is degree matrix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	X is feature matrix, X = [x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, x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, ..., x</a:t>
            </a:r>
            <a:r>
              <a:rPr lang="en-US" altLang="zh-CN" sz="2400" b="1" baseline="-25000" dirty="0" smtClean="0"/>
              <a:t>n</a:t>
            </a:r>
            <a:r>
              <a:rPr lang="en-US" altLang="zh-CN" sz="2400" b="1" dirty="0" smtClean="0"/>
              <a:t>]</a:t>
            </a:r>
            <a:r>
              <a:rPr lang="en-US" altLang="zh-CN" sz="2400" b="1" baseline="30000" dirty="0" smtClean="0"/>
              <a:t>T 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</a:t>
            </a:r>
            <a:r>
              <a:rPr lang="en-US" altLang="zh-CN" sz="2400" b="1" dirty="0" smtClean="0"/>
              <a:t>m </a:t>
            </a:r>
            <a:r>
              <a:rPr lang="en-US" altLang="zh-CN" sz="2400" b="1" dirty="0"/>
              <a:t>clusters C = </a:t>
            </a:r>
            <a:r>
              <a:rPr lang="en-US" altLang="zh-CN" sz="2400" b="1" dirty="0" smtClean="0"/>
              <a:t>{C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; C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/>
              <a:t>; </a:t>
            </a:r>
            <a:r>
              <a:rPr lang="en-US" altLang="zh-CN" sz="2400" b="1" dirty="0" smtClean="0"/>
              <a:t>...; C</a:t>
            </a:r>
            <a:r>
              <a:rPr lang="en-US" altLang="zh-CN" sz="2400" b="1" baseline="-25000" dirty="0" smtClean="0"/>
              <a:t>m</a:t>
            </a:r>
            <a:r>
              <a:rPr lang="en-US" altLang="zh-CN" sz="2400" b="1" dirty="0" smtClean="0"/>
              <a:t>}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</a:t>
            </a:r>
            <a:r>
              <a:rPr lang="en-US" altLang="zh-CN" sz="2400" b="1" dirty="0" smtClean="0"/>
              <a:t>v</a:t>
            </a:r>
            <a:r>
              <a:rPr lang="en-US" altLang="zh-CN" sz="2400" b="1" baseline="-25000" dirty="0" smtClean="0"/>
              <a:t>j</a:t>
            </a:r>
            <a:r>
              <a:rPr lang="en-US" altLang="zh-CN" sz="2400" b="1" dirty="0" smtClean="0"/>
              <a:t> a </a:t>
            </a:r>
            <a:r>
              <a:rPr lang="en-US" altLang="zh-CN" sz="2400" b="1" dirty="0">
                <a:solidFill>
                  <a:srgbClr val="FF0000"/>
                </a:solidFill>
              </a:rPr>
              <a:t>k-hop neighbour </a:t>
            </a:r>
            <a:r>
              <a:rPr lang="en-US" altLang="zh-CN" sz="2400" b="1" dirty="0" smtClean="0"/>
              <a:t>of v</a:t>
            </a:r>
            <a:r>
              <a:rPr lang="en-US" altLang="zh-CN" sz="2400" b="1" baseline="-25000" dirty="0" smtClean="0"/>
              <a:t>i</a:t>
            </a:r>
            <a:r>
              <a:rPr lang="en-US" altLang="zh-CN" sz="2400" b="1" dirty="0"/>
              <a:t>, </a:t>
            </a:r>
            <a:r>
              <a:rPr lang="en-US" altLang="zh-CN" sz="2400" b="1" dirty="0" smtClean="0"/>
              <a:t>if v</a:t>
            </a:r>
            <a:r>
              <a:rPr lang="en-US" altLang="zh-CN" sz="2400" b="1" baseline="-25000" dirty="0" smtClean="0"/>
              <a:t>j</a:t>
            </a:r>
            <a:r>
              <a:rPr lang="en-US" altLang="zh-CN" sz="2400" b="1" dirty="0" smtClean="0"/>
              <a:t> can reach v</a:t>
            </a:r>
            <a:r>
              <a:rPr lang="en-US" altLang="zh-CN" sz="2400" b="1" baseline="-25000" dirty="0" smtClean="0"/>
              <a:t>i</a:t>
            </a:r>
            <a:r>
              <a:rPr lang="en-US" altLang="zh-CN" sz="2400" b="1" dirty="0" smtClean="0"/>
              <a:t> by traversing k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edges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</a:t>
            </a:r>
            <a:r>
              <a:rPr lang="en-US" altLang="zh-CN" sz="2400" b="1" dirty="0" smtClean="0"/>
              <a:t>normalized Laplacian </a:t>
            </a:r>
            <a:r>
              <a:rPr lang="en-US" altLang="zh-CN" sz="2400" b="1" dirty="0"/>
              <a:t>L</a:t>
            </a:r>
            <a:r>
              <a:rPr lang="en-US" altLang="zh-CN" sz="2400" b="1" baseline="-25000" dirty="0"/>
              <a:t>s</a:t>
            </a:r>
            <a:r>
              <a:rPr lang="en-US" altLang="zh-CN" sz="2400" b="1" dirty="0"/>
              <a:t> = </a:t>
            </a:r>
            <a:r>
              <a:rPr lang="en-US" altLang="zh-CN" sz="2400" b="1" dirty="0" smtClean="0"/>
              <a:t>I-D</a:t>
            </a:r>
            <a:r>
              <a:rPr lang="en-US" altLang="zh-CN" sz="2400" b="1" baseline="30000" dirty="0" smtClean="0"/>
              <a:t>-1/2</a:t>
            </a:r>
            <a:r>
              <a:rPr lang="en-US" altLang="zh-CN" sz="2400" b="1" dirty="0" smtClean="0"/>
              <a:t>AD</a:t>
            </a:r>
            <a:r>
              <a:rPr lang="en-US" altLang="zh-CN" sz="2400" b="1" baseline="30000" dirty="0" smtClean="0"/>
              <a:t>-1/2</a:t>
            </a:r>
            <a:r>
              <a:rPr lang="en-US" altLang="zh-CN" sz="2400" b="1" dirty="0" smtClean="0"/>
              <a:t> = U</a:t>
            </a:r>
            <a:r>
              <a:rPr lang="el-GR" altLang="zh-CN" sz="2400" b="1" dirty="0" smtClean="0"/>
              <a:t>Λ</a:t>
            </a:r>
            <a:r>
              <a:rPr lang="en-US" altLang="zh-CN" sz="2400" b="1" dirty="0" smtClean="0"/>
              <a:t>U</a:t>
            </a:r>
            <a:r>
              <a:rPr lang="en-US" altLang="zh-CN" sz="2400" b="1" baseline="30000" dirty="0" smtClean="0"/>
              <a:t>-1</a:t>
            </a:r>
            <a:r>
              <a:rPr lang="en-US" altLang="zh-CN" sz="2400" b="1" dirty="0" smtClean="0"/>
              <a:t> 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		</a:t>
            </a:r>
            <a:r>
              <a:rPr lang="el-GR" altLang="zh-CN" sz="2400" b="1" dirty="0" smtClean="0"/>
              <a:t>Λ</a:t>
            </a:r>
            <a:r>
              <a:rPr lang="en-US" altLang="zh-CN" sz="2400" b="1" dirty="0" smtClean="0"/>
              <a:t> = diag(</a:t>
            </a:r>
            <a:r>
              <a:rPr lang="el-GR" altLang="zh-CN" sz="2400" b="1" dirty="0"/>
              <a:t>λ</a:t>
            </a:r>
            <a:r>
              <a:rPr lang="en-US" altLang="zh-CN" sz="2400" b="1" baseline="-25000" dirty="0"/>
              <a:t>1</a:t>
            </a:r>
            <a:r>
              <a:rPr lang="en-US" altLang="zh-CN" sz="2400" b="1" dirty="0" smtClean="0"/>
              <a:t>, </a:t>
            </a:r>
            <a:r>
              <a:rPr lang="el-GR" altLang="zh-CN" sz="2400" b="1" dirty="0" smtClean="0"/>
              <a:t>λ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,..., </a:t>
            </a:r>
            <a:r>
              <a:rPr lang="el-GR" altLang="zh-CN" sz="2400" b="1" dirty="0" smtClean="0"/>
              <a:t>λ</a:t>
            </a:r>
            <a:r>
              <a:rPr lang="en-US" altLang="zh-CN" sz="2400" b="1" baseline="-25000" dirty="0" smtClean="0"/>
              <a:t>n</a:t>
            </a:r>
            <a:r>
              <a:rPr lang="en-US" altLang="zh-CN" sz="2400" b="1" dirty="0" smtClean="0"/>
              <a:t>),   </a:t>
            </a:r>
            <a:r>
              <a:rPr lang="el-GR" altLang="zh-CN" sz="2400" b="1" dirty="0" smtClean="0"/>
              <a:t>λ</a:t>
            </a:r>
            <a:r>
              <a:rPr lang="zh-CN" altLang="en-US" sz="2400" b="1" dirty="0" smtClean="0"/>
              <a:t>∈</a:t>
            </a:r>
            <a:r>
              <a:rPr lang="en-US" altLang="zh-CN" sz="2400" b="1" dirty="0" smtClean="0"/>
              <a:t>[0,2]	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</a:t>
            </a:r>
            <a:r>
              <a:rPr lang="en-US" altLang="zh-CN" sz="2400" b="1" dirty="0" smtClean="0"/>
              <a:t>	U = [u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, u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,..., u</a:t>
            </a:r>
            <a:r>
              <a:rPr lang="en-US" altLang="zh-CN" sz="2400" b="1" baseline="-25000" dirty="0" smtClean="0"/>
              <a:t>n</a:t>
            </a:r>
            <a:r>
              <a:rPr lang="en-US" altLang="zh-CN" sz="2400" b="1" dirty="0"/>
              <a:t>] </a:t>
            </a:r>
            <a:r>
              <a:rPr lang="en-US" altLang="zh-CN" sz="2000" dirty="0" smtClean="0"/>
              <a:t>(orthogonal</a:t>
            </a:r>
            <a:r>
              <a:rPr lang="en-US" altLang="zh-CN" sz="2000" dirty="0"/>
              <a:t>)</a:t>
            </a:r>
            <a:endParaRPr lang="en-US" altLang="zh-CN" sz="2000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242644" y="570524"/>
            <a:ext cx="10167817" cy="5724769"/>
            <a:chOff x="1133229" y="719016"/>
            <a:chExt cx="10167817" cy="5724769"/>
          </a:xfrm>
        </p:grpSpPr>
        <p:grpSp>
          <p:nvGrpSpPr>
            <p:cNvPr id="4" name="组合 3"/>
            <p:cNvGrpSpPr/>
            <p:nvPr/>
          </p:nvGrpSpPr>
          <p:grpSpPr>
            <a:xfrm>
              <a:off x="1133229" y="719016"/>
              <a:ext cx="10167817" cy="5724769"/>
              <a:chOff x="1180121" y="1008185"/>
              <a:chExt cx="10167817" cy="5724769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1180121" y="1008185"/>
                <a:ext cx="10167817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/>
                  <a:t>Graph </a:t>
                </a:r>
                <a:r>
                  <a:rPr lang="en-US" altLang="zh-CN" sz="2800" b="1" dirty="0" smtClean="0"/>
                  <a:t>Convolution</a:t>
                </a:r>
                <a:endParaRPr lang="en-US" altLang="zh-CN" sz="24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/>
                  <a:t>	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graph signal</a:t>
                </a:r>
                <a:r>
                  <a:rPr lang="en-US" altLang="zh-CN" sz="2400" b="1" dirty="0"/>
                  <a:t>	</a:t>
                </a:r>
                <a:r>
                  <a:rPr lang="en-US" altLang="zh-CN" sz="2400" b="1" dirty="0" smtClean="0"/>
                  <a:t>f = [</a:t>
                </a:r>
                <a:r>
                  <a:rPr lang="en-US" altLang="zh-CN" sz="2400" b="1" smtClean="0"/>
                  <a:t>f(v</a:t>
                </a:r>
                <a:r>
                  <a:rPr lang="en-US" altLang="zh-CN" sz="2400" b="1" baseline="-25000" smtClean="0"/>
                  <a:t>1</a:t>
                </a:r>
                <a:r>
                  <a:rPr lang="en-US" altLang="zh-CN" sz="2400" b="1" smtClean="0"/>
                  <a:t>), f(v</a:t>
                </a:r>
                <a:r>
                  <a:rPr lang="en-US" altLang="zh-CN" sz="2400" b="1" baseline="-25000" smtClean="0"/>
                  <a:t>2</a:t>
                </a:r>
                <a:r>
                  <a:rPr lang="en-US" altLang="zh-CN" sz="2400" b="1" dirty="0" smtClean="0"/>
                  <a:t>),..., f(v</a:t>
                </a:r>
                <a:r>
                  <a:rPr lang="en-US" altLang="zh-CN" sz="2400" b="1" baseline="-25000" dirty="0" smtClean="0"/>
                  <a:t>n</a:t>
                </a:r>
                <a:r>
                  <a:rPr lang="en-US" altLang="zh-CN" sz="2400" b="1" dirty="0" smtClean="0"/>
                  <a:t>)]</a:t>
                </a:r>
                <a:r>
                  <a:rPr lang="en-US" altLang="zh-CN" sz="2400" b="1" baseline="30000" dirty="0" smtClean="0"/>
                  <a:t>T</a:t>
                </a:r>
                <a:r>
                  <a:rPr lang="en-US" altLang="zh-CN" sz="2400" b="1" dirty="0" smtClean="0"/>
                  <a:t>    	</a:t>
                </a:r>
                <a:r>
                  <a:rPr lang="en-US" altLang="zh-CN" sz="2000" dirty="0" smtClean="0"/>
                  <a:t>-&gt;  X (node content)</a:t>
                </a:r>
                <a:endParaRPr lang="en-US" altLang="zh-CN" sz="2000" baseline="30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/>
                  <a:t> </a:t>
                </a:r>
                <a:r>
                  <a:rPr lang="en-US" altLang="zh-CN" sz="2400" b="1" dirty="0"/>
                  <a:t>		real-valued </a:t>
                </a:r>
                <a:r>
                  <a:rPr lang="en-US" altLang="zh-CN" sz="2400" b="1" dirty="0" smtClean="0"/>
                  <a:t>function f(v</a:t>
                </a:r>
                <a:r>
                  <a:rPr lang="en-US" altLang="zh-CN" sz="2400" b="1" baseline="-25000" dirty="0" smtClean="0"/>
                  <a:t>i</a:t>
                </a:r>
                <a:r>
                  <a:rPr lang="en-US" altLang="zh-CN" sz="2400" b="1" dirty="0" smtClean="0"/>
                  <a:t>) = x</a:t>
                </a:r>
                <a:r>
                  <a:rPr lang="en-US" altLang="zh-CN" sz="2400" b="1" baseline="-25000" dirty="0" smtClean="0"/>
                  <a:t>i</a:t>
                </a:r>
                <a:endParaRPr lang="en-US" altLang="zh-CN" sz="2400" b="1" baseline="-25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/>
                  <a:t>	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graph filter </a:t>
                </a:r>
                <a:r>
                  <a:rPr lang="en-US" altLang="zh-CN" sz="2400" b="1" dirty="0" smtClean="0"/>
                  <a:t>G = Up(</a:t>
                </a:r>
                <a:r>
                  <a:rPr lang="el-GR" altLang="zh-CN" sz="2400" b="1" dirty="0" smtClean="0"/>
                  <a:t>Λ</a:t>
                </a:r>
                <a:r>
                  <a:rPr lang="en-US" altLang="zh-CN" sz="2400" b="1" dirty="0" smtClean="0"/>
                  <a:t>)U</a:t>
                </a:r>
                <a:r>
                  <a:rPr lang="en-US" altLang="zh-CN" sz="2400" b="1" baseline="30000" dirty="0" smtClean="0"/>
                  <a:t>-1</a:t>
                </a:r>
                <a:r>
                  <a:rPr lang="en-US" altLang="zh-CN" sz="2400" b="1" dirty="0" smtClean="0"/>
                  <a:t>   		</a:t>
                </a:r>
                <a:r>
                  <a:rPr lang="en-US" altLang="zh-CN" sz="2000" dirty="0" smtClean="0"/>
                  <a:t>-&gt;  A (structure)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/>
                  <a:t>		frequency </a:t>
                </a:r>
                <a:r>
                  <a:rPr lang="en-US" altLang="zh-CN" sz="2400" b="1" dirty="0" smtClean="0"/>
                  <a:t>response p(</a:t>
                </a:r>
                <a:r>
                  <a:rPr lang="el-GR" altLang="zh-CN" sz="2400" b="1" dirty="0"/>
                  <a:t>Λ</a:t>
                </a:r>
                <a:r>
                  <a:rPr lang="en-US" altLang="zh-CN" sz="2400" b="1" dirty="0" smtClean="0"/>
                  <a:t>) = diag(p(</a:t>
                </a:r>
                <a:r>
                  <a:rPr lang="el-GR" altLang="zh-CN" sz="2400" b="1" dirty="0"/>
                  <a:t>λ</a:t>
                </a:r>
                <a:r>
                  <a:rPr lang="en-US" altLang="zh-CN" sz="2400" b="1" baseline="-25000" dirty="0"/>
                  <a:t>1</a:t>
                </a:r>
                <a:r>
                  <a:rPr lang="en-US" altLang="zh-CN" sz="2400" b="1" dirty="0" smtClean="0"/>
                  <a:t>), p(</a:t>
                </a:r>
                <a:r>
                  <a:rPr lang="el-GR" altLang="zh-CN" sz="2400" b="1" dirty="0" smtClean="0"/>
                  <a:t>λ</a:t>
                </a:r>
                <a:r>
                  <a:rPr lang="en-US" altLang="zh-CN" sz="2400" b="1" baseline="-25000" dirty="0" smtClean="0"/>
                  <a:t>2</a:t>
                </a:r>
                <a:r>
                  <a:rPr lang="en-US" altLang="zh-CN" sz="2400" b="1" dirty="0" smtClean="0"/>
                  <a:t>),..., p(</a:t>
                </a:r>
                <a:r>
                  <a:rPr lang="el-GR" altLang="zh-CN" sz="2400" b="1" dirty="0" smtClean="0"/>
                  <a:t>λ</a:t>
                </a:r>
                <a:r>
                  <a:rPr lang="en-US" altLang="zh-CN" sz="2400" b="1" baseline="-25000" dirty="0" smtClean="0"/>
                  <a:t>n</a:t>
                </a:r>
                <a:r>
                  <a:rPr lang="en-US" altLang="zh-CN" sz="2400" b="1" dirty="0" smtClean="0"/>
                  <a:t>))</a:t>
                </a:r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/>
                  <a:t>		</a:t>
                </a:r>
                <a:r>
                  <a:rPr lang="en-US" altLang="zh-CN" sz="2400" b="1" dirty="0"/>
                  <a:t>p(</a:t>
                </a:r>
                <a:r>
                  <a:rPr lang="el-GR" altLang="zh-CN" sz="2400" b="1" dirty="0" smtClean="0"/>
                  <a:t>λ</a:t>
                </a:r>
                <a:r>
                  <a:rPr lang="en-US" altLang="zh-CN" sz="2400" b="1" dirty="0" smtClean="0"/>
                  <a:t>) = (1-1/2</a:t>
                </a:r>
                <a:r>
                  <a:rPr lang="el-GR" altLang="zh-CN" sz="2400" b="1" dirty="0" smtClean="0"/>
                  <a:t>λ</a:t>
                </a:r>
                <a:r>
                  <a:rPr lang="en-US" altLang="zh-CN" sz="2400" b="1" dirty="0" smtClean="0"/>
                  <a:t>)</a:t>
                </a:r>
                <a:r>
                  <a:rPr lang="en-US" altLang="zh-CN" sz="2400" b="1" baseline="30000" dirty="0"/>
                  <a:t>k  </a:t>
                </a:r>
                <a:r>
                  <a:rPr lang="en-US" altLang="zh-CN" sz="2400" b="1" baseline="30000" dirty="0" smtClean="0"/>
                  <a:t> </a:t>
                </a:r>
                <a:r>
                  <a:rPr lang="en-US" altLang="zh-CN" sz="2000" dirty="0" smtClean="0"/>
                  <a:t>(decreasing </a:t>
                </a:r>
                <a:r>
                  <a:rPr lang="en-US" altLang="zh-CN" sz="2000" dirty="0"/>
                  <a:t>and </a:t>
                </a:r>
                <a:r>
                  <a:rPr lang="en-US" altLang="zh-CN" sz="2000" dirty="0" smtClean="0"/>
                  <a:t>nonnegative)</a:t>
                </a:r>
                <a:endParaRPr lang="en-US" altLang="zh-CN" sz="2000" dirty="0"/>
              </a:p>
            </p:txBody>
          </p:sp>
          <p:pic>
            <p:nvPicPr>
              <p:cNvPr id="3" name="图片 2" descr="屏幕剪辑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3635" y="4405337"/>
                <a:ext cx="3249163" cy="2327617"/>
              </a:xfrm>
              <a:prstGeom prst="rect">
                <a:avLst/>
              </a:prstGeom>
            </p:spPr>
          </p:pic>
        </p:grpSp>
        <p:sp>
          <p:nvSpPr>
            <p:cNvPr id="6" name="文本框 5"/>
            <p:cNvSpPr txBox="1"/>
            <p:nvPr/>
          </p:nvSpPr>
          <p:spPr>
            <a:xfrm>
              <a:off x="6314831" y="4962769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sz="2800" b="1" dirty="0" smtClean="0"/>
                <a:t>λ</a:t>
              </a:r>
              <a:r>
                <a:rPr lang="zh-CN" altLang="en-US" sz="2800" b="1" dirty="0"/>
                <a:t> ↓</a:t>
              </a:r>
              <a:r>
                <a:rPr lang="en-US" altLang="zh-CN" sz="2800" b="1" dirty="0" smtClean="0"/>
                <a:t> p(</a:t>
              </a:r>
              <a:r>
                <a:rPr lang="el-GR" altLang="zh-CN" sz="2800" b="1" dirty="0"/>
                <a:t>λ</a:t>
              </a:r>
              <a:r>
                <a:rPr lang="en-US" altLang="zh-CN" sz="2800" b="1" dirty="0" smtClean="0"/>
                <a:t>) </a:t>
              </a:r>
              <a:r>
                <a:rPr lang="zh-CN" altLang="en-US" sz="2800" b="1" dirty="0" smtClean="0"/>
                <a:t>↑</a:t>
              </a:r>
              <a:endParaRPr lang="zh-CN" alt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820984" y="1422398"/>
            <a:ext cx="9115355" cy="3524288"/>
            <a:chOff x="1820984" y="1375508"/>
            <a:chExt cx="9115355" cy="3524288"/>
          </a:xfrm>
        </p:grpSpPr>
        <p:sp>
          <p:nvSpPr>
            <p:cNvPr id="2" name="文本框 1"/>
            <p:cNvSpPr txBox="1"/>
            <p:nvPr/>
          </p:nvSpPr>
          <p:spPr>
            <a:xfrm>
              <a:off x="1820984" y="1375508"/>
              <a:ext cx="56541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1-order graph convolution (k=1) </a:t>
              </a:r>
              <a:endParaRPr lang="zh-CN" altLang="en-US" sz="2800" b="1" dirty="0"/>
            </a:p>
          </p:txBody>
        </p:sp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5444" y="2330619"/>
              <a:ext cx="2518455" cy="858058"/>
            </a:xfrm>
            <a:prstGeom prst="rect">
              <a:avLst/>
            </a:prstGeom>
          </p:spPr>
        </p:pic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2334" y="4289300"/>
              <a:ext cx="1412519" cy="610496"/>
            </a:xfrm>
            <a:prstGeom prst="rect">
              <a:avLst/>
            </a:prstGeom>
          </p:spPr>
        </p:pic>
        <p:grpSp>
          <p:nvGrpSpPr>
            <p:cNvPr id="8" name="组合 7"/>
            <p:cNvGrpSpPr/>
            <p:nvPr/>
          </p:nvGrpSpPr>
          <p:grpSpPr>
            <a:xfrm>
              <a:off x="2024184" y="3358855"/>
              <a:ext cx="8912155" cy="760267"/>
              <a:chOff x="2929325" y="3398386"/>
              <a:chExt cx="8912155" cy="760267"/>
            </a:xfrm>
          </p:grpSpPr>
          <p:pic>
            <p:nvPicPr>
              <p:cNvPr id="5" name="图片 4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9325" y="3398386"/>
                <a:ext cx="5926180" cy="760267"/>
              </a:xfrm>
              <a:prstGeom prst="rect">
                <a:avLst/>
              </a:prstGeom>
            </p:spPr>
          </p:pic>
          <p:sp>
            <p:nvSpPr>
              <p:cNvPr id="3" name="文本框 2"/>
              <p:cNvSpPr txBox="1"/>
              <p:nvPr/>
            </p:nvSpPr>
            <p:spPr>
              <a:xfrm>
                <a:off x="8677910" y="3517331"/>
                <a:ext cx="3163570" cy="52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i="1" dirty="0" smtClean="0">
                    <a:latin typeface="Times New Roman" panose="02020603050405020304" charset="0"/>
                    <a:cs typeface="Times New Roman" panose="02020603050405020304" charset="0"/>
                  </a:rPr>
                  <a:t> =  ½(I </a:t>
                </a:r>
                <a:r>
                  <a:rPr lang="en-US" altLang="zh-CN" sz="2800" i="1" dirty="0">
                    <a:latin typeface="Times New Roman" panose="02020603050405020304" charset="0"/>
                    <a:cs typeface="Times New Roman" panose="02020603050405020304" charset="0"/>
                  </a:rPr>
                  <a:t>+ D</a:t>
                </a:r>
                <a:r>
                  <a:rPr lang="en-US" altLang="zh-CN" sz="2800" i="1" baseline="30000" dirty="0">
                    <a:latin typeface="Times New Roman" panose="02020603050405020304" charset="0"/>
                    <a:cs typeface="Times New Roman" panose="02020603050405020304" charset="0"/>
                  </a:rPr>
                  <a:t>-1/2</a:t>
                </a:r>
                <a:r>
                  <a:rPr lang="en-US" altLang="zh-CN" sz="2800" i="1" dirty="0">
                    <a:latin typeface="Times New Roman" panose="02020603050405020304" charset="0"/>
                    <a:cs typeface="Times New Roman" panose="02020603050405020304" charset="0"/>
                  </a:rPr>
                  <a:t>AD</a:t>
                </a:r>
                <a:r>
                  <a:rPr lang="en-US" altLang="zh-CN" sz="2800" i="1" baseline="30000" dirty="0">
                    <a:latin typeface="Times New Roman" panose="02020603050405020304" charset="0"/>
                    <a:cs typeface="Times New Roman" panose="02020603050405020304" charset="0"/>
                  </a:rPr>
                  <a:t>-1/2</a:t>
                </a:r>
                <a:r>
                  <a:rPr lang="en-US" altLang="zh-CN" sz="2800" i="1" dirty="0">
                    <a:latin typeface="Times New Roman" panose="02020603050405020304" charset="0"/>
                    <a:cs typeface="Times New Roman" panose="02020603050405020304" charset="0"/>
                  </a:rPr>
                  <a:t>)</a:t>
                </a:r>
                <a:endParaRPr lang="en-US" altLang="zh-CN" sz="2800" i="1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031632" y="554892"/>
            <a:ext cx="10011325" cy="5808202"/>
            <a:chOff x="1242647" y="625231"/>
            <a:chExt cx="10011325" cy="5808202"/>
          </a:xfrm>
        </p:grpSpPr>
        <p:grpSp>
          <p:nvGrpSpPr>
            <p:cNvPr id="8" name="组合 7"/>
            <p:cNvGrpSpPr/>
            <p:nvPr/>
          </p:nvGrpSpPr>
          <p:grpSpPr>
            <a:xfrm>
              <a:off x="1242647" y="625231"/>
              <a:ext cx="9751233" cy="5587999"/>
              <a:chOff x="1273908" y="812801"/>
              <a:chExt cx="9751233" cy="5587999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1273908" y="812801"/>
                <a:ext cx="45464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/>
                  <a:t>k-order </a:t>
                </a:r>
                <a:r>
                  <a:rPr lang="en-US" altLang="zh-CN" sz="2800" b="1" dirty="0"/>
                  <a:t>graph </a:t>
                </a:r>
                <a:r>
                  <a:rPr lang="en-US" altLang="zh-CN" sz="2800" b="1" dirty="0" smtClean="0"/>
                  <a:t>convolution</a:t>
                </a:r>
                <a:endParaRPr lang="zh-CN" altLang="en-US" sz="2800" b="1" dirty="0"/>
              </a:p>
            </p:txBody>
          </p:sp>
          <p:pic>
            <p:nvPicPr>
              <p:cNvPr id="3" name="图片 2" descr="屏幕剪辑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1422" y="2764118"/>
                <a:ext cx="2827486" cy="796313"/>
              </a:xfrm>
              <a:prstGeom prst="rect">
                <a:avLst/>
              </a:prstGeom>
            </p:spPr>
          </p:pic>
          <p:pic>
            <p:nvPicPr>
              <p:cNvPr id="4" name="图片 3" descr="屏幕剪辑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9994" y="1580839"/>
                <a:ext cx="5465147" cy="947446"/>
              </a:xfrm>
              <a:prstGeom prst="rect">
                <a:avLst/>
              </a:prstGeom>
            </p:spPr>
          </p:pic>
          <p:pic>
            <p:nvPicPr>
              <p:cNvPr id="5" name="图片 4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8031" y="1571854"/>
                <a:ext cx="3620776" cy="956431"/>
              </a:xfrm>
              <a:prstGeom prst="rect">
                <a:avLst/>
              </a:prstGeom>
            </p:spPr>
          </p:pic>
          <p:pic>
            <p:nvPicPr>
              <p:cNvPr id="6" name="图片 5" descr="屏幕剪辑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8031" y="3796264"/>
                <a:ext cx="8456567" cy="2604536"/>
              </a:xfrm>
              <a:prstGeom prst="rect">
                <a:avLst/>
              </a:prstGeom>
            </p:spPr>
          </p:pic>
          <p:sp>
            <p:nvSpPr>
              <p:cNvPr id="7" name="文本框 6"/>
              <p:cNvSpPr txBox="1"/>
              <p:nvPr/>
            </p:nvSpPr>
            <p:spPr>
              <a:xfrm>
                <a:off x="4299180" y="2854888"/>
                <a:ext cx="3634740" cy="52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charset="0"/>
                    <a:cs typeface="Times New Roman" panose="02020603050405020304" charset="0"/>
                  </a:rPr>
                  <a:t>=</a:t>
                </a:r>
                <a:r>
                  <a:rPr lang="en-US" altLang="zh-CN" sz="2400" dirty="0" smtClean="0"/>
                  <a:t> </a:t>
                </a:r>
                <a:r>
                  <a:rPr lang="en-US" altLang="zh-CN" sz="2800" i="1" dirty="0" smtClean="0">
                    <a:latin typeface="Times New Roman" panose="02020603050405020304" charset="0"/>
                    <a:cs typeface="Times New Roman" panose="02020603050405020304" charset="0"/>
                  </a:rPr>
                  <a:t>[½(I </a:t>
                </a:r>
                <a:r>
                  <a:rPr lang="en-US" altLang="zh-CN" sz="2800" i="1" dirty="0">
                    <a:latin typeface="Times New Roman" panose="02020603050405020304" charset="0"/>
                    <a:cs typeface="Times New Roman" panose="02020603050405020304" charset="0"/>
                  </a:rPr>
                  <a:t>+ D</a:t>
                </a:r>
                <a:r>
                  <a:rPr lang="en-US" altLang="zh-CN" sz="2800" i="1" baseline="30000" dirty="0">
                    <a:latin typeface="Times New Roman" panose="02020603050405020304" charset="0"/>
                    <a:cs typeface="Times New Roman" panose="02020603050405020304" charset="0"/>
                  </a:rPr>
                  <a:t>-1/2</a:t>
                </a:r>
                <a:r>
                  <a:rPr lang="en-US" altLang="zh-CN" sz="2800" i="1" dirty="0">
                    <a:latin typeface="Times New Roman" panose="02020603050405020304" charset="0"/>
                    <a:cs typeface="Times New Roman" panose="02020603050405020304" charset="0"/>
                  </a:rPr>
                  <a:t>AD</a:t>
                </a:r>
                <a:r>
                  <a:rPr lang="en-US" altLang="zh-CN" sz="2800" i="1" baseline="30000" dirty="0">
                    <a:latin typeface="Times New Roman" panose="02020603050405020304" charset="0"/>
                    <a:cs typeface="Times New Roman" panose="02020603050405020304" charset="0"/>
                  </a:rPr>
                  <a:t>-1/2</a:t>
                </a:r>
                <a:r>
                  <a:rPr lang="en-US" altLang="zh-CN" sz="2800" i="1" dirty="0" smtClean="0">
                    <a:latin typeface="Times New Roman" panose="02020603050405020304" charset="0"/>
                    <a:cs typeface="Times New Roman" panose="02020603050405020304" charset="0"/>
                  </a:rPr>
                  <a:t>)]</a:t>
                </a:r>
                <a:r>
                  <a:rPr lang="en-US" altLang="zh-CN" sz="2800" i="1" baseline="30000" dirty="0" smtClean="0">
                    <a:latin typeface="Times New Roman" panose="02020603050405020304" charset="0"/>
                    <a:cs typeface="Times New Roman" panose="02020603050405020304" charset="0"/>
                  </a:rPr>
                  <a:t>k </a:t>
                </a:r>
                <a:r>
                  <a:rPr lang="en-US" altLang="zh-CN" sz="2800" i="1" dirty="0" smtClean="0"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endParaRPr lang="en-US" altLang="zh-CN" sz="2800" i="1" dirty="0" smtClean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8417939" y="5910213"/>
              <a:ext cx="2836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k</a:t>
              </a:r>
              <a:r>
                <a:rPr lang="zh-CN" altLang="en-US" sz="2800" b="1" dirty="0" smtClean="0"/>
                <a:t>↑ </a:t>
              </a:r>
              <a:r>
                <a:rPr lang="en-US" altLang="zh-CN" sz="2800" b="1" dirty="0" smtClean="0"/>
                <a:t>-&gt; smoother</a:t>
              </a:r>
              <a:endParaRPr lang="zh-CN" alt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065020" y="1013460"/>
            <a:ext cx="7951449" cy="4846020"/>
            <a:chOff x="1455420" y="807720"/>
            <a:chExt cx="7951449" cy="4846020"/>
          </a:xfrm>
        </p:grpSpPr>
        <p:sp>
          <p:nvSpPr>
            <p:cNvPr id="4" name="文本框 3"/>
            <p:cNvSpPr txBox="1"/>
            <p:nvPr/>
          </p:nvSpPr>
          <p:spPr>
            <a:xfrm>
              <a:off x="1455420" y="807720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k</a:t>
              </a:r>
              <a:r>
                <a:rPr lang="en-US" altLang="zh-CN" sz="2800" b="1" dirty="0" smtClean="0"/>
                <a:t>-order</a:t>
              </a:r>
              <a:endParaRPr lang="zh-CN" altLang="en-US" sz="28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12920" y="1652198"/>
              <a:ext cx="7393949" cy="179086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0050" y="3865321"/>
              <a:ext cx="5432829" cy="103411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1842" y="5220694"/>
              <a:ext cx="4981265" cy="43304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93725" y="1278890"/>
            <a:ext cx="11190605" cy="3689350"/>
            <a:chOff x="935" y="2014"/>
            <a:chExt cx="17623" cy="5810"/>
          </a:xfrm>
        </p:grpSpPr>
        <p:grpSp>
          <p:nvGrpSpPr>
            <p:cNvPr id="9" name="组合 8"/>
            <p:cNvGrpSpPr/>
            <p:nvPr/>
          </p:nvGrpSpPr>
          <p:grpSpPr>
            <a:xfrm>
              <a:off x="1128" y="2014"/>
              <a:ext cx="17430" cy="5811"/>
              <a:chOff x="716083" y="1279036"/>
              <a:chExt cx="11067960" cy="3690084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716083" y="1279036"/>
                <a:ext cx="11067960" cy="3690084"/>
                <a:chOff x="716083" y="1279036"/>
                <a:chExt cx="11067960" cy="3690084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716083" y="1279036"/>
                  <a:ext cx="11067960" cy="3690084"/>
                  <a:chOff x="750471" y="1394509"/>
                  <a:chExt cx="11067960" cy="3690084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414583" y="1394509"/>
                    <a:ext cx="123303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800" b="1" dirty="0" smtClean="0"/>
                      <a:t>Model</a:t>
                    </a:r>
                    <a:endParaRPr lang="zh-CN" altLang="en-US" b="1" dirty="0"/>
                  </a:p>
                </p:txBody>
              </p:sp>
              <p:pic>
                <p:nvPicPr>
                  <p:cNvPr id="3" name="图片 2" descr="屏幕剪辑"/>
                  <p:cNvPicPr>
                    <a:picLocks noChangeAspect="1"/>
                  </p:cNvPicPr>
                  <p:nvPr/>
                </p:nvPicPr>
                <p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0471" y="3114311"/>
                    <a:ext cx="11067960" cy="197028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" name="文本框 3"/>
                <p:cNvSpPr txBox="1"/>
                <p:nvPr/>
              </p:nvSpPr>
              <p:spPr>
                <a:xfrm>
                  <a:off x="8663940" y="3116580"/>
                  <a:ext cx="105189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b="1" dirty="0" smtClean="0"/>
                    <a:t>m </a:t>
                  </a:r>
                  <a:r>
                    <a:rPr lang="en-US" altLang="zh-CN" sz="1600" b="1" dirty="0"/>
                    <a:t>largest</a:t>
                  </a:r>
                  <a:endParaRPr lang="zh-CN" altLang="en-US" sz="1600" b="1" dirty="0"/>
                </a:p>
              </p:txBody>
            </p:sp>
          </p:grpSp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01195" y="3443168"/>
                <a:ext cx="1272650" cy="510584"/>
              </a:xfrm>
              <a:prstGeom prst="rect">
                <a:avLst/>
              </a:prstGeom>
            </p:spPr>
          </p:pic>
        </p:grp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5" y="5457"/>
              <a:ext cx="754" cy="34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1021</Words>
  <Application>WPS 演示</Application>
  <PresentationFormat>宽屏</PresentationFormat>
  <Paragraphs>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Symbol</vt:lpstr>
      <vt:lpstr>Times New Roman</vt:lpstr>
      <vt:lpstr>等线</vt:lpstr>
      <vt:lpstr>微软雅黑</vt:lpstr>
      <vt:lpstr>Arial Unicode MS</vt:lpstr>
      <vt:lpstr>等线 Light</vt:lpstr>
      <vt:lpstr>Calibri</vt:lpstr>
      <vt:lpstr>宋体</vt:lpstr>
      <vt:lpstr>Noto Sans Symbols2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宏威</dc:creator>
  <cp:lastModifiedBy>hwc</cp:lastModifiedBy>
  <cp:revision>135</cp:revision>
  <dcterms:created xsi:type="dcterms:W3CDTF">2019-12-03T04:44:25Z</dcterms:created>
  <dcterms:modified xsi:type="dcterms:W3CDTF">2019-12-03T04:44:25Z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