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68" r:id="rId9"/>
    <p:sldId id="264" r:id="rId10"/>
    <p:sldId id="265" r:id="rId11"/>
    <p:sldId id="266" r:id="rId12"/>
    <p:sldId id="267" r:id="rId13"/>
    <p:sldId id="283" r:id="rId14"/>
    <p:sldId id="285" r:id="rId15"/>
    <p:sldId id="286" r:id="rId16"/>
    <p:sldId id="261" r:id="rId17"/>
    <p:sldId id="262" r:id="rId18"/>
    <p:sldId id="269" r:id="rId19"/>
    <p:sldId id="270" r:id="rId20"/>
    <p:sldId id="276" r:id="rId21"/>
    <p:sldId id="271" r:id="rId22"/>
    <p:sldId id="272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宏威" initials="陈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6CF1A-DB07-4660-862F-5CF755775D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5E8D4-AEE1-453D-8888-D80428FF840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a358463121/article/details/88921154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54504471/answer/630639025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54504471/answer/332657604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4" Type="http://schemas.openxmlformats.org/officeDocument/2006/relationships/hyperlink" Target="https://www.zhihu.com/question/38801697/answer/249465919" TargetMode="External"/><Relationship Id="rId3" Type="http://schemas.openxmlformats.org/officeDocument/2006/relationships/hyperlink" Target="http://www.360doc.com/content/17/0813/12/25664332_678846612.s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iulina603/article/details/9291797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hlinkClick r:id="rId3"/>
              </a:rPr>
              <a:t>https://blog.csdn.net/a358463121/article/details/88921154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5E8D4-AEE1-453D-8888-D80428FF84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hlinkClick r:id="rId3"/>
              </a:rPr>
              <a:t>https://www.zhihu.com/question/54504471/answer/630639025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5E8D4-AEE1-453D-8888-D80428FF84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hlinkClick r:id="rId3"/>
              </a:rPr>
              <a:t>https://www.zhihu.com/question/54504471/answer/332657604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5E8D4-AEE1-453D-8888-D80428FF84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hlinkClick r:id="rId3"/>
              </a:rPr>
              <a:t>http://www.360doc.com/content/17/0813/12/25664332_678846612.shtml</a:t>
            </a:r>
            <a:endParaRPr lang="zh-CN" altLang="en-US" dirty="0" smtClean="0"/>
          </a:p>
          <a:p>
            <a:r>
              <a:rPr lang="en-US" altLang="zh-CN" dirty="0" smtClean="0">
                <a:hlinkClick r:id="rId4"/>
              </a:rPr>
              <a:t>https://www.zhihu.com/question/38801697/answer/249465919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5E8D4-AEE1-453D-8888-D80428FF84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(2017)Design of graph filters and </a:t>
            </a:r>
            <a:r>
              <a:rPr lang="en-US" altLang="zh-CN" dirty="0" err="1" smtClean="0"/>
              <a:t>filterbanks</a:t>
            </a:r>
            <a:endParaRPr lang="zh-CN" altLang="en-US" dirty="0" smtClean="0"/>
          </a:p>
          <a:p>
            <a:r>
              <a:rPr lang="en-US" altLang="zh-CN" dirty="0" smtClean="0"/>
              <a:t>https://en.wikipedia.org/wiki/Laplacian_matrix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5E8D4-AEE1-453D-8888-D80428FF84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Convolution, Noise and Filters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 smtClean="0">
                <a:hlinkClick r:id="rId3"/>
              </a:rPr>
              <a:t>https://blog.csdn.net/liulina603/article/details/9291797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5E8D4-AEE1-453D-8888-D80428FF84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995D-6BF7-4E41-905C-51F5C6132C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0628-88BA-4829-B97D-2A5A56B60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995D-6BF7-4E41-905C-51F5C6132C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0628-88BA-4829-B97D-2A5A56B60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995D-6BF7-4E41-905C-51F5C6132C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0628-88BA-4829-B97D-2A5A56B60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995D-6BF7-4E41-905C-51F5C6132C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0628-88BA-4829-B97D-2A5A56B60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995D-6BF7-4E41-905C-51F5C6132C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0628-88BA-4829-B97D-2A5A56B60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995D-6BF7-4E41-905C-51F5C6132C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0628-88BA-4829-B97D-2A5A56B60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995D-6BF7-4E41-905C-51F5C6132C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0628-88BA-4829-B97D-2A5A56B60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995D-6BF7-4E41-905C-51F5C6132C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0628-88BA-4829-B97D-2A5A56B60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995D-6BF7-4E41-905C-51F5C6132C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0628-88BA-4829-B97D-2A5A56B60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995D-6BF7-4E41-905C-51F5C6132C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0628-88BA-4829-B97D-2A5A56B60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995D-6BF7-4E41-905C-51F5C6132C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0628-88BA-4829-B97D-2A5A56B60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F995D-6BF7-4E41-905C-51F5C6132C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90628-88BA-4829-B97D-2A5A56B60E1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emf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97769" y="3024554"/>
            <a:ext cx="8446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Signal-Fourier-Convolution-Laplacian</a:t>
            </a:r>
            <a:endParaRPr lang="zh-CN" altLang="en-US" sz="3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930609" y="1026261"/>
            <a:ext cx="849463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GNN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Message pass  -&gt;  Aggregate  -&gt;  Concat</a:t>
            </a:r>
            <a:endParaRPr lang="en-US" altLang="zh-CN" sz="2400" b="1" dirty="0" smtClean="0"/>
          </a:p>
          <a:p>
            <a:r>
              <a:rPr lang="en-US" altLang="zh-CN" sz="2400" b="1" dirty="0"/>
              <a:t>	</a:t>
            </a:r>
            <a:r>
              <a:rPr lang="en-US" altLang="zh-CN" sz="2400" b="1" dirty="0" smtClean="0"/>
              <a:t>	     </a:t>
            </a:r>
            <a:r>
              <a:rPr lang="en-US" altLang="zh-CN" b="1" dirty="0" smtClean="0"/>
              <a:t>(node embedding)  -&gt;  (graph embedding)</a:t>
            </a:r>
            <a:endParaRPr lang="en-US" altLang="zh-CN" b="1" dirty="0" smtClean="0"/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r>
              <a:rPr lang="en-US" altLang="zh-CN" sz="2400" b="1" dirty="0"/>
              <a:t>(</a:t>
            </a:r>
            <a:r>
              <a:rPr lang="en-US" altLang="zh-CN" sz="2400" b="1" dirty="0" smtClean="0"/>
              <a:t>Aggregate : sum pooling, LSTM, Attention, ...)</a:t>
            </a:r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Spectral cluster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Adjacency / Similarity -&gt; Laplacian -&gt; Cut / K-means</a:t>
            </a:r>
            <a:r>
              <a:rPr lang="en-US" altLang="zh-CN" sz="2400" b="1" dirty="0"/>
              <a:t>	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30" y="1512570"/>
            <a:ext cx="11941175" cy="38334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1460" y="3810"/>
            <a:ext cx="8336915" cy="68122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539240" y="895350"/>
            <a:ext cx="8905875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50000"/>
              </a:lnSpc>
            </a:pPr>
            <a:r>
              <a:rPr lang="en-US" altLang="en-US" sz="2800" b="1"/>
              <a:t>clustering:</a:t>
            </a:r>
            <a:endParaRPr lang="en-US" altLang="en-US" sz="2800" b="1"/>
          </a:p>
          <a:p>
            <a:pPr marL="514350" indent="0" algn="l" fontAlgn="auto">
              <a:lnSpc>
                <a:spcPct val="150000"/>
              </a:lnSpc>
              <a:buAutoNum type="arabicPeriod"/>
            </a:pPr>
            <a:r>
              <a:rPr lang="en-US" altLang="en-US" sz="2800" b="1"/>
              <a:t>minimize the between-cluster similarity</a:t>
            </a:r>
            <a:endParaRPr lang="en-US" altLang="en-US" sz="2800" b="1"/>
          </a:p>
          <a:p>
            <a:pPr marL="514350" indent="0" algn="l" fontAlgn="auto">
              <a:lnSpc>
                <a:spcPct val="150000"/>
              </a:lnSpc>
              <a:buAutoNum type="arabicPeriod"/>
            </a:pPr>
            <a:r>
              <a:rPr lang="en-US" altLang="en-US" sz="2800" b="1"/>
              <a:t>maximize the within-cluster similarity</a:t>
            </a:r>
            <a:endParaRPr lang="en-US" altLang="en-US" sz="2800" b="1"/>
          </a:p>
          <a:p>
            <a:pPr indent="0" algn="l" fontAlgn="auto">
              <a:lnSpc>
                <a:spcPct val="150000"/>
              </a:lnSpc>
              <a:buNone/>
            </a:pPr>
            <a:endParaRPr lang="en-US" altLang="en-US" sz="2800" b="1"/>
          </a:p>
          <a:p>
            <a:pPr indent="0" algn="l" fontAlgn="auto">
              <a:lnSpc>
                <a:spcPct val="150000"/>
              </a:lnSpc>
              <a:buNone/>
            </a:pPr>
            <a:r>
              <a:rPr lang="en-US" altLang="en-US" sz="2800" b="1"/>
              <a:t>L</a:t>
            </a:r>
            <a:r>
              <a:rPr lang="en-US" altLang="en-US" sz="2800" b="1" baseline="-25000"/>
              <a:t>rw</a:t>
            </a:r>
            <a:r>
              <a:rPr lang="en-US" altLang="en-US" sz="2800" b="1"/>
              <a:t> &gt; L</a:t>
            </a:r>
            <a:r>
              <a:rPr lang="en-US" altLang="en-US" sz="2800" b="1" baseline="-25000"/>
              <a:t>sym</a:t>
            </a:r>
            <a:r>
              <a:rPr lang="en-US" altLang="en-US" sz="2800" b="1"/>
              <a:t> &gt; L</a:t>
            </a:r>
            <a:endParaRPr lang="en-US" altLang="en-US" sz="2800" b="1"/>
          </a:p>
          <a:p>
            <a:pPr indent="0" algn="l" fontAlgn="auto">
              <a:lnSpc>
                <a:spcPct val="150000"/>
              </a:lnSpc>
              <a:buNone/>
            </a:pPr>
            <a:endParaRPr lang="en-US" altLang="en-US" sz="2800" b="1"/>
          </a:p>
          <a:p>
            <a:pPr indent="0" algn="l" fontAlgn="auto">
              <a:lnSpc>
                <a:spcPct val="150000"/>
              </a:lnSpc>
              <a:buNone/>
            </a:pPr>
            <a:r>
              <a:rPr lang="en-US" altLang="en-US" sz="2800" b="1"/>
              <a:t>“useful” eigenvalues &lt; min d</a:t>
            </a:r>
            <a:r>
              <a:rPr lang="en-US" altLang="en-US" sz="2800" b="1" baseline="-25000"/>
              <a:t>j</a:t>
            </a:r>
            <a:endParaRPr lang="en-US" altLang="en-US" sz="2800" b="1" baseline="-25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62386" y="235876"/>
            <a:ext cx="10261142" cy="6423252"/>
            <a:chOff x="1476285" y="690222"/>
            <a:chExt cx="10261142" cy="6423252"/>
          </a:xfrm>
        </p:grpSpPr>
        <p:sp>
          <p:nvSpPr>
            <p:cNvPr id="2" name="文本框 1"/>
            <p:cNvSpPr txBox="1"/>
            <p:nvPr/>
          </p:nvSpPr>
          <p:spPr>
            <a:xfrm>
              <a:off x="1476285" y="690222"/>
              <a:ext cx="10261142" cy="4478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 dirty="0" smtClean="0"/>
                <a:t>Matrix  Eigenvalues  Eigenvector</a:t>
              </a:r>
              <a:endParaRPr lang="en-US" altLang="zh-CN" sz="2400" b="1" dirty="0"/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400" b="1" dirty="0" smtClean="0"/>
                <a:t>一个矩阵是一个线性变换（矩阵 </a:t>
              </a:r>
              <a:r>
                <a:rPr lang="en-US" altLang="zh-CN" sz="2400" b="1" dirty="0" smtClean="0"/>
                <a:t>x </a:t>
              </a:r>
              <a:r>
                <a:rPr lang="zh-CN" altLang="en-US" sz="2400" b="1" dirty="0" smtClean="0"/>
                <a:t>向量 </a:t>
              </a:r>
              <a:r>
                <a:rPr lang="en-US" altLang="zh-CN" sz="2400" b="1" dirty="0" smtClean="0"/>
                <a:t>= </a:t>
              </a:r>
              <a:r>
                <a:rPr lang="zh-CN" altLang="en-US" sz="2400" b="1" dirty="0" smtClean="0"/>
                <a:t>向量）</a:t>
              </a:r>
              <a:endParaRPr lang="en-US" altLang="zh-CN" sz="2400" b="1" dirty="0" smtClean="0"/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CN" sz="2400" b="1" dirty="0" smtClean="0"/>
                <a:t>A = QΣQ</a:t>
              </a:r>
              <a:r>
                <a:rPr lang="en-US" altLang="zh-CN" sz="2400" b="1" baseline="30000" dirty="0" smtClean="0"/>
                <a:t>-1</a:t>
              </a:r>
              <a:r>
                <a:rPr lang="en-US" altLang="zh-CN" sz="2400" b="1" dirty="0" smtClean="0"/>
                <a:t>	Av = </a:t>
              </a:r>
              <a:r>
                <a:rPr lang="el-GR" altLang="zh-CN" sz="2400" b="1" dirty="0" smtClean="0"/>
                <a:t>λ</a:t>
              </a:r>
              <a:r>
                <a:rPr lang="en-US" altLang="zh-CN" sz="2400" b="1" dirty="0" smtClean="0"/>
                <a:t>v </a:t>
              </a:r>
              <a:endParaRPr lang="en-US" altLang="zh-CN" sz="2400" b="1" dirty="0"/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400" b="1" dirty="0" smtClean="0"/>
                <a:t>特征向量代表变化方向，特征值代表变化（</a:t>
              </a:r>
              <a:r>
                <a:rPr lang="zh-CN" altLang="en-US" sz="2400" b="1" dirty="0" smtClean="0">
                  <a:solidFill>
                    <a:srgbClr val="FF0000"/>
                  </a:solidFill>
                </a:rPr>
                <a:t>伸缩</a:t>
              </a:r>
              <a:r>
                <a:rPr lang="zh-CN" altLang="en-US" sz="2400" b="1" dirty="0" smtClean="0"/>
                <a:t>）程度（</a:t>
              </a:r>
              <a:r>
                <a:rPr lang="el-GR" altLang="zh-CN" sz="2400" b="1" dirty="0" smtClean="0"/>
                <a:t>λ</a:t>
              </a:r>
              <a:r>
                <a:rPr lang="zh-CN" altLang="en-US" sz="2400" b="1" dirty="0" smtClean="0"/>
                <a:t>↑ 变化↑）</a:t>
              </a:r>
              <a:endParaRPr lang="en-US" altLang="zh-CN" sz="2400" b="1" dirty="0" smtClean="0"/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400" b="1" dirty="0" smtClean="0"/>
                <a:t>特征向量每一‘行’还是代表</a:t>
              </a:r>
              <a:r>
                <a:rPr lang="en-US" altLang="zh-CN" sz="2400" b="1" dirty="0" smtClean="0"/>
                <a:t>node</a:t>
              </a:r>
              <a:r>
                <a:rPr lang="zh-CN" altLang="en-US" sz="2400" b="1" dirty="0" smtClean="0"/>
                <a:t>的位置（列不可以）</a:t>
              </a:r>
              <a:endParaRPr lang="en-US" altLang="zh-CN" sz="2400" b="1" dirty="0" smtClean="0"/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400" b="1" dirty="0"/>
                <a:t>最大</a:t>
              </a:r>
              <a:r>
                <a:rPr lang="en-US" altLang="zh-CN" sz="2400" b="1" dirty="0" smtClean="0"/>
                <a:t>k</a:t>
              </a:r>
              <a:r>
                <a:rPr lang="zh-CN" altLang="en-US" sz="2400" b="1" dirty="0" smtClean="0"/>
                <a:t>个的特征值对应的特征向量就是最主要的</a:t>
              </a:r>
              <a:r>
                <a:rPr lang="en-US" altLang="zh-CN" sz="2400" b="1" dirty="0" smtClean="0"/>
                <a:t>k</a:t>
              </a:r>
              <a:r>
                <a:rPr lang="zh-CN" altLang="en-US" sz="2400" b="1" dirty="0" smtClean="0"/>
                <a:t>个变化方向，即可近似</a:t>
              </a:r>
              <a:endParaRPr lang="en-US" altLang="zh-CN" sz="2400" b="1" dirty="0" smtClean="0"/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400" b="1" dirty="0" smtClean="0"/>
                <a:t>复数特征、特征向量，复数部分表示</a:t>
              </a:r>
              <a:r>
                <a:rPr lang="zh-CN" altLang="en-US" sz="2400" b="1" dirty="0" smtClean="0">
                  <a:solidFill>
                    <a:srgbClr val="FF0000"/>
                  </a:solidFill>
                </a:rPr>
                <a:t>旋转</a:t>
              </a:r>
              <a:endParaRPr lang="en-US" altLang="zh-CN" sz="2400" b="1" dirty="0" smtClean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/>
                <a:t>（实对称矩阵（正规矩阵）的特征值特征向量才是实数）（正规矩阵 </a:t>
              </a:r>
              <a:r>
                <a:rPr lang="en-US" altLang="zh-CN" dirty="0" smtClean="0"/>
                <a:t>A</a:t>
              </a:r>
              <a:r>
                <a:rPr lang="zh-CN" altLang="en-US" dirty="0" smtClean="0"/>
                <a:t>：</a:t>
              </a:r>
              <a:r>
                <a:rPr lang="en-US" altLang="zh-CN" dirty="0" smtClean="0"/>
                <a:t>A</a:t>
              </a:r>
              <a:r>
                <a:rPr lang="en-US" altLang="zh-CN" baseline="30000" dirty="0" smtClean="0"/>
                <a:t>T</a:t>
              </a:r>
              <a:r>
                <a:rPr lang="en-US" altLang="zh-CN" dirty="0" smtClean="0"/>
                <a:t>A=AA</a:t>
              </a:r>
              <a:r>
                <a:rPr lang="en-US" altLang="zh-CN" baseline="30000" dirty="0" smtClean="0"/>
                <a:t>T</a:t>
              </a:r>
              <a:r>
                <a:rPr lang="en-US" altLang="zh-CN" dirty="0" smtClean="0"/>
                <a:t> </a:t>
              </a:r>
              <a:r>
                <a:rPr lang="zh-CN" altLang="en-US" dirty="0" smtClean="0"/>
                <a:t>）</a:t>
              </a:r>
              <a:endParaRPr lang="en-US" altLang="zh-CN" dirty="0" smtClean="0"/>
            </a:p>
          </p:txBody>
        </p:sp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8676" y="5730940"/>
              <a:ext cx="2035259" cy="978187"/>
            </a:xfrm>
            <a:prstGeom prst="rect">
              <a:avLst/>
            </a:prstGeom>
          </p:spPr>
        </p:pic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6908" y="5110421"/>
              <a:ext cx="4283815" cy="20030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692026" y="460113"/>
            <a:ext cx="9024768" cy="4247317"/>
            <a:chOff x="1527903" y="1155682"/>
            <a:chExt cx="9024768" cy="4247317"/>
          </a:xfrm>
        </p:grpSpPr>
        <p:sp>
          <p:nvSpPr>
            <p:cNvPr id="3" name="文本框 2"/>
            <p:cNvSpPr txBox="1"/>
            <p:nvPr/>
          </p:nvSpPr>
          <p:spPr>
            <a:xfrm>
              <a:off x="1527903" y="1155682"/>
              <a:ext cx="9024768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 smtClean="0"/>
                <a:t>Laplacian </a:t>
              </a:r>
              <a:r>
                <a:rPr lang="zh-CN" altLang="en-US" sz="2400" b="1" dirty="0" smtClean="0"/>
                <a:t>矩阵的特征值 </a:t>
              </a:r>
              <a:r>
                <a:rPr lang="en-US" altLang="zh-CN" sz="2400" b="1" dirty="0" smtClean="0"/>
                <a:t>-&gt; </a:t>
              </a:r>
              <a:r>
                <a:rPr lang="zh-CN" altLang="en-US" sz="2400" b="1" dirty="0" smtClean="0"/>
                <a:t>频率 </a:t>
              </a:r>
              <a:endParaRPr lang="en-US" altLang="zh-CN" sz="2400" b="1" dirty="0" smtClean="0"/>
            </a:p>
            <a:p>
              <a:pPr>
                <a:lnSpc>
                  <a:spcPct val="150000"/>
                </a:lnSpc>
              </a:pPr>
              <a:r>
                <a:rPr lang="en-US" altLang="zh-CN" sz="2000" b="1" dirty="0" smtClean="0"/>
                <a:t>    </a:t>
              </a:r>
              <a:r>
                <a:rPr lang="zh-CN" altLang="en-US" sz="2000" b="1" dirty="0" smtClean="0"/>
                <a:t>将</a:t>
              </a:r>
              <a:r>
                <a:rPr lang="en-US" altLang="zh-CN" sz="2000" b="1" dirty="0" smtClean="0"/>
                <a:t>L</a:t>
              </a:r>
              <a:r>
                <a:rPr lang="zh-CN" altLang="en-US" sz="2000" b="1" dirty="0" smtClean="0"/>
                <a:t>的 </a:t>
              </a:r>
              <a:r>
                <a:rPr lang="en-US" altLang="zh-CN" sz="2000" b="1" dirty="0" smtClean="0"/>
                <a:t>n</a:t>
              </a:r>
              <a:r>
                <a:rPr lang="zh-CN" altLang="en-US" sz="2000" b="1" dirty="0" smtClean="0"/>
                <a:t>个非负实特征值，最小值为</a:t>
              </a:r>
              <a:r>
                <a:rPr lang="en-US" altLang="zh-CN" sz="2000" b="1" dirty="0" smtClean="0"/>
                <a:t>0</a:t>
              </a:r>
              <a:r>
                <a:rPr lang="zh-CN" altLang="en-US" sz="2000" b="1" dirty="0" smtClean="0"/>
                <a:t>，对应</a:t>
              </a:r>
              <a:r>
                <a:rPr lang="en-US" altLang="zh-CN" sz="2000" b="1" dirty="0" smtClean="0"/>
                <a:t>n</a:t>
              </a:r>
              <a:r>
                <a:rPr lang="zh-CN" altLang="en-US" sz="2000" b="1" dirty="0" smtClean="0"/>
                <a:t>维的全</a:t>
              </a:r>
              <a:r>
                <a:rPr lang="en-US" altLang="zh-CN" sz="2000" b="1" dirty="0" smtClean="0"/>
                <a:t>1</a:t>
              </a:r>
              <a:r>
                <a:rPr lang="zh-CN" altLang="en-US" sz="2000" b="1" dirty="0" smtClean="0"/>
                <a:t>向量</a:t>
              </a:r>
              <a:endParaRPr lang="en-US" altLang="zh-CN" sz="2000" b="1" dirty="0" smtClean="0"/>
            </a:p>
            <a:p>
              <a:pPr>
                <a:lnSpc>
                  <a:spcPct val="150000"/>
                </a:lnSpc>
              </a:pPr>
              <a:endParaRPr lang="en-US" altLang="zh-CN" sz="2400" b="1" dirty="0"/>
            </a:p>
            <a:p>
              <a:pPr>
                <a:lnSpc>
                  <a:spcPct val="150000"/>
                </a:lnSpc>
              </a:pPr>
              <a:endParaRPr lang="en-US" altLang="zh-CN" sz="2400" b="1" dirty="0" smtClean="0"/>
            </a:p>
            <a:p>
              <a:pPr>
                <a:lnSpc>
                  <a:spcPct val="150000"/>
                </a:lnSpc>
              </a:pPr>
              <a:endParaRPr lang="en-US" altLang="zh-CN" sz="2400" b="1" dirty="0"/>
            </a:p>
            <a:p>
              <a:pPr>
                <a:lnSpc>
                  <a:spcPct val="150000"/>
                </a:lnSpc>
              </a:pPr>
              <a:endParaRPr lang="en-US" altLang="zh-CN" sz="2400" b="1" dirty="0" smtClean="0"/>
            </a:p>
            <a:p>
              <a:pPr>
                <a:lnSpc>
                  <a:spcPct val="150000"/>
                </a:lnSpc>
              </a:pPr>
              <a:r>
                <a:rPr lang="zh-CN" altLang="en-US" sz="2000" b="1" dirty="0"/>
                <a:t> </a:t>
              </a:r>
              <a:r>
                <a:rPr lang="zh-CN" altLang="en-US" sz="2000" b="1" dirty="0" smtClean="0"/>
                <a:t>   特征值越小，频率越小， “信息”越少，变化不大，越平滑，越相似</a:t>
              </a:r>
              <a:endParaRPr lang="en-US" altLang="zh-CN" sz="2000" b="1" dirty="0"/>
            </a:p>
            <a:p>
              <a:pPr>
                <a:lnSpc>
                  <a:spcPct val="150000"/>
                </a:lnSpc>
              </a:pPr>
              <a:r>
                <a:rPr lang="en-US" altLang="zh-CN" sz="2000" b="1" dirty="0"/>
                <a:t> </a:t>
              </a:r>
              <a:r>
                <a:rPr lang="en-US" altLang="zh-CN" sz="2000" b="1" dirty="0" smtClean="0"/>
                <a:t>   </a:t>
              </a:r>
              <a:r>
                <a:rPr lang="zh-CN" altLang="en-US" sz="2000" b="1" dirty="0" smtClean="0"/>
                <a:t>频率用于衡量傅里叶模型在</a:t>
              </a:r>
              <a:r>
                <a:rPr lang="zh-CN" altLang="en-US" sz="2000" b="1" dirty="0"/>
                <a:t>图结构的振荡的速度</a:t>
              </a:r>
              <a:endParaRPr lang="en-US" altLang="zh-CN" sz="2000" b="1" dirty="0" smtClean="0"/>
            </a:p>
          </p:txBody>
        </p:sp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000" y="2339631"/>
              <a:ext cx="1937338" cy="2046999"/>
            </a:xfrm>
            <a:prstGeom prst="rect">
              <a:avLst/>
            </a:prstGeom>
          </p:spPr>
        </p:pic>
      </p:grp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92" y="4853416"/>
            <a:ext cx="3957252" cy="669689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92" y="5669091"/>
            <a:ext cx="5495481" cy="71607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252847" y="382956"/>
            <a:ext cx="9374556" cy="6248607"/>
            <a:chOff x="1143432" y="617416"/>
            <a:chExt cx="9374556" cy="6248607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43432" y="1259267"/>
              <a:ext cx="3475460" cy="4039748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43432" y="617416"/>
              <a:ext cx="11833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/>
                <a:t>Signal</a:t>
              </a:r>
              <a:endParaRPr lang="zh-CN" altLang="en-US" sz="28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9051" y="1594547"/>
              <a:ext cx="4547251" cy="20265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9051" y="3710727"/>
              <a:ext cx="5538937" cy="1432773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2414563" y="5388695"/>
              <a:ext cx="6482865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 smtClean="0"/>
                <a:t>1</a:t>
              </a:r>
              <a:r>
                <a:rPr lang="zh-CN" altLang="en-US" sz="2000" b="1" dirty="0" smtClean="0"/>
                <a:t>、通过高通滤波器获得噪音，则 特征 </a:t>
              </a:r>
              <a:r>
                <a:rPr lang="en-US" altLang="zh-CN" sz="2000" b="1" dirty="0" smtClean="0"/>
                <a:t>= </a:t>
              </a:r>
              <a:r>
                <a:rPr lang="zh-CN" altLang="en-US" sz="2000" b="1" dirty="0" smtClean="0"/>
                <a:t>原值 </a:t>
              </a:r>
              <a:r>
                <a:rPr lang="en-US" altLang="zh-CN" sz="2000" b="1" dirty="0" smtClean="0"/>
                <a:t>- </a:t>
              </a:r>
              <a:r>
                <a:rPr lang="zh-CN" altLang="en-US" sz="2000" b="1" dirty="0" smtClean="0"/>
                <a:t>噪音</a:t>
              </a:r>
              <a:r>
                <a:rPr lang="en-US" altLang="zh-CN" sz="2000" b="1" dirty="0" smtClean="0"/>
                <a:t> </a:t>
              </a:r>
              <a:endParaRPr lang="en-US" altLang="zh-CN" sz="2000" b="1" dirty="0" smtClean="0"/>
            </a:p>
            <a:p>
              <a:pPr>
                <a:lnSpc>
                  <a:spcPct val="150000"/>
                </a:lnSpc>
              </a:pPr>
              <a:r>
                <a:rPr lang="en-US" altLang="zh-CN" sz="2000" b="1" dirty="0" smtClean="0"/>
                <a:t>2</a:t>
              </a:r>
              <a:r>
                <a:rPr lang="zh-CN" altLang="en-US" sz="2000" b="1" dirty="0" smtClean="0"/>
                <a:t>、锐化，先去噪，再将凸显特征</a:t>
              </a:r>
              <a:endParaRPr lang="en-US" altLang="zh-CN" sz="2000" b="1" dirty="0" smtClean="0"/>
            </a:p>
            <a:p>
              <a:pPr>
                <a:lnSpc>
                  <a:spcPct val="150000"/>
                </a:lnSpc>
              </a:pPr>
              <a:r>
                <a:rPr lang="en-US" altLang="zh-CN" sz="2000" b="1" dirty="0" smtClean="0"/>
                <a:t>3</a:t>
              </a:r>
              <a:r>
                <a:rPr lang="zh-CN" altLang="en-US" sz="2000" b="1" dirty="0" smtClean="0"/>
                <a:t>、中值滤波器，能达到降噪效果，同时保留了边缘信息</a:t>
              </a:r>
              <a:endParaRPr lang="zh-CN" altLang="en-US" sz="2000" b="1" dirty="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336432" y="1312984"/>
            <a:ext cx="9807493" cy="3409034"/>
            <a:chOff x="1352062" y="820615"/>
            <a:chExt cx="9807493" cy="3409034"/>
          </a:xfrm>
        </p:grpSpPr>
        <p:sp>
          <p:nvSpPr>
            <p:cNvPr id="4" name="文本框 3"/>
            <p:cNvSpPr txBox="1"/>
            <p:nvPr/>
          </p:nvSpPr>
          <p:spPr>
            <a:xfrm>
              <a:off x="1352062" y="820615"/>
              <a:ext cx="8427307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/>
                <a:t>Strength </a:t>
              </a:r>
              <a:r>
                <a:rPr lang="en-US" altLang="zh-CN" sz="2800" b="1" dirty="0"/>
                <a:t>of </a:t>
              </a:r>
              <a:r>
                <a:rPr lang="en-US" altLang="zh-CN" sz="2800" b="1" dirty="0" smtClean="0"/>
                <a:t>signal </a:t>
              </a:r>
              <a:r>
                <a:rPr lang="en-US" altLang="zh-CN" sz="2800" b="1" dirty="0"/>
                <a:t>= the mean of </a:t>
              </a:r>
              <a:r>
                <a:rPr lang="en-US" altLang="zh-CN" sz="2800" b="1" dirty="0" smtClean="0"/>
                <a:t>ensemble</a:t>
              </a:r>
              <a:endParaRPr lang="en-US" altLang="zh-CN" sz="2800" b="1" dirty="0" smtClean="0"/>
            </a:p>
            <a:p>
              <a:endParaRPr lang="en-US" altLang="zh-CN" sz="2800" b="1" dirty="0"/>
            </a:p>
            <a:p>
              <a:r>
                <a:rPr lang="en-US" altLang="zh-CN" sz="2800" b="1" dirty="0"/>
                <a:t>signal-to-noise </a:t>
              </a:r>
              <a:r>
                <a:rPr lang="en-US" altLang="zh-CN" sz="2800" b="1" dirty="0" smtClean="0"/>
                <a:t>ratio </a:t>
              </a:r>
              <a:r>
                <a:rPr lang="en-US" altLang="zh-CN" sz="2800" b="1" dirty="0"/>
                <a:t>= </a:t>
              </a:r>
              <a:r>
                <a:rPr lang="en-US" altLang="zh-CN" sz="2800" b="1" dirty="0" smtClean="0"/>
                <a:t>Mean / Standard </a:t>
              </a:r>
              <a:r>
                <a:rPr lang="en-US" altLang="zh-CN" sz="2800" b="1" dirty="0"/>
                <a:t>Deviation</a:t>
              </a:r>
              <a:endParaRPr lang="zh-CN" altLang="en-US" sz="2800" b="1" dirty="0"/>
            </a:p>
          </p:txBody>
        </p:sp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4064" y="2623490"/>
              <a:ext cx="1348857" cy="876376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352062" y="3829539"/>
              <a:ext cx="9807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The </a:t>
              </a:r>
              <a:r>
                <a:rPr lang="en-US" altLang="zh-CN" sz="2000" b="1" dirty="0" smtClean="0"/>
                <a:t>better (</a:t>
              </a:r>
              <a:r>
                <a:rPr lang="en-US" altLang="zh-CN" sz="2000" b="1" dirty="0"/>
                <a:t>h</a:t>
              </a:r>
              <a:r>
                <a:rPr lang="en-US" altLang="zh-CN" sz="2000" b="1" dirty="0" smtClean="0"/>
                <a:t>igher) the </a:t>
              </a:r>
              <a:r>
                <a:rPr lang="en-US" altLang="zh-CN" sz="2000" b="1" dirty="0"/>
                <a:t>SNR, the better our ability to discern </a:t>
              </a:r>
              <a:r>
                <a:rPr lang="en-US" altLang="zh-CN" sz="2000" b="1" dirty="0" smtClean="0"/>
                <a:t>the signal </a:t>
              </a:r>
              <a:r>
                <a:rPr lang="en-US" altLang="zh-CN" sz="2000" b="1" dirty="0"/>
                <a:t>information</a:t>
              </a:r>
              <a:endParaRPr lang="zh-CN" altLang="en-US" sz="2000" b="1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36432" y="4994202"/>
            <a:ext cx="9167446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、信噪比也可以充当为一个评估标准（他们用的是傅里叶的振荡程度），用于评估单个信号，或用于停止迭代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47447" y="1649046"/>
            <a:ext cx="90736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低频</a:t>
            </a:r>
            <a:r>
              <a:rPr lang="zh-CN" altLang="en-US" sz="2000" b="1" dirty="0" smtClean="0"/>
              <a:t>：对应着</a:t>
            </a:r>
            <a:r>
              <a:rPr lang="zh-CN" altLang="en-US" sz="2000" b="1" dirty="0"/>
              <a:t>图像中亮度或者灰度值变化缓慢（平滑区域）的区域，也就是图像中大片平坦的区域，描述了图像的主要</a:t>
            </a:r>
            <a:r>
              <a:rPr lang="zh-CN" altLang="en-US" sz="2000" b="1" dirty="0" smtClean="0"/>
              <a:t>部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（</a:t>
            </a:r>
            <a:r>
              <a:rPr lang="zh-CN" altLang="en-US" sz="2000" b="1" dirty="0"/>
              <a:t>低频分量：主要对整幅图像强度的综合度量</a:t>
            </a:r>
            <a:r>
              <a:rPr lang="zh-CN" altLang="en-US" sz="2000" b="1" dirty="0" smtClean="0"/>
              <a:t>）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zh-CN" altLang="en-US" sz="2000" b="1" dirty="0"/>
              <a:t>高频：对应着图像变化剧烈的部分（灰度变化较大区域），也就是图像的边缘（轮廓）或者噪声以及细节</a:t>
            </a:r>
            <a:r>
              <a:rPr lang="zh-CN" altLang="en-US" sz="2000" b="1" dirty="0" smtClean="0"/>
              <a:t>部分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（</a:t>
            </a:r>
            <a:r>
              <a:rPr lang="zh-CN" altLang="en-US" sz="2000" b="1" dirty="0"/>
              <a:t>高频分量：主要是对图像边缘和轮廓的度量</a:t>
            </a:r>
            <a:r>
              <a:rPr lang="zh-CN" altLang="en-US" sz="2000" b="1" dirty="0" smtClean="0"/>
              <a:t>）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zh-CN" altLang="en-US" sz="2000" b="1" dirty="0"/>
              <a:t>噪声</a:t>
            </a:r>
            <a:r>
              <a:rPr lang="zh-CN" altLang="en-US" sz="2000" b="1" dirty="0" smtClean="0"/>
              <a:t>：对应</a:t>
            </a:r>
            <a:r>
              <a:rPr lang="zh-CN" altLang="en-US" sz="2000" b="1" dirty="0"/>
              <a:t>着高频分量，是因为图像噪声在大部分情况下都是高频的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0934" y="613339"/>
            <a:ext cx="9987835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ea typeface="Microsoft YaHei UI" panose="020B0503020204020204" pitchFamily="34" charset="-122"/>
              </a:rPr>
              <a:t>Graph </a:t>
            </a:r>
            <a:r>
              <a:rPr lang="en-US" altLang="zh-CN" sz="2800" b="1" dirty="0" smtClean="0">
                <a:ea typeface="Microsoft YaHei UI" panose="020B0503020204020204" pitchFamily="34" charset="-122"/>
              </a:rPr>
              <a:t>Cluster</a:t>
            </a:r>
            <a:endParaRPr lang="en-US" altLang="zh-CN" sz="2800" b="1" dirty="0" smtClean="0">
              <a:ea typeface="Microsoft YaHei UI" panose="020B0503020204020204" pitchFamily="34" charset="-122"/>
            </a:endParaRPr>
          </a:p>
          <a:p>
            <a:endParaRPr lang="en-US" altLang="zh-CN" sz="2400" b="1" dirty="0">
              <a:ea typeface="Microsoft YaHei UI" panose="020B0503020204020204" pitchFamily="34" charset="-122"/>
            </a:endParaRPr>
          </a:p>
          <a:p>
            <a:r>
              <a:rPr lang="en-US" altLang="zh-CN" sz="2400" b="1" dirty="0" smtClean="0"/>
              <a:t>[AutoEncoder]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    SAE </a:t>
            </a:r>
            <a:r>
              <a:rPr lang="en-US" altLang="zh-CN" sz="2400" b="1" dirty="0"/>
              <a:t>: </a:t>
            </a:r>
            <a:endParaRPr lang="en-US" altLang="zh-CN" sz="2400" b="1" dirty="0" smtClean="0"/>
          </a:p>
          <a:p>
            <a:r>
              <a:rPr lang="en-US" altLang="zh-CN" sz="2400" b="1" dirty="0"/>
              <a:t>	</a:t>
            </a:r>
            <a:r>
              <a:rPr lang="en-US" altLang="zh-CN" sz="2400" b="1" dirty="0" smtClean="0"/>
              <a:t>Motivation </a:t>
            </a:r>
            <a:endParaRPr lang="en-US" altLang="zh-CN" sz="2400" b="1" dirty="0" smtClean="0"/>
          </a:p>
          <a:p>
            <a:r>
              <a:rPr lang="en-US" altLang="zh-CN" sz="2400" b="1" dirty="0"/>
              <a:t>	</a:t>
            </a:r>
            <a:r>
              <a:rPr lang="en-US" altLang="zh-CN" sz="2400" b="1" dirty="0" smtClean="0"/>
              <a:t>(</a:t>
            </a:r>
            <a:r>
              <a:rPr lang="en-US" altLang="zh-CN" sz="2400" b="1" dirty="0"/>
              <a:t>The similarity between autoencoder and spectral clustering</a:t>
            </a:r>
            <a:r>
              <a:rPr lang="en-US" altLang="zh-CN" sz="2400" b="1" dirty="0" smtClean="0"/>
              <a:t>)</a:t>
            </a:r>
            <a:endParaRPr lang="en-US" altLang="zh-CN" sz="2400" b="1" dirty="0" smtClean="0"/>
          </a:p>
          <a:p>
            <a:r>
              <a:rPr lang="en-US" altLang="zh-CN" sz="2400" b="1" dirty="0"/>
              <a:t>	</a:t>
            </a:r>
            <a:endParaRPr lang="en-US" altLang="zh-CN" sz="2400" b="1" dirty="0" smtClean="0"/>
          </a:p>
          <a:p>
            <a:r>
              <a:rPr lang="en-US" altLang="zh-CN" sz="2400" b="1" dirty="0"/>
              <a:t>	</a:t>
            </a:r>
            <a:r>
              <a:rPr lang="en-US" altLang="zh-CN" sz="2400" b="1" dirty="0" smtClean="0"/>
              <a:t>Method</a:t>
            </a:r>
            <a:endParaRPr lang="en-US" altLang="zh-CN" sz="2400" b="1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 smtClean="0"/>
              <a:t>Similarity </a:t>
            </a:r>
            <a:r>
              <a:rPr lang="en-US" altLang="zh-CN" sz="2400" b="1" dirty="0"/>
              <a:t>Matrix (node content)</a:t>
            </a:r>
            <a:endParaRPr lang="en-US" altLang="zh-CN" sz="2400" b="1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/>
              <a:t>Normalized Laplacian Matrix (topological structure)</a:t>
            </a:r>
            <a:endParaRPr lang="en-US" altLang="zh-CN" sz="2400" b="1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/>
              <a:t>Sparse Autoencoder </a:t>
            </a:r>
            <a:endParaRPr lang="en-US" altLang="zh-CN" sz="2400" b="1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/>
              <a:t>k-means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3129" y="2400029"/>
            <a:ext cx="9328343" cy="21753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90863" y="1315454"/>
            <a:ext cx="1845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Spectrum 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 flipH="1">
            <a:off x="1180122" y="884312"/>
            <a:ext cx="100427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[AutoEncoder]</a:t>
            </a:r>
            <a:endParaRPr lang="en-US" altLang="zh-CN" sz="2400" b="1" dirty="0"/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    DAEGC :</a:t>
            </a:r>
            <a:endParaRPr lang="en-US" altLang="zh-CN" sz="2400" b="1" dirty="0" smtClean="0"/>
          </a:p>
          <a:p>
            <a:r>
              <a:rPr lang="en-US" altLang="zh-CN" sz="2400" b="1" dirty="0"/>
              <a:t>	Motivation </a:t>
            </a:r>
            <a:endParaRPr lang="en-US" altLang="zh-CN" sz="2400" b="1" dirty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/>
              <a:t>Two-step frameworks are difficult to manipulate and usually lead to suboptimal </a:t>
            </a:r>
            <a:r>
              <a:rPr lang="en-US" altLang="zh-CN" sz="2400" b="1" dirty="0" smtClean="0"/>
              <a:t>performance</a:t>
            </a:r>
            <a:endParaRPr lang="en-US" altLang="zh-CN" sz="2400" b="1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 smtClean="0"/>
              <a:t>Graph </a:t>
            </a:r>
            <a:r>
              <a:rPr lang="en-US" altLang="zh-CN" sz="2400" b="1" dirty="0"/>
              <a:t>clustering methods is the nonexistence of label guidance (soft label</a:t>
            </a:r>
            <a:r>
              <a:rPr lang="en-US" altLang="zh-CN" sz="2400" b="1" dirty="0" smtClean="0"/>
              <a:t>)</a:t>
            </a:r>
            <a:endParaRPr lang="en-US" altLang="zh-CN" sz="2400" b="1" dirty="0" smtClean="0"/>
          </a:p>
          <a:p>
            <a:pPr lvl="2"/>
            <a:endParaRPr lang="en-US" altLang="zh-CN" sz="2400" b="1" dirty="0" smtClean="0"/>
          </a:p>
          <a:p>
            <a:r>
              <a:rPr lang="en-US" altLang="zh-CN" sz="2400" b="1" dirty="0"/>
              <a:t>	</a:t>
            </a:r>
            <a:r>
              <a:rPr lang="en-US" altLang="zh-CN" sz="2400" b="1" dirty="0" smtClean="0"/>
              <a:t>Method</a:t>
            </a:r>
            <a:endParaRPr lang="en-US" altLang="zh-CN" sz="2400" b="1" dirty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/>
              <a:t>Encoder (Attentional (node </a:t>
            </a:r>
            <a:r>
              <a:rPr lang="en-US" altLang="zh-CN" sz="2400" b="1" dirty="0" smtClean="0"/>
              <a:t>content + topological </a:t>
            </a:r>
            <a:r>
              <a:rPr lang="en-US" altLang="zh-CN" sz="2400" b="1" dirty="0"/>
              <a:t>structure</a:t>
            </a:r>
            <a:r>
              <a:rPr lang="en-US" altLang="zh-CN" sz="2400" b="1" dirty="0" smtClean="0"/>
              <a:t>))</a:t>
            </a:r>
            <a:endParaRPr lang="en-US" altLang="zh-CN" sz="2400" b="1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/>
              <a:t>Self-training </a:t>
            </a:r>
            <a:r>
              <a:rPr lang="en-US" altLang="zh-CN" sz="2400" b="1" dirty="0" smtClean="0"/>
              <a:t>Clustering (</a:t>
            </a:r>
            <a:r>
              <a:rPr lang="en-US" altLang="zh-CN" sz="2400" b="1" dirty="0"/>
              <a:t>Soft </a:t>
            </a:r>
            <a:r>
              <a:rPr lang="en-US" altLang="zh-CN" sz="2400" b="1" dirty="0" smtClean="0"/>
              <a:t>Label (t-SNE + k-means))</a:t>
            </a:r>
            <a:endParaRPr lang="en-US" altLang="zh-CN" sz="2400" b="1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 smtClean="0"/>
              <a:t>Decoder (sigmoid)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2648" y="812802"/>
            <a:ext cx="973015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[Convolution</a:t>
            </a:r>
            <a:r>
              <a:rPr lang="en-US" altLang="zh-CN" sz="2400" b="1" dirty="0" smtClean="0"/>
              <a:t>]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    AGC:</a:t>
            </a:r>
            <a:endParaRPr lang="en-US" altLang="zh-CN" sz="2400" b="1" dirty="0" smtClean="0"/>
          </a:p>
          <a:p>
            <a:r>
              <a:rPr lang="en-US" altLang="zh-CN" sz="2400" b="1" dirty="0"/>
              <a:t>	</a:t>
            </a:r>
            <a:r>
              <a:rPr lang="en-US" altLang="zh-CN" sz="2400" b="1" dirty="0" smtClean="0"/>
              <a:t>Motivation</a:t>
            </a:r>
            <a:endParaRPr lang="en-US" altLang="zh-CN" sz="2400" b="1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 smtClean="0"/>
              <a:t>how </a:t>
            </a:r>
            <a:r>
              <a:rPr lang="en-US" altLang="zh-CN" sz="2400" b="1" dirty="0"/>
              <a:t>graph convolution affects clustering </a:t>
            </a:r>
            <a:r>
              <a:rPr lang="en-US" altLang="zh-CN" sz="2400" b="1" dirty="0" smtClean="0"/>
              <a:t>performance</a:t>
            </a:r>
            <a:endParaRPr lang="en-US" altLang="zh-CN" sz="2400" b="1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/>
              <a:t>how to properly use it to optimize performance for different </a:t>
            </a:r>
            <a:r>
              <a:rPr lang="en-US" altLang="zh-CN" sz="2400" b="1" dirty="0" smtClean="0"/>
              <a:t>graphs</a:t>
            </a:r>
            <a:endParaRPr lang="en-US" altLang="zh-CN" sz="2400" b="1" dirty="0" smtClean="0"/>
          </a:p>
          <a:p>
            <a:pPr marL="1371600" lvl="2" indent="-457200">
              <a:buFont typeface="+mj-lt"/>
              <a:buAutoNum type="arabicPeriod"/>
            </a:pPr>
            <a:endParaRPr lang="en-US" altLang="zh-CN" sz="2400" b="1" dirty="0" smtClean="0"/>
          </a:p>
          <a:p>
            <a:pPr lvl="2"/>
            <a:r>
              <a:rPr lang="en-US" altLang="zh-CN" sz="2400" b="1" dirty="0" smtClean="0"/>
              <a:t>Method</a:t>
            </a:r>
            <a:endParaRPr lang="en-US" altLang="zh-CN" sz="2400" b="1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/>
              <a:t>Signal (Low-Pass Filter</a:t>
            </a:r>
            <a:r>
              <a:rPr lang="en-US" altLang="zh-CN" sz="2400" b="1" dirty="0" smtClean="0"/>
              <a:t>)</a:t>
            </a:r>
            <a:endParaRPr lang="en-US" altLang="zh-CN" sz="2400" b="1" dirty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/>
              <a:t>Fourier </a:t>
            </a:r>
            <a:r>
              <a:rPr lang="en-US" altLang="zh-CN" sz="2400" b="1" dirty="0" smtClean="0"/>
              <a:t>Transform</a:t>
            </a:r>
            <a:endParaRPr lang="en-US" altLang="zh-CN" sz="2400" b="1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/>
              <a:t>Laplacian-Beltrami </a:t>
            </a:r>
            <a:r>
              <a:rPr lang="en-US" altLang="zh-CN" sz="2400" b="1" dirty="0" smtClean="0"/>
              <a:t>operator</a:t>
            </a:r>
            <a:endParaRPr lang="en-US" altLang="zh-CN" sz="2400" b="1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/>
              <a:t>EVD + k-means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42647" y="820616"/>
            <a:ext cx="10160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[Convolution</a:t>
            </a:r>
            <a:r>
              <a:rPr lang="en-US" altLang="zh-CN" sz="2400" b="1" dirty="0" smtClean="0"/>
              <a:t>]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    GIN:</a:t>
            </a:r>
            <a:endParaRPr lang="en-US" altLang="zh-CN" sz="2400" b="1" dirty="0" smtClean="0"/>
          </a:p>
          <a:p>
            <a:r>
              <a:rPr lang="en-US" altLang="zh-CN" sz="2400" b="1" dirty="0"/>
              <a:t>	</a:t>
            </a:r>
            <a:r>
              <a:rPr lang="en-US" altLang="zh-CN" sz="2400" b="1" dirty="0" smtClean="0"/>
              <a:t>Motivation</a:t>
            </a:r>
            <a:endParaRPr lang="en-US" altLang="zh-CN" sz="2400" b="1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/>
              <a:t>Limited understanding of representational properties and limitations in graph representation of </a:t>
            </a:r>
            <a:r>
              <a:rPr lang="en-US" altLang="zh-CN" sz="2400" b="1" dirty="0" smtClean="0"/>
              <a:t>GNN </a:t>
            </a:r>
            <a:endParaRPr lang="en-US" altLang="zh-CN" sz="2400" b="1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/>
              <a:t>The design of new GNNs is mostly based on empirical intuition, heuristics, and experimental </a:t>
            </a:r>
            <a:r>
              <a:rPr lang="en-US" altLang="zh-CN" sz="2400" b="1" dirty="0" smtClean="0"/>
              <a:t>trial-and-error</a:t>
            </a:r>
            <a:endParaRPr lang="en-US" altLang="zh-CN" sz="2400" b="1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/>
              <a:t>Not easily generalize to multple </a:t>
            </a:r>
            <a:r>
              <a:rPr lang="en-US" altLang="zh-CN" sz="2400" b="1" dirty="0" smtClean="0"/>
              <a:t>architectures</a:t>
            </a:r>
            <a:endParaRPr lang="en-US" altLang="zh-CN" sz="2400" b="1" dirty="0" smtClean="0"/>
          </a:p>
          <a:p>
            <a:pPr marL="1371600" lvl="2" indent="-457200">
              <a:buFont typeface="+mj-lt"/>
              <a:buAutoNum type="arabicPeriod"/>
            </a:pPr>
            <a:endParaRPr lang="en-US" altLang="zh-CN" sz="2400" b="1" dirty="0" smtClean="0"/>
          </a:p>
          <a:p>
            <a:pPr lvl="2"/>
            <a:r>
              <a:rPr lang="en-US" altLang="zh-CN" sz="2400" b="1" dirty="0" smtClean="0"/>
              <a:t>Method</a:t>
            </a:r>
            <a:endParaRPr lang="en-US" altLang="zh-CN" sz="2400" b="1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/>
              <a:t>Weisfeiler-Lehman (WL) </a:t>
            </a:r>
            <a:r>
              <a:rPr lang="en-US" altLang="zh-CN" sz="2400" b="1" dirty="0" smtClean="0"/>
              <a:t>Test </a:t>
            </a:r>
            <a:endParaRPr lang="en-US" altLang="zh-CN" sz="2400" b="1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 smtClean="0"/>
              <a:t>Sum </a:t>
            </a:r>
            <a:r>
              <a:rPr lang="en-US" altLang="zh-CN" sz="2400" b="1" dirty="0"/>
              <a:t>&gt; Mean &gt; </a:t>
            </a:r>
            <a:r>
              <a:rPr lang="en-US" altLang="zh-CN" sz="2400" b="1" dirty="0" smtClean="0"/>
              <a:t>Max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2647" y="820616"/>
            <a:ext cx="10160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[Convolution</a:t>
            </a:r>
            <a:r>
              <a:rPr lang="en-US" altLang="zh-CN" sz="2400" b="1" dirty="0" smtClean="0"/>
              <a:t>]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sz="2400" b="1" dirty="0"/>
              <a:t>    GFNN:</a:t>
            </a:r>
            <a:endParaRPr lang="en-US" altLang="zh-CN" sz="2400" b="1" dirty="0" smtClean="0"/>
          </a:p>
          <a:p>
            <a:r>
              <a:rPr lang="en-US" altLang="zh-CN" sz="2400" b="1" dirty="0"/>
              <a:t>	</a:t>
            </a:r>
            <a:r>
              <a:rPr lang="en-US" altLang="zh-CN" sz="2400" b="1" dirty="0" smtClean="0"/>
              <a:t>Motivation</a:t>
            </a:r>
            <a:endParaRPr lang="en-US" altLang="zh-CN" sz="2400" b="1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/>
              <a:t>The graph structure only provides a means to denoise the </a:t>
            </a:r>
            <a:r>
              <a:rPr lang="en-US" altLang="zh-CN" sz="2400" b="1" dirty="0" smtClean="0"/>
              <a:t>data</a:t>
            </a:r>
            <a:endParaRPr lang="en-US" altLang="zh-CN" sz="2400" b="1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/>
              <a:t>Graph neural networks only perform low-pass filtering on feature vectors and do not have the non-linear manifold learning </a:t>
            </a:r>
            <a:r>
              <a:rPr lang="en-US" altLang="zh-CN" sz="2400" b="1" dirty="0" smtClean="0"/>
              <a:t>property</a:t>
            </a:r>
            <a:endParaRPr lang="en-US" altLang="zh-CN" sz="2400" b="1" dirty="0" smtClean="0"/>
          </a:p>
          <a:p>
            <a:pPr marL="1371600" lvl="2" indent="-457200">
              <a:buFont typeface="+mj-lt"/>
              <a:buAutoNum type="arabicPeriod"/>
            </a:pPr>
            <a:endParaRPr lang="en-US" altLang="zh-CN" sz="2400" b="1" dirty="0" smtClean="0"/>
          </a:p>
          <a:p>
            <a:pPr lvl="2"/>
            <a:r>
              <a:rPr lang="en-US" altLang="zh-CN" sz="2400" b="1" dirty="0"/>
              <a:t>Theorem</a:t>
            </a:r>
            <a:endParaRPr lang="en-US" altLang="zh-CN" sz="2400" b="1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/>
              <a:t>"true signal" has </a:t>
            </a:r>
            <a:r>
              <a:rPr lang="en-US" altLang="zh-CN" sz="2400" b="1" dirty="0" smtClean="0"/>
              <a:t>low-frequency</a:t>
            </a:r>
            <a:endParaRPr lang="en-US" altLang="zh-CN" sz="2400" b="1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/>
              <a:t>Multiplying Adjacency Matrix is Low Pass Filtering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71600" y="762000"/>
            <a:ext cx="886326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Fourier</a:t>
            </a:r>
            <a:endParaRPr lang="en-US" altLang="zh-CN" sz="28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dirty="0" smtClean="0"/>
              <a:t>把任意一个函数表示成了若干个正交函数（由</a:t>
            </a:r>
            <a:r>
              <a:rPr lang="en-US" altLang="zh-CN" sz="2400" b="1" dirty="0" smtClean="0"/>
              <a:t>sin, cos </a:t>
            </a:r>
            <a:r>
              <a:rPr lang="zh-CN" altLang="en-US" sz="2400" b="1" dirty="0" smtClean="0"/>
              <a:t>构成）的线性组合</a:t>
            </a:r>
            <a:endParaRPr lang="en-US" altLang="zh-CN" sz="24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dirty="0" smtClean="0"/>
              <a:t>在</a:t>
            </a:r>
            <a:r>
              <a:rPr lang="en-US" altLang="zh-CN" sz="2400" b="1" dirty="0" smtClean="0"/>
              <a:t>graph</a:t>
            </a:r>
            <a:r>
              <a:rPr lang="zh-CN" altLang="en-US" sz="2400" b="1" dirty="0" smtClean="0"/>
              <a:t>中，</a:t>
            </a:r>
            <a:r>
              <a:rPr lang="en-US" altLang="zh-CN" sz="2400" b="1" dirty="0" smtClean="0"/>
              <a:t>Fourier</a:t>
            </a:r>
            <a:r>
              <a:rPr lang="zh-CN" altLang="en-US" sz="2400" b="1" dirty="0" smtClean="0"/>
              <a:t>变换只是将问题从空域变换到频域去求解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空域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时域 卷积 </a:t>
            </a:r>
            <a:r>
              <a:rPr lang="en-US" altLang="zh-CN" sz="2400" b="1" dirty="0" smtClean="0"/>
              <a:t>= </a:t>
            </a:r>
            <a:r>
              <a:rPr lang="zh-CN" altLang="en-US" sz="2400" b="1" dirty="0" smtClean="0"/>
              <a:t>频域 乘积）</a:t>
            </a:r>
            <a:endParaRPr lang="en-US" altLang="zh-CN" sz="24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1" dirty="0" smtClean="0"/>
              <a:t>graph</a:t>
            </a:r>
            <a:r>
              <a:rPr lang="zh-CN" altLang="en-US" sz="2400" b="1" dirty="0" smtClean="0"/>
              <a:t>傅里叶变换</a:t>
            </a:r>
            <a:r>
              <a:rPr lang="en-US" altLang="zh-CN" sz="2400" b="1" dirty="0" smtClean="0"/>
              <a:t>: graph</a:t>
            </a:r>
            <a:r>
              <a:rPr lang="zh-CN" altLang="en-US" sz="2400" b="1" dirty="0" smtClean="0"/>
              <a:t>上定义的任意向量 </a:t>
            </a:r>
            <a:r>
              <a:rPr lang="en-US" altLang="zh-CN" sz="2400" b="1" dirty="0" smtClean="0"/>
              <a:t>f</a:t>
            </a:r>
            <a:r>
              <a:rPr lang="zh-CN" altLang="en-US" sz="2400" b="1" dirty="0" smtClean="0"/>
              <a:t>，表示成了拉普拉斯矩阵特征向量的线性组合（</a:t>
            </a:r>
            <a:r>
              <a:rPr lang="en-US" altLang="zh-CN" sz="2400" b="1" dirty="0" smtClean="0"/>
              <a:t>G -&gt; L -&gt; U, </a:t>
            </a:r>
            <a:r>
              <a:rPr lang="el-GR" altLang="zh-CN" sz="2400" b="1" dirty="0" smtClean="0"/>
              <a:t>λ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803" y="4768016"/>
            <a:ext cx="8307555" cy="14143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058779" y="827713"/>
            <a:ext cx="10400821" cy="5345301"/>
            <a:chOff x="1058779" y="827713"/>
            <a:chExt cx="10400821" cy="5345301"/>
          </a:xfrm>
        </p:grpSpPr>
        <p:grpSp>
          <p:nvGrpSpPr>
            <p:cNvPr id="16" name="组合 15"/>
            <p:cNvGrpSpPr/>
            <p:nvPr/>
          </p:nvGrpSpPr>
          <p:grpSpPr>
            <a:xfrm>
              <a:off x="1058779" y="874295"/>
              <a:ext cx="7011872" cy="5137628"/>
              <a:chOff x="986589" y="681790"/>
              <a:chExt cx="7011872" cy="5137628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986589" y="681790"/>
                <a:ext cx="7011872" cy="5137628"/>
                <a:chOff x="882315" y="737937"/>
                <a:chExt cx="7011872" cy="5137628"/>
              </a:xfrm>
            </p:grpSpPr>
            <p:grpSp>
              <p:nvGrpSpPr>
                <p:cNvPr id="9" name="组合 8"/>
                <p:cNvGrpSpPr/>
                <p:nvPr/>
              </p:nvGrpSpPr>
              <p:grpSpPr>
                <a:xfrm>
                  <a:off x="882315" y="737937"/>
                  <a:ext cx="7011872" cy="5137628"/>
                  <a:chOff x="882315" y="737937"/>
                  <a:chExt cx="7011872" cy="5137628"/>
                </a:xfrm>
              </p:grpSpPr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882315" y="737937"/>
                    <a:ext cx="311495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800" b="1" dirty="0" smtClean="0"/>
                      <a:t>Fourier Transform</a:t>
                    </a:r>
                    <a:endParaRPr lang="zh-CN" altLang="en-US" sz="2800" b="1" dirty="0"/>
                  </a:p>
                </p:txBody>
              </p:sp>
              <p:pic>
                <p:nvPicPr>
                  <p:cNvPr id="4" name="图片 3"/>
                  <p:cNvPicPr>
                    <a:picLocks noChangeAspect="1"/>
                  </p:cNvPicPr>
                  <p:nvPr/>
                </p:nvPicPr>
                <p:blipFill>
                  <a:blip r:embed="rId1"/>
                  <a:stretch>
                    <a:fillRect/>
                  </a:stretch>
                </p:blipFill>
                <p:spPr>
                  <a:xfrm>
                    <a:off x="1423120" y="3451564"/>
                    <a:ext cx="1465212" cy="1160217"/>
                  </a:xfrm>
                  <a:prstGeom prst="rect">
                    <a:avLst/>
                  </a:prstGeom>
                </p:spPr>
              </p:pic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076295" y="4952235"/>
                    <a:ext cx="6817892" cy="9233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 smtClean="0"/>
                      <a:t>Laplacian</a:t>
                    </a:r>
                    <a:r>
                      <a:rPr lang="zh-CN" altLang="en-US" b="1" dirty="0" smtClean="0"/>
                      <a:t>的傅立叶</a:t>
                    </a:r>
                    <a:r>
                      <a:rPr lang="zh-CN" altLang="en-US" b="1" dirty="0"/>
                      <a:t>变换 </a:t>
                    </a:r>
                    <a:r>
                      <a:rPr lang="en-US" altLang="zh-CN" b="1" dirty="0" smtClean="0"/>
                      <a:t>-&gt; </a:t>
                    </a:r>
                    <a:r>
                      <a:rPr lang="zh-CN" altLang="en-US" b="1" dirty="0" smtClean="0"/>
                      <a:t>求与</a:t>
                    </a:r>
                    <a:r>
                      <a:rPr lang="zh-CN" altLang="en-US" b="1" dirty="0"/>
                      <a:t>正交基内积上的</a:t>
                    </a:r>
                    <a:r>
                      <a:rPr lang="zh-CN" altLang="en-US" b="1" dirty="0" smtClean="0"/>
                      <a:t>系数</a:t>
                    </a:r>
                    <a:r>
                      <a:rPr lang="zh-CN" altLang="en-US" b="1" dirty="0"/>
                      <a:t> </a:t>
                    </a:r>
                    <a:r>
                      <a:rPr lang="en-US" altLang="zh-CN" b="1" dirty="0" smtClean="0"/>
                      <a:t>-&gt; </a:t>
                    </a:r>
                    <a:r>
                      <a:rPr lang="zh-CN" altLang="en-US" b="1" dirty="0" smtClean="0"/>
                      <a:t>求特征值</a:t>
                    </a:r>
                    <a:endParaRPr lang="en-US" altLang="zh-CN" b="1" dirty="0" smtClean="0"/>
                  </a:p>
                  <a:p>
                    <a:endParaRPr lang="en-US" altLang="zh-CN" b="1" dirty="0" smtClean="0"/>
                  </a:p>
                  <a:p>
                    <a:r>
                      <a:rPr lang="en-US" altLang="zh-CN" b="1" dirty="0" smtClean="0"/>
                      <a:t>L = P</a:t>
                    </a:r>
                    <a:r>
                      <a:rPr lang="el-GR" altLang="zh-CN" b="1" dirty="0" smtClean="0"/>
                      <a:t>Λ</a:t>
                    </a:r>
                    <a:r>
                      <a:rPr lang="en-US" altLang="zh-CN" b="1" dirty="0" smtClean="0"/>
                      <a:t>P</a:t>
                    </a:r>
                    <a:r>
                      <a:rPr lang="en-US" altLang="zh-CN" b="1" baseline="30000" dirty="0" smtClean="0"/>
                      <a:t>-1</a:t>
                    </a:r>
                    <a:r>
                      <a:rPr lang="en-US" altLang="zh-CN" b="1" dirty="0" smtClean="0"/>
                      <a:t>  -&gt;  P</a:t>
                    </a:r>
                    <a:r>
                      <a:rPr lang="en-US" altLang="zh-CN" b="1" baseline="30000" dirty="0" smtClean="0"/>
                      <a:t>-1</a:t>
                    </a:r>
                    <a:r>
                      <a:rPr lang="en-US" altLang="zh-CN" b="1" dirty="0" smtClean="0"/>
                      <a:t>LP = </a:t>
                    </a:r>
                    <a:r>
                      <a:rPr lang="el-GR" altLang="zh-CN" b="1" dirty="0"/>
                      <a:t>Λ</a:t>
                    </a:r>
                    <a:endParaRPr lang="en-US" altLang="zh-CN" b="1" dirty="0" smtClean="0"/>
                  </a:p>
                </p:txBody>
              </p:sp>
            </p:grpSp>
            <p:pic>
              <p:nvPicPr>
                <p:cNvPr id="11" name="图片 10" descr="屏幕剪辑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6464" y="1650942"/>
                  <a:ext cx="2812024" cy="609653"/>
                </a:xfrm>
                <a:prstGeom prst="rect">
                  <a:avLst/>
                </a:prstGeom>
              </p:spPr>
            </p:pic>
          </p:grpSp>
          <p:pic>
            <p:nvPicPr>
              <p:cNvPr id="13" name="图片 12" descr="屏幕剪辑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0738" y="2294226"/>
                <a:ext cx="2705334" cy="708721"/>
              </a:xfrm>
              <a:prstGeom prst="rect">
                <a:avLst/>
              </a:prstGeom>
            </p:spPr>
          </p:pic>
          <p:sp>
            <p:nvSpPr>
              <p:cNvPr id="14" name="文本框 13"/>
              <p:cNvSpPr txBox="1"/>
              <p:nvPr/>
            </p:nvSpPr>
            <p:spPr>
              <a:xfrm>
                <a:off x="1180569" y="170711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/>
                  <a:t>传统</a:t>
                </a:r>
                <a:endParaRPr lang="zh-CN" altLang="en-US" b="1" dirty="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180569" y="2436360"/>
                <a:ext cx="82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Graph</a:t>
                </a:r>
                <a:endParaRPr lang="zh-CN" altLang="en-US" b="1" dirty="0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6934509" y="827713"/>
              <a:ext cx="4525091" cy="3866509"/>
              <a:chOff x="7311499" y="731460"/>
              <a:chExt cx="4525091" cy="3866509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7311499" y="731460"/>
                <a:ext cx="4525091" cy="3866509"/>
                <a:chOff x="6437204" y="723439"/>
                <a:chExt cx="4525091" cy="3866509"/>
              </a:xfrm>
            </p:grpSpPr>
            <p:sp>
              <p:nvSpPr>
                <p:cNvPr id="2" name="文本框 1"/>
                <p:cNvSpPr txBox="1"/>
                <p:nvPr/>
              </p:nvSpPr>
              <p:spPr>
                <a:xfrm>
                  <a:off x="6577881" y="723439"/>
                  <a:ext cx="21836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800" b="1" dirty="0" smtClean="0"/>
                    <a:t>Convolution</a:t>
                  </a:r>
                  <a:endParaRPr lang="zh-CN" altLang="en-US" sz="2800" b="1" dirty="0"/>
                </a:p>
              </p:txBody>
            </p:sp>
            <p:pic>
              <p:nvPicPr>
                <p:cNvPr id="5" name="图片 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37204" y="2557000"/>
                  <a:ext cx="3655383" cy="635434"/>
                </a:xfrm>
                <a:prstGeom prst="rect">
                  <a:avLst/>
                </a:prstGeom>
              </p:spPr>
            </p:pic>
            <p:sp>
              <p:nvSpPr>
                <p:cNvPr id="8" name="文本框 7"/>
                <p:cNvSpPr txBox="1"/>
                <p:nvPr/>
              </p:nvSpPr>
              <p:spPr>
                <a:xfrm>
                  <a:off x="6707236" y="3389619"/>
                  <a:ext cx="4255059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b="1" dirty="0"/>
                    <a:t>卷积定理：函数卷积的傅里叶变换是函数傅立叶变换的</a:t>
                  </a:r>
                  <a:r>
                    <a:rPr lang="zh-CN" altLang="en-US" b="1" dirty="0" smtClean="0"/>
                    <a:t>乘积</a:t>
                  </a:r>
                  <a:endParaRPr lang="en-US" altLang="zh-CN" b="1" dirty="0" smtClean="0"/>
                </a:p>
                <a:p>
                  <a:endParaRPr lang="en-US" altLang="zh-CN" b="1" dirty="0" smtClean="0"/>
                </a:p>
                <a:p>
                  <a:r>
                    <a:rPr lang="zh-CN" altLang="en-US" b="1" dirty="0" smtClean="0"/>
                    <a:t>卷积 </a:t>
                  </a:r>
                  <a:r>
                    <a:rPr lang="en-US" altLang="zh-CN" b="1" dirty="0"/>
                    <a:t>= </a:t>
                  </a:r>
                  <a:r>
                    <a:rPr lang="zh-CN" altLang="en-US" b="1" dirty="0"/>
                    <a:t>逆傅立叶 </a:t>
                  </a:r>
                  <a:r>
                    <a:rPr lang="en-US" altLang="zh-CN" b="1" dirty="0"/>
                    <a:t>(</a:t>
                  </a:r>
                  <a:r>
                    <a:rPr lang="zh-CN" altLang="en-US" b="1" dirty="0"/>
                    <a:t>傅立叶对应</a:t>
                  </a:r>
                  <a:r>
                    <a:rPr lang="zh-CN" altLang="en-US" b="1" dirty="0" smtClean="0"/>
                    <a:t>乘积求和</a:t>
                  </a:r>
                  <a:r>
                    <a:rPr lang="en-US" altLang="zh-CN" b="1" dirty="0" smtClean="0"/>
                    <a:t>)</a:t>
                  </a:r>
                  <a:endParaRPr lang="zh-CN" altLang="en-US" dirty="0"/>
                </a:p>
              </p:txBody>
            </p:sp>
          </p:grpSp>
          <p:pic>
            <p:nvPicPr>
              <p:cNvPr id="18" name="图片 17" descr="屏幕剪辑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1499" y="1628925"/>
                <a:ext cx="4447488" cy="641985"/>
              </a:xfrm>
              <a:prstGeom prst="rect">
                <a:avLst/>
              </a:prstGeom>
            </p:spPr>
          </p:pic>
        </p:grpSp>
        <p:sp>
          <p:nvSpPr>
            <p:cNvPr id="6" name="文本框 5"/>
            <p:cNvSpPr txBox="1"/>
            <p:nvPr/>
          </p:nvSpPr>
          <p:spPr>
            <a:xfrm>
              <a:off x="4274419" y="5803682"/>
              <a:ext cx="4974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提取特征：真实特征</a:t>
              </a:r>
              <a:r>
                <a:rPr lang="en-US" altLang="zh-CN" b="1" dirty="0" smtClean="0"/>
                <a:t>x</a:t>
              </a:r>
              <a:r>
                <a:rPr lang="zh-CN" altLang="en-US" b="1" dirty="0" smtClean="0"/>
                <a:t>正交基 </a:t>
              </a:r>
              <a:r>
                <a:rPr lang="en-US" altLang="zh-CN" b="1" dirty="0" smtClean="0"/>
                <a:t>= </a:t>
              </a:r>
              <a:r>
                <a:rPr lang="zh-CN" altLang="en-US" b="1" dirty="0" smtClean="0"/>
                <a:t>特征值（频率）</a:t>
              </a:r>
              <a:endParaRPr lang="zh-CN" altLang="en-US" b="1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930441" y="394391"/>
            <a:ext cx="10242884" cy="5954889"/>
            <a:chOff x="794084" y="386370"/>
            <a:chExt cx="10242884" cy="5954889"/>
          </a:xfrm>
        </p:grpSpPr>
        <p:sp>
          <p:nvSpPr>
            <p:cNvPr id="2" name="文本框 1"/>
            <p:cNvSpPr txBox="1"/>
            <p:nvPr/>
          </p:nvSpPr>
          <p:spPr>
            <a:xfrm>
              <a:off x="906378" y="1058779"/>
              <a:ext cx="1013059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/>
                <a:t>牛顿冷却定律（</a:t>
              </a:r>
              <a:r>
                <a:rPr lang="en-US" altLang="zh-CN" sz="2000" b="1" dirty="0" smtClean="0"/>
                <a:t>Newton Cool‘s Law</a:t>
              </a:r>
              <a:r>
                <a:rPr lang="zh-CN" altLang="en-US" sz="2000" b="1" dirty="0" smtClean="0"/>
                <a:t>）：没有外接干预的情况下，热量从温度高传播到温度低的地方并且不可逆。</a:t>
              </a:r>
              <a:endParaRPr lang="en-US" altLang="zh-CN" sz="2000" b="1" dirty="0" smtClean="0"/>
            </a:p>
            <a:p>
              <a:pPr>
                <a:lnSpc>
                  <a:spcPct val="150000"/>
                </a:lnSpc>
              </a:pPr>
              <a:r>
                <a:rPr lang="zh-CN" altLang="en-US" sz="2000" b="1" dirty="0" smtClean="0"/>
                <a:t>（</a:t>
              </a:r>
              <a:r>
                <a:rPr lang="en-US" altLang="zh-CN" sz="2000" b="1" dirty="0" smtClean="0"/>
                <a:t>A</a:t>
              </a:r>
              <a:r>
                <a:rPr lang="zh-CN" altLang="en-US" sz="2000" b="1" dirty="0"/>
                <a:t>、</a:t>
              </a:r>
              <a:r>
                <a:rPr lang="en-US" altLang="zh-CN" sz="2000" b="1" dirty="0" smtClean="0"/>
                <a:t>B</a:t>
              </a:r>
              <a:r>
                <a:rPr lang="zh-CN" altLang="en-US" sz="2000" b="1" dirty="0" smtClean="0"/>
                <a:t>相接触，</a:t>
              </a:r>
              <a:r>
                <a:rPr lang="en-US" altLang="zh-CN" sz="2000" b="1" dirty="0" smtClean="0"/>
                <a:t>A</a:t>
              </a:r>
              <a:r>
                <a:rPr lang="zh-CN" altLang="en-US" sz="2000" b="1" dirty="0" smtClean="0"/>
                <a:t>点温度高的地方的热量会以</a:t>
              </a:r>
              <a:r>
                <a:rPr lang="zh-CN" altLang="en-US" sz="2000" b="1" dirty="0" smtClean="0">
                  <a:solidFill>
                    <a:srgbClr val="FF0000"/>
                  </a:solidFill>
                </a:rPr>
                <a:t>正比</a:t>
              </a:r>
              <a:r>
                <a:rPr lang="zh-CN" altLang="en-US" sz="2000" b="1" dirty="0" smtClean="0"/>
                <a:t>于两点俩温度差的速度从</a:t>
              </a:r>
              <a:r>
                <a:rPr lang="en-US" altLang="zh-CN" sz="2000" b="1" dirty="0" smtClean="0"/>
                <a:t>A</a:t>
              </a:r>
              <a:r>
                <a:rPr lang="zh-CN" altLang="en-US" sz="2000" b="1" dirty="0" smtClean="0"/>
                <a:t>流向</a:t>
              </a:r>
              <a:r>
                <a:rPr lang="en-US" altLang="zh-CN" sz="2000" b="1" dirty="0" smtClean="0"/>
                <a:t>B</a:t>
              </a:r>
              <a:r>
                <a:rPr lang="zh-CN" altLang="en-US" sz="2000" b="1" dirty="0" smtClean="0"/>
                <a:t>）</a:t>
              </a:r>
              <a:endParaRPr lang="en-US" altLang="zh-CN" sz="2000" b="1" dirty="0" smtClean="0"/>
            </a:p>
            <a:p>
              <a:pPr>
                <a:lnSpc>
                  <a:spcPct val="150000"/>
                </a:lnSpc>
              </a:pPr>
              <a:endParaRPr lang="en-US" altLang="zh-CN" sz="2000" b="1" dirty="0" smtClean="0"/>
            </a:p>
            <a:p>
              <a:pPr>
                <a:lnSpc>
                  <a:spcPct val="150000"/>
                </a:lnSpc>
              </a:pPr>
              <a:r>
                <a:rPr lang="en-US" altLang="zh-CN" sz="2000" b="1" dirty="0" smtClean="0"/>
                <a:t>1</a:t>
              </a:r>
              <a:r>
                <a:rPr lang="zh-CN" altLang="en-US" sz="2000" b="1" dirty="0" smtClean="0"/>
                <a:t>维情况：</a:t>
              </a:r>
              <a:r>
                <a:rPr lang="zh-CN" altLang="en-US" sz="1600" b="1" dirty="0" smtClean="0"/>
                <a:t>（热量单向流动）  </a:t>
              </a:r>
              <a:r>
                <a:rPr lang="zh-CN" altLang="en-US" b="1" dirty="0" smtClean="0"/>
                <a:t>（</a:t>
              </a:r>
              <a:r>
                <a:rPr lang="en-US" altLang="zh-CN" sz="1600" b="1" dirty="0" smtClean="0"/>
                <a:t>k</a:t>
              </a:r>
              <a:r>
                <a:rPr lang="zh-CN" altLang="en-US" sz="1600" b="1" dirty="0" smtClean="0"/>
                <a:t>与单元的比热容</a:t>
              </a:r>
              <a:r>
                <a:rPr lang="zh-CN" altLang="en-US" sz="1600" b="1" dirty="0"/>
                <a:t>、质量有关是个常数</a:t>
              </a:r>
              <a:r>
                <a:rPr lang="zh-CN" altLang="en-US" b="1" dirty="0" smtClean="0"/>
                <a:t>）</a:t>
              </a:r>
              <a:r>
                <a:rPr lang="en-US" altLang="zh-CN" b="1" dirty="0" smtClean="0"/>
                <a:t>	</a:t>
              </a:r>
              <a:r>
                <a:rPr lang="zh-CN" altLang="en-US" b="1" dirty="0" smtClean="0"/>
                <a:t>（欧氏空间的连续分布）</a:t>
              </a:r>
              <a:endParaRPr lang="zh-CN" altLang="en-US" b="1"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906378" y="386370"/>
              <a:ext cx="29017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/>
                <a:t>Why Laplacian</a:t>
              </a:r>
              <a:r>
                <a:rPr lang="zh-CN" altLang="en-US" sz="2800" b="1" dirty="0" smtClean="0"/>
                <a:t>？</a:t>
              </a:r>
              <a:endParaRPr lang="en-US" altLang="zh-CN" sz="2800" b="1" dirty="0"/>
            </a:p>
          </p:txBody>
        </p:sp>
        <p:pic>
          <p:nvPicPr>
            <p:cNvPr id="2050" name="Picture 2" descr="https://pic4.zhimg.com/80/v2-f67aa2769d22eb54650a1077bb921fcf_hd.jp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084" y="3337607"/>
              <a:ext cx="6591300" cy="1257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378" y="4683646"/>
              <a:ext cx="3988606" cy="782080"/>
            </a:xfrm>
            <a:prstGeom prst="rect">
              <a:avLst/>
            </a:prstGeom>
          </p:spPr>
        </p:pic>
        <p:pic>
          <p:nvPicPr>
            <p:cNvPr id="6" name="图片 5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272" y="5607834"/>
              <a:ext cx="4267201" cy="733425"/>
            </a:xfrm>
            <a:prstGeom prst="rect">
              <a:avLst/>
            </a:prstGeom>
          </p:spPr>
        </p:pic>
        <p:pic>
          <p:nvPicPr>
            <p:cNvPr id="7" name="图片 6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7798" y="5256991"/>
              <a:ext cx="1616509" cy="755454"/>
            </a:xfrm>
            <a:prstGeom prst="rect">
              <a:avLst/>
            </a:prstGeom>
          </p:spPr>
        </p:pic>
        <p:pic>
          <p:nvPicPr>
            <p:cNvPr id="8" name="图片 7" descr="屏幕剪辑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4906" y="5158599"/>
              <a:ext cx="2055966" cy="9522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042146" y="457200"/>
            <a:ext cx="9547699" cy="5939531"/>
            <a:chOff x="625051" y="673768"/>
            <a:chExt cx="9547699" cy="5939531"/>
          </a:xfrm>
        </p:grpSpPr>
        <p:sp>
          <p:nvSpPr>
            <p:cNvPr id="2" name="文本框 1"/>
            <p:cNvSpPr txBox="1"/>
            <p:nvPr/>
          </p:nvSpPr>
          <p:spPr>
            <a:xfrm>
              <a:off x="850231" y="673768"/>
              <a:ext cx="71096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图</a:t>
              </a:r>
              <a:r>
                <a:rPr lang="en-US" altLang="zh-CN" sz="2400" b="1" dirty="0"/>
                <a:t>(Graph)</a:t>
              </a:r>
              <a:r>
                <a:rPr lang="zh-CN" altLang="en-US" sz="2400" b="1" dirty="0"/>
                <a:t>上热传播模型的</a:t>
              </a:r>
              <a:r>
                <a:rPr lang="zh-CN" altLang="en-US" sz="2400" b="1" dirty="0" smtClean="0"/>
                <a:t>推广 </a:t>
              </a:r>
              <a:r>
                <a:rPr lang="en-US" altLang="zh-CN" sz="2400" b="1" dirty="0" smtClean="0"/>
                <a:t>	</a:t>
              </a:r>
              <a:r>
                <a:rPr lang="zh-CN" altLang="en-US" b="1" dirty="0" smtClean="0"/>
                <a:t>（拓扑空间有限结点）</a:t>
              </a:r>
              <a:endParaRPr lang="zh-CN" altLang="en-US" b="1" dirty="0"/>
            </a:p>
          </p:txBody>
        </p:sp>
        <p:pic>
          <p:nvPicPr>
            <p:cNvPr id="3074" name="Picture 2" descr="previ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051" y="1137958"/>
              <a:ext cx="4371473" cy="3278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组合 8"/>
            <p:cNvGrpSpPr/>
            <p:nvPr/>
          </p:nvGrpSpPr>
          <p:grpSpPr>
            <a:xfrm>
              <a:off x="5488903" y="1531167"/>
              <a:ext cx="4683847" cy="2928273"/>
              <a:chOff x="4662735" y="2020451"/>
              <a:chExt cx="4683847" cy="2928273"/>
            </a:xfrm>
          </p:grpSpPr>
          <p:pic>
            <p:nvPicPr>
              <p:cNvPr id="3" name="图片 2" descr="屏幕剪辑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2735" y="2020451"/>
                <a:ext cx="3210079" cy="861490"/>
              </a:xfrm>
              <a:prstGeom prst="rect">
                <a:avLst/>
              </a:prstGeom>
            </p:spPr>
          </p:pic>
          <p:pic>
            <p:nvPicPr>
              <p:cNvPr id="4" name="图片 3" descr="屏幕剪辑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3430" y="2881941"/>
                <a:ext cx="3116761" cy="703470"/>
              </a:xfrm>
              <a:prstGeom prst="rect">
                <a:avLst/>
              </a:prstGeom>
            </p:spPr>
          </p:pic>
          <p:pic>
            <p:nvPicPr>
              <p:cNvPr id="5" name="图片 4" descr="屏幕剪辑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3430" y="3585411"/>
                <a:ext cx="3321872" cy="753978"/>
              </a:xfrm>
              <a:prstGeom prst="rect">
                <a:avLst/>
              </a:prstGeom>
            </p:spPr>
          </p:pic>
          <p:pic>
            <p:nvPicPr>
              <p:cNvPr id="7" name="图片 6" descr="屏幕剪辑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95693" y="4273251"/>
                <a:ext cx="4150889" cy="675473"/>
              </a:xfrm>
              <a:prstGeom prst="rect">
                <a:avLst/>
              </a:prstGeom>
            </p:spPr>
          </p:pic>
        </p:grpSp>
        <p:grpSp>
          <p:nvGrpSpPr>
            <p:cNvPr id="12" name="组合 11"/>
            <p:cNvGrpSpPr/>
            <p:nvPr/>
          </p:nvGrpSpPr>
          <p:grpSpPr>
            <a:xfrm>
              <a:off x="1613522" y="4416564"/>
              <a:ext cx="4168543" cy="2196735"/>
              <a:chOff x="1613522" y="4416564"/>
              <a:chExt cx="4168543" cy="2196735"/>
            </a:xfrm>
          </p:grpSpPr>
          <p:pic>
            <p:nvPicPr>
              <p:cNvPr id="8" name="图片 7" descr="屏幕剪辑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23398" y="4416564"/>
                <a:ext cx="2324200" cy="628678"/>
              </a:xfrm>
              <a:prstGeom prst="rect">
                <a:avLst/>
              </a:prstGeom>
            </p:spPr>
          </p:pic>
          <p:pic>
            <p:nvPicPr>
              <p:cNvPr id="10" name="图片 9" descr="屏幕剪辑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3522" y="4903128"/>
                <a:ext cx="4168543" cy="1710171"/>
              </a:xfrm>
              <a:prstGeom prst="rect">
                <a:avLst/>
              </a:prstGeom>
            </p:spPr>
          </p:pic>
        </p:grpSp>
        <p:pic>
          <p:nvPicPr>
            <p:cNvPr id="11" name="图片 10" descr="屏幕剪辑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2910" y="5436011"/>
              <a:ext cx="2172143" cy="10063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44009" y="1525235"/>
            <a:ext cx="8616679" cy="3124090"/>
            <a:chOff x="1627029" y="753979"/>
            <a:chExt cx="8616679" cy="3124090"/>
          </a:xfrm>
        </p:grpSpPr>
        <p:sp>
          <p:nvSpPr>
            <p:cNvPr id="3" name="文本框 2"/>
            <p:cNvSpPr txBox="1"/>
            <p:nvPr/>
          </p:nvSpPr>
          <p:spPr>
            <a:xfrm>
              <a:off x="1644316" y="753979"/>
              <a:ext cx="8061822" cy="2369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Fourier</a:t>
              </a:r>
              <a:r>
                <a:rPr lang="zh-CN" altLang="en-US" sz="2400" b="1" dirty="0" smtClean="0"/>
                <a:t>变换</a:t>
              </a:r>
              <a:r>
                <a:rPr lang="en-US" altLang="zh-CN" sz="2400" b="1" dirty="0" smtClean="0"/>
                <a:t>-&gt;Graph:</a:t>
              </a:r>
              <a:endParaRPr lang="en-US" altLang="zh-CN" sz="2400" b="1" dirty="0" smtClean="0"/>
            </a:p>
            <a:p>
              <a:endParaRPr lang="en-US" altLang="zh-CN" sz="2400" b="1" dirty="0"/>
            </a:p>
            <a:p>
              <a:r>
                <a:rPr lang="zh-CN" altLang="en-US" sz="2000" b="1" dirty="0" smtClean="0"/>
                <a:t>在欧氏空间上，迭代求解的核心算子 </a:t>
              </a:r>
              <a:r>
                <a:rPr lang="el-GR" altLang="zh-CN" sz="2000" b="1" dirty="0" smtClean="0"/>
                <a:t>Δ</a:t>
              </a:r>
              <a:r>
                <a:rPr lang="en-US" altLang="zh-CN" sz="2000" b="1" dirty="0"/>
                <a:t> </a:t>
              </a:r>
              <a:r>
                <a:rPr lang="en-US" altLang="zh-CN" sz="2000" b="1" dirty="0" smtClean="0"/>
                <a:t>Laplace </a:t>
              </a:r>
              <a:r>
                <a:rPr lang="zh-CN" altLang="en-US" sz="2000" b="1" dirty="0" smtClean="0"/>
                <a:t>算子的</a:t>
              </a:r>
              <a:r>
                <a:rPr lang="zh-CN" altLang="en-US" sz="2000" b="1" dirty="0" smtClean="0">
                  <a:solidFill>
                    <a:srgbClr val="FF0000"/>
                  </a:solidFill>
                </a:rPr>
                <a:t>特征函数</a:t>
              </a:r>
              <a:r>
                <a:rPr lang="zh-CN" altLang="en-US" sz="2000" b="1" dirty="0" smtClean="0"/>
                <a:t>是：</a:t>
              </a:r>
              <a:endParaRPr lang="en-US" altLang="zh-CN" sz="2000" b="1" dirty="0" smtClean="0"/>
            </a:p>
            <a:p>
              <a:endParaRPr lang="en-US" altLang="zh-CN" sz="2000" b="1" dirty="0"/>
            </a:p>
            <a:p>
              <a:endParaRPr lang="en-US" altLang="zh-CN" sz="2000" b="1" dirty="0" smtClean="0"/>
            </a:p>
            <a:p>
              <a:endParaRPr lang="en-US" altLang="zh-CN" sz="2000" b="1" dirty="0"/>
            </a:p>
            <a:p>
              <a:r>
                <a:rPr lang="zh-CN" altLang="en-US" sz="2000" b="1" dirty="0" smtClean="0"/>
                <a:t>在</a:t>
              </a:r>
              <a:r>
                <a:rPr lang="en-US" altLang="zh-CN" sz="2000" b="1" dirty="0" smtClean="0"/>
                <a:t>Graph</a:t>
              </a:r>
              <a:r>
                <a:rPr lang="zh-CN" altLang="en-US" sz="2000" b="1" dirty="0" smtClean="0"/>
                <a:t>空间上，</a:t>
              </a:r>
              <a:r>
                <a:rPr lang="en-US" altLang="zh-CN" sz="2000" b="1" dirty="0" smtClean="0"/>
                <a:t>L </a:t>
              </a:r>
              <a:r>
                <a:rPr lang="zh-CN" altLang="en-US" sz="2000" b="1" dirty="0" smtClean="0"/>
                <a:t>对应的是特征值和特征向量，分别对应</a:t>
              </a:r>
              <a:r>
                <a:rPr lang="en-US" altLang="zh-CN" sz="2000" b="1" dirty="0" smtClean="0"/>
                <a:t>	</a:t>
              </a:r>
              <a:r>
                <a:rPr lang="zh-CN" altLang="en-US" sz="2000" b="1" dirty="0" smtClean="0"/>
                <a:t>和</a:t>
              </a:r>
              <a:r>
                <a:rPr lang="en-US" altLang="zh-CN" sz="2000" b="1" dirty="0" smtClean="0"/>
                <a:t> </a:t>
              </a:r>
              <a:endParaRPr lang="zh-CN" altLang="en-US" sz="2000" b="1" dirty="0"/>
            </a:p>
          </p:txBody>
        </p:sp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4168" y="1385790"/>
              <a:ext cx="808247" cy="466734"/>
            </a:xfrm>
            <a:prstGeom prst="rect">
              <a:avLst/>
            </a:prstGeom>
          </p:spPr>
        </p:pic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8641" y="1984804"/>
              <a:ext cx="2566878" cy="650126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627029" y="3477959"/>
              <a:ext cx="85619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同一个关系（</a:t>
              </a:r>
              <a:r>
                <a:rPr lang="en-US" altLang="zh-CN" sz="2000" b="1" dirty="0" smtClean="0"/>
                <a:t>Message Passing</a:t>
              </a:r>
              <a:r>
                <a:rPr lang="zh-CN" altLang="en-US" sz="2000" b="1" dirty="0" smtClean="0"/>
                <a:t>），同一种变换，只是在不同空间下的体现</a:t>
              </a:r>
              <a:endParaRPr lang="zh-CN" altLang="en-US" sz="2000" b="1" dirty="0"/>
            </a:p>
          </p:txBody>
        </p:sp>
        <p:pic>
          <p:nvPicPr>
            <p:cNvPr id="7" name="图片 6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3417" y="2634930"/>
              <a:ext cx="477041" cy="438362"/>
            </a:xfrm>
            <a:prstGeom prst="rect">
              <a:avLst/>
            </a:prstGeom>
          </p:spPr>
        </p:pic>
        <p:pic>
          <p:nvPicPr>
            <p:cNvPr id="8" name="图片 7" descr="屏幕剪辑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5765" y="2606734"/>
              <a:ext cx="807943" cy="4665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3345" y="626053"/>
            <a:ext cx="95565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推广</a:t>
            </a:r>
            <a:r>
              <a:rPr lang="en-US" altLang="zh-CN" sz="2000" b="1" dirty="0" smtClean="0"/>
              <a:t>GCN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 smtClean="0"/>
              <a:t>给定了一个空间，给定了空间中存在一种东西可以在这个空间上流动，两邻点之间流动的强度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正比</a:t>
            </a:r>
            <a:r>
              <a:rPr lang="zh-CN" altLang="en-US" sz="2000" b="1" dirty="0" smtClean="0"/>
              <a:t>于它们之间的状态差异</a:t>
            </a:r>
            <a:endParaRPr lang="en-US" altLang="zh-CN" sz="20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 smtClean="0"/>
              <a:t>流动的可以是热量，也可以是特征（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Feature</a:t>
            </a:r>
            <a:r>
              <a:rPr lang="zh-CN" altLang="en-US" sz="2000" b="1" dirty="0" smtClean="0"/>
              <a:t>），也可以是消息（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Message</a:t>
            </a:r>
            <a:r>
              <a:rPr lang="zh-CN" altLang="en-US" sz="2000" b="1" dirty="0" smtClean="0"/>
              <a:t>）</a:t>
            </a:r>
            <a:endParaRPr lang="en-US" altLang="zh-CN" sz="20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 smtClean="0"/>
              <a:t>传播最原始的形态就是 “状态的变化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正比</a:t>
            </a:r>
            <a:r>
              <a:rPr lang="zh-CN" altLang="en-US" sz="2000" b="1" dirty="0" smtClean="0"/>
              <a:t>于相应空间（这里是</a:t>
            </a:r>
            <a:r>
              <a:rPr lang="en-US" altLang="zh-CN" sz="2000" b="1" dirty="0" smtClean="0"/>
              <a:t>Graph</a:t>
            </a:r>
            <a:r>
              <a:rPr lang="zh-CN" altLang="en-US" sz="2000" b="1" dirty="0" smtClean="0"/>
              <a:t>空间）拉普拉斯算子作用在当前的状态”</a:t>
            </a:r>
            <a:endParaRPr lang="en-US" altLang="zh-CN" sz="20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 smtClean="0"/>
              <a:t>解决方面，因为很多问题在频域解决更加好算，通过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Fourier</a:t>
            </a:r>
            <a:r>
              <a:rPr lang="zh-CN" altLang="en-US" sz="2000" b="1" dirty="0" smtClean="0"/>
              <a:t>变换把空域问题转化为频域问题，解完了再变换回来</a:t>
            </a:r>
            <a:endParaRPr lang="en-US" altLang="zh-CN" sz="20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 smtClean="0"/>
              <a:t>相邻的结点具有比不相邻结点更密切的关系，物理学场景下，这个关系是空间上的临近、接触，广告和推荐场景下这个是一种逻辑上的关系，例如用户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购买</a:t>
            </a:r>
            <a:r>
              <a:rPr lang="zh-CN" altLang="en-US" sz="2000" b="1" dirty="0" smtClean="0"/>
              <a:t>、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点击</a:t>
            </a:r>
            <a:r>
              <a:rPr lang="en-US" altLang="zh-CN" sz="2000" b="1" dirty="0" smtClean="0"/>
              <a:t>item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/>
              <a:t>item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挂载</a:t>
            </a:r>
            <a:r>
              <a:rPr lang="en-US" altLang="zh-CN" sz="2000" b="1" dirty="0" smtClean="0"/>
              <a:t>ad</a:t>
            </a:r>
            <a:endParaRPr lang="en-US" altLang="zh-CN" sz="20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 smtClean="0"/>
              <a:t>结点可以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传播</a:t>
            </a:r>
            <a:r>
              <a:rPr lang="zh-CN" altLang="en-US" sz="2000" b="1" dirty="0" smtClean="0"/>
              <a:t>热量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消息到邻居，使得相邻的结点在温度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特征上面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更接近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04866" y="490765"/>
            <a:ext cx="9002210" cy="5908278"/>
            <a:chOff x="1915881" y="576735"/>
            <a:chExt cx="9002210" cy="5908278"/>
          </a:xfrm>
        </p:grpSpPr>
        <p:grpSp>
          <p:nvGrpSpPr>
            <p:cNvPr id="5" name="组合 4"/>
            <p:cNvGrpSpPr/>
            <p:nvPr/>
          </p:nvGrpSpPr>
          <p:grpSpPr>
            <a:xfrm>
              <a:off x="1915881" y="576735"/>
              <a:ext cx="7792518" cy="2246769"/>
              <a:chOff x="1483894" y="767985"/>
              <a:chExt cx="7792518" cy="2246769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1483894" y="767985"/>
                <a:ext cx="7792518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/>
                  <a:t>Laplacian</a:t>
                </a:r>
                <a:r>
                  <a:rPr lang="zh-CN" altLang="en-US" sz="2400" b="1" dirty="0" smtClean="0"/>
                  <a:t>算子的另一个性质：加和性</a:t>
                </a:r>
                <a:endParaRPr lang="en-US" altLang="zh-CN" sz="2400" b="1" dirty="0" smtClean="0"/>
              </a:p>
              <a:p>
                <a:endParaRPr lang="en-US" altLang="zh-CN" sz="2400" b="1" dirty="0"/>
              </a:p>
              <a:p>
                <a:endParaRPr lang="en-US" altLang="zh-CN" sz="2400" b="1" dirty="0" smtClean="0"/>
              </a:p>
              <a:p>
                <a:endParaRPr lang="en-US" altLang="zh-CN" sz="2400" b="1" dirty="0" smtClean="0"/>
              </a:p>
              <a:p>
                <a:endParaRPr lang="en-US" altLang="zh-CN" sz="2400" b="1" dirty="0"/>
              </a:p>
              <a:p>
                <a:r>
                  <a:rPr lang="en-US" altLang="zh-CN" sz="2000" b="1" dirty="0" smtClean="0"/>
                  <a:t>(</a:t>
                </a:r>
                <a:r>
                  <a:rPr lang="zh-CN" altLang="en-US" sz="2000" b="1" dirty="0" smtClean="0"/>
                  <a:t>每个结点每个时刻的状态变化，就是所有邻居对本结点差异的总和</a:t>
                </a:r>
                <a:r>
                  <a:rPr lang="en-US" altLang="zh-CN" sz="2000" b="1" dirty="0" smtClean="0"/>
                  <a:t>)</a:t>
                </a:r>
                <a:endParaRPr lang="zh-CN" altLang="en-US" sz="2000" b="1" dirty="0"/>
              </a:p>
            </p:txBody>
          </p:sp>
          <p:pic>
            <p:nvPicPr>
              <p:cNvPr id="3" name="图片 2" descr="屏幕剪辑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1534" y="1457214"/>
                <a:ext cx="2768943" cy="868309"/>
              </a:xfrm>
              <a:prstGeom prst="rect">
                <a:avLst/>
              </a:prstGeom>
            </p:spPr>
          </p:pic>
        </p:grpSp>
        <p:grpSp>
          <p:nvGrpSpPr>
            <p:cNvPr id="6" name="组合 5"/>
            <p:cNvGrpSpPr/>
            <p:nvPr/>
          </p:nvGrpSpPr>
          <p:grpSpPr>
            <a:xfrm>
              <a:off x="2192557" y="3133374"/>
              <a:ext cx="3031759" cy="3351639"/>
              <a:chOff x="2226081" y="944449"/>
              <a:chExt cx="3031759" cy="3351639"/>
            </a:xfrm>
          </p:grpSpPr>
          <p:pic>
            <p:nvPicPr>
              <p:cNvPr id="7" name="图片 6" descr="屏幕剪辑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1441" y="944449"/>
                <a:ext cx="1500726" cy="860288"/>
              </a:xfrm>
              <a:prstGeom prst="rect">
                <a:avLst/>
              </a:prstGeom>
            </p:spPr>
          </p:pic>
          <p:pic>
            <p:nvPicPr>
              <p:cNvPr id="8" name="图片 7" descr="屏幕剪辑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6081" y="2291831"/>
                <a:ext cx="2968438" cy="591369"/>
              </a:xfrm>
              <a:prstGeom prst="rect">
                <a:avLst/>
              </a:prstGeom>
            </p:spPr>
          </p:pic>
          <p:pic>
            <p:nvPicPr>
              <p:cNvPr id="9" name="图片 8" descr="屏幕剪辑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6081" y="3600445"/>
                <a:ext cx="3031759" cy="695643"/>
              </a:xfrm>
              <a:prstGeom prst="rect">
                <a:avLst/>
              </a:prstGeom>
            </p:spPr>
          </p:pic>
          <p:sp>
            <p:nvSpPr>
              <p:cNvPr id="10" name="文本框 9"/>
              <p:cNvSpPr txBox="1"/>
              <p:nvPr/>
            </p:nvSpPr>
            <p:spPr>
              <a:xfrm>
                <a:off x="2543454" y="1891721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/>
                  <a:t>↓</a:t>
                </a:r>
                <a:r>
                  <a:rPr lang="zh-CN" altLang="en-US" sz="1600" dirty="0" smtClean="0"/>
                  <a:t>离散化</a:t>
                </a:r>
                <a:endParaRPr lang="zh-CN" altLang="en-US" sz="1600" dirty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543454" y="3138780"/>
                <a:ext cx="17235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/>
                  <a:t>↓</a:t>
                </a:r>
                <a:r>
                  <a:rPr lang="zh-CN" altLang="en-US" sz="1600" dirty="0" smtClean="0"/>
                  <a:t>机器学习公式</a:t>
                </a:r>
                <a:endParaRPr lang="zh-CN" altLang="en-US" sz="1600" dirty="0"/>
              </a:p>
            </p:txBody>
          </p:sp>
        </p:grp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093"/>
            <a:stretch>
              <a:fillRect/>
            </a:stretch>
          </p:blipFill>
          <p:spPr>
            <a:xfrm>
              <a:off x="6387436" y="3133374"/>
              <a:ext cx="4530655" cy="33147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3664</Words>
  <Application>WPS 演示</Application>
  <PresentationFormat>宽屏</PresentationFormat>
  <Paragraphs>188</Paragraphs>
  <Slides>23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SimSun</vt:lpstr>
      <vt:lpstr>Wingdings</vt:lpstr>
      <vt:lpstr>Microsoft YaHei UI</vt:lpstr>
      <vt:lpstr>等线</vt:lpstr>
      <vt:lpstr>微软雅黑</vt:lpstr>
      <vt:lpstr>Arial Unicode MS</vt:lpstr>
      <vt:lpstr>等线 Light</vt:lpstr>
      <vt:lpstr>Noto Sans Symbols2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宏威</dc:creator>
  <cp:lastModifiedBy>hwc</cp:lastModifiedBy>
  <cp:revision>172</cp:revision>
  <dcterms:created xsi:type="dcterms:W3CDTF">2019-12-02T06:24:00Z</dcterms:created>
  <dcterms:modified xsi:type="dcterms:W3CDTF">2019-12-02T06:24:00Z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