
<file path=[Content_Types].xml><?xml version="1.0" encoding="utf-8"?>
<Types xmlns="http://schemas.openxmlformats.org/package/2006/content-types">
  <Default Extension="tmp" ContentType="image/png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70" r:id="rId11"/>
    <p:sldId id="268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5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5B4D-C710-4D76-AE25-2AB04B6D3571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D11-8BD2-46C3-BF29-0F6C8CE60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3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5B4D-C710-4D76-AE25-2AB04B6D3571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D11-8BD2-46C3-BF29-0F6C8CE60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9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5B4D-C710-4D76-AE25-2AB04B6D3571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D11-8BD2-46C3-BF29-0F6C8CE60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72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5B4D-C710-4D76-AE25-2AB04B6D3571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D11-8BD2-46C3-BF29-0F6C8CE60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93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5B4D-C710-4D76-AE25-2AB04B6D3571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D11-8BD2-46C3-BF29-0F6C8CE60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29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5B4D-C710-4D76-AE25-2AB04B6D3571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D11-8BD2-46C3-BF29-0F6C8CE60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5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5B4D-C710-4D76-AE25-2AB04B6D3571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D11-8BD2-46C3-BF29-0F6C8CE60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12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5B4D-C710-4D76-AE25-2AB04B6D3571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D11-8BD2-46C3-BF29-0F6C8CE60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50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5B4D-C710-4D76-AE25-2AB04B6D3571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D11-8BD2-46C3-BF29-0F6C8CE60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2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5B4D-C710-4D76-AE25-2AB04B6D3571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D11-8BD2-46C3-BF29-0F6C8CE60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02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5B4D-C710-4D76-AE25-2AB04B6D3571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D11-8BD2-46C3-BF29-0F6C8CE60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98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85B4D-C710-4D76-AE25-2AB04B6D3571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C8D11-8BD2-46C3-BF29-0F6C8CE60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10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30101" y="2375749"/>
            <a:ext cx="71328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Attributed Graph Clustering via Adaptive Graph </a:t>
            </a:r>
            <a:r>
              <a:rPr lang="en-US" altLang="zh-CN" sz="3600" b="1" dirty="0" smtClean="0"/>
              <a:t>Convolution</a:t>
            </a:r>
          </a:p>
          <a:p>
            <a:pPr algn="ctr"/>
            <a:r>
              <a:rPr lang="en-US" altLang="zh-CN" sz="3600" b="1" dirty="0" smtClean="0"/>
              <a:t>(AGC</a:t>
            </a:r>
            <a:r>
              <a:rPr lang="en-US" altLang="zh-CN" sz="3600" b="1" dirty="0" smtClean="0"/>
              <a:t>) (</a:t>
            </a:r>
            <a:r>
              <a:rPr lang="en-US" altLang="zh-CN" sz="3600" b="1" dirty="0" smtClean="0"/>
              <a:t>2019)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2849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065020" y="1013460"/>
            <a:ext cx="7951449" cy="4846020"/>
            <a:chOff x="1455420" y="807720"/>
            <a:chExt cx="7951449" cy="4846020"/>
          </a:xfrm>
        </p:grpSpPr>
        <p:sp>
          <p:nvSpPr>
            <p:cNvPr id="4" name="文本框 3"/>
            <p:cNvSpPr txBox="1"/>
            <p:nvPr/>
          </p:nvSpPr>
          <p:spPr>
            <a:xfrm>
              <a:off x="1455420" y="807720"/>
              <a:ext cx="1441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/>
                <a:t>k</a:t>
              </a:r>
              <a:r>
                <a:rPr lang="en-US" altLang="zh-CN" sz="2800" b="1" dirty="0" smtClean="0"/>
                <a:t>-order</a:t>
              </a:r>
              <a:endParaRPr lang="zh-CN" altLang="en-US" sz="28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2920" y="1652198"/>
              <a:ext cx="7393949" cy="179086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0050" y="3865321"/>
              <a:ext cx="5432829" cy="103411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01842" y="5220694"/>
              <a:ext cx="4981265" cy="4330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556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716083" y="1279036"/>
            <a:ext cx="11067960" cy="3690084"/>
            <a:chOff x="716083" y="1279036"/>
            <a:chExt cx="11067960" cy="3690084"/>
          </a:xfrm>
        </p:grpSpPr>
        <p:grpSp>
          <p:nvGrpSpPr>
            <p:cNvPr id="5" name="组合 4"/>
            <p:cNvGrpSpPr/>
            <p:nvPr/>
          </p:nvGrpSpPr>
          <p:grpSpPr>
            <a:xfrm>
              <a:off x="716083" y="1279036"/>
              <a:ext cx="11067960" cy="3690084"/>
              <a:chOff x="716083" y="1279036"/>
              <a:chExt cx="11067960" cy="3690084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716083" y="1279036"/>
                <a:ext cx="11067960" cy="3690084"/>
                <a:chOff x="750471" y="1394509"/>
                <a:chExt cx="11067960" cy="3690084"/>
              </a:xfrm>
            </p:grpSpPr>
            <p:sp>
              <p:nvSpPr>
                <p:cNvPr id="2" name="文本框 1"/>
                <p:cNvSpPr txBox="1"/>
                <p:nvPr/>
              </p:nvSpPr>
              <p:spPr>
                <a:xfrm>
                  <a:off x="1414583" y="1394509"/>
                  <a:ext cx="12330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800" b="1" dirty="0" smtClean="0"/>
                    <a:t>Model</a:t>
                  </a:r>
                  <a:endParaRPr lang="zh-CN" altLang="en-US" b="1" dirty="0"/>
                </a:p>
              </p:txBody>
            </p:sp>
            <p:pic>
              <p:nvPicPr>
                <p:cNvPr id="3" name="图片 2" descr="屏幕剪辑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0471" y="3114311"/>
                  <a:ext cx="11067960" cy="1970282"/>
                </a:xfrm>
                <a:prstGeom prst="rect">
                  <a:avLst/>
                </a:prstGeom>
              </p:spPr>
            </p:pic>
          </p:grpSp>
          <p:sp>
            <p:nvSpPr>
              <p:cNvPr id="4" name="文本框 3"/>
              <p:cNvSpPr txBox="1"/>
              <p:nvPr/>
            </p:nvSpPr>
            <p:spPr>
              <a:xfrm>
                <a:off x="8663940" y="3116580"/>
                <a:ext cx="105189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/>
                  <a:t>m </a:t>
                </a:r>
                <a:r>
                  <a:rPr lang="en-US" altLang="zh-CN" sz="1600" b="1" dirty="0"/>
                  <a:t>largest</a:t>
                </a:r>
                <a:endParaRPr lang="zh-CN" altLang="en-US" sz="1600" b="1" dirty="0"/>
              </a:p>
            </p:txBody>
          </p:sp>
        </p:grp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1195" y="3443168"/>
              <a:ext cx="1272650" cy="510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658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6338" y="354713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Experiments</a:t>
            </a:r>
            <a:endParaRPr lang="zh-CN" altLang="en-US" b="1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480" y="4508182"/>
            <a:ext cx="4300580" cy="2159091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54" y="995163"/>
            <a:ext cx="10032891" cy="32564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9020" y="685647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5.78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554979" y="68219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62.06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562038" y="65954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584.87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690925" y="67858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117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83508" y="1109784"/>
            <a:ext cx="1579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Datasets</a:t>
            </a:r>
            <a:endParaRPr lang="zh-CN" altLang="en-US" sz="2800" b="1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29" y="2042565"/>
            <a:ext cx="7490186" cy="286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0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39631" y="2000739"/>
            <a:ext cx="96207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 smtClean="0"/>
              <a:t>Motivation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2800" b="1" dirty="0" smtClean="0"/>
              <a:t>how graph convolution affects clustering performance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2800" b="1" dirty="0" smtClean="0"/>
              <a:t>how to properly use it to optimize performance for different graphs</a:t>
            </a:r>
          </a:p>
        </p:txBody>
      </p:sp>
    </p:spTree>
    <p:extLst>
      <p:ext uri="{BB962C8B-B14F-4D97-AF65-F5344CB8AC3E}">
        <p14:creationId xmlns:p14="http://schemas.microsoft.com/office/powerpoint/2010/main" val="207450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31630" y="695569"/>
            <a:ext cx="1016781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  </a:t>
            </a:r>
            <a:r>
              <a:rPr lang="en-US" altLang="zh-CN" sz="2800" b="1" dirty="0" smtClean="0"/>
              <a:t>Graph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	</a:t>
            </a:r>
            <a:r>
              <a:rPr lang="en-US" altLang="zh-CN" sz="2400" b="1" dirty="0"/>
              <a:t>un</a:t>
            </a:r>
            <a:r>
              <a:rPr lang="en-US" altLang="zh-CN" sz="2400" b="1" dirty="0" smtClean="0"/>
              <a:t>directed </a:t>
            </a:r>
            <a:r>
              <a:rPr lang="en-US" altLang="zh-CN" sz="2400" b="1" dirty="0" smtClean="0"/>
              <a:t>graph</a:t>
            </a:r>
            <a:r>
              <a:rPr lang="zh-CN" altLang="en-US" sz="2400" b="1" dirty="0"/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G=(V, E, X)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	A is adjacency </a:t>
            </a:r>
            <a:r>
              <a:rPr lang="en-US" altLang="zh-CN" sz="2400" b="1" dirty="0" smtClean="0"/>
              <a:t>matrix, D is degree matrix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	X is feature matrix, X = [x</a:t>
            </a:r>
            <a:r>
              <a:rPr lang="en-US" altLang="zh-CN" sz="2400" b="1" baseline="-25000" dirty="0" smtClean="0"/>
              <a:t>1</a:t>
            </a:r>
            <a:r>
              <a:rPr lang="en-US" altLang="zh-CN" sz="2400" b="1" dirty="0" smtClean="0"/>
              <a:t>, x</a:t>
            </a:r>
            <a:r>
              <a:rPr lang="en-US" altLang="zh-CN" sz="2400" b="1" baseline="-25000" dirty="0" smtClean="0"/>
              <a:t>2</a:t>
            </a:r>
            <a:r>
              <a:rPr lang="en-US" altLang="zh-CN" sz="2400" b="1" dirty="0" smtClean="0"/>
              <a:t>, ..., x</a:t>
            </a:r>
            <a:r>
              <a:rPr lang="en-US" altLang="zh-CN" sz="2400" b="1" baseline="-25000" dirty="0" smtClean="0"/>
              <a:t>n</a:t>
            </a:r>
            <a:r>
              <a:rPr lang="en-US" altLang="zh-CN" sz="2400" b="1" dirty="0" smtClean="0"/>
              <a:t>]</a:t>
            </a:r>
            <a:r>
              <a:rPr lang="en-US" altLang="zh-CN" sz="2400" b="1" baseline="30000" dirty="0" smtClean="0"/>
              <a:t>T 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	</a:t>
            </a:r>
            <a:r>
              <a:rPr lang="en-US" altLang="zh-CN" sz="2400" b="1" dirty="0" smtClean="0"/>
              <a:t>m </a:t>
            </a:r>
            <a:r>
              <a:rPr lang="en-US" altLang="zh-CN" sz="2400" b="1" dirty="0"/>
              <a:t>clusters C = </a:t>
            </a:r>
            <a:r>
              <a:rPr lang="en-US" altLang="zh-CN" sz="2400" b="1" dirty="0" smtClean="0"/>
              <a:t>{C</a:t>
            </a:r>
            <a:r>
              <a:rPr lang="en-US" altLang="zh-CN" sz="2400" b="1" baseline="-25000" dirty="0" smtClean="0"/>
              <a:t>1</a:t>
            </a:r>
            <a:r>
              <a:rPr lang="en-US" altLang="zh-CN" sz="2400" b="1" dirty="0" smtClean="0"/>
              <a:t>; C</a:t>
            </a:r>
            <a:r>
              <a:rPr lang="en-US" altLang="zh-CN" sz="2400" b="1" baseline="-25000" dirty="0" smtClean="0"/>
              <a:t>2</a:t>
            </a:r>
            <a:r>
              <a:rPr lang="en-US" altLang="zh-CN" sz="2400" b="1" dirty="0"/>
              <a:t>; </a:t>
            </a:r>
            <a:r>
              <a:rPr lang="en-US" altLang="zh-CN" sz="2400" b="1" dirty="0" smtClean="0"/>
              <a:t>...; C</a:t>
            </a:r>
            <a:r>
              <a:rPr lang="en-US" altLang="zh-CN" sz="2400" b="1" baseline="-25000" dirty="0" smtClean="0"/>
              <a:t>m</a:t>
            </a:r>
            <a:r>
              <a:rPr lang="en-US" altLang="zh-CN" sz="2400" b="1" dirty="0" smtClean="0"/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	</a:t>
            </a:r>
            <a:r>
              <a:rPr lang="en-US" altLang="zh-CN" sz="2400" b="1" dirty="0" smtClean="0"/>
              <a:t>v</a:t>
            </a:r>
            <a:r>
              <a:rPr lang="en-US" altLang="zh-CN" sz="2400" b="1" baseline="-25000" dirty="0" smtClean="0"/>
              <a:t>j</a:t>
            </a:r>
            <a:r>
              <a:rPr lang="en-US" altLang="zh-CN" sz="2400" b="1" dirty="0" smtClean="0"/>
              <a:t> a </a:t>
            </a:r>
            <a:r>
              <a:rPr lang="en-US" altLang="zh-CN" sz="2400" b="1" dirty="0">
                <a:solidFill>
                  <a:srgbClr val="FF0000"/>
                </a:solidFill>
              </a:rPr>
              <a:t>k-hop neighbour </a:t>
            </a:r>
            <a:r>
              <a:rPr lang="en-US" altLang="zh-CN" sz="2400" b="1" dirty="0" smtClean="0"/>
              <a:t>of v</a:t>
            </a:r>
            <a:r>
              <a:rPr lang="en-US" altLang="zh-CN" sz="2400" b="1" baseline="-25000" dirty="0" smtClean="0"/>
              <a:t>i</a:t>
            </a:r>
            <a:r>
              <a:rPr lang="en-US" altLang="zh-CN" sz="2400" b="1" dirty="0"/>
              <a:t>, </a:t>
            </a:r>
            <a:r>
              <a:rPr lang="en-US" altLang="zh-CN" sz="2400" b="1" dirty="0" smtClean="0"/>
              <a:t>if v</a:t>
            </a:r>
            <a:r>
              <a:rPr lang="en-US" altLang="zh-CN" sz="2400" b="1" baseline="-25000" dirty="0" smtClean="0"/>
              <a:t>j</a:t>
            </a:r>
            <a:r>
              <a:rPr lang="en-US" altLang="zh-CN" sz="2400" b="1" dirty="0" smtClean="0"/>
              <a:t> can reach v</a:t>
            </a:r>
            <a:r>
              <a:rPr lang="en-US" altLang="zh-CN" sz="2400" b="1" baseline="-25000" dirty="0" smtClean="0"/>
              <a:t>i</a:t>
            </a:r>
            <a:r>
              <a:rPr lang="en-US" altLang="zh-CN" sz="2400" b="1" dirty="0" smtClean="0"/>
              <a:t> by traversing k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edges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	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	</a:t>
            </a:r>
            <a:r>
              <a:rPr lang="en-US" altLang="zh-CN" sz="2400" b="1" dirty="0" smtClean="0"/>
              <a:t>normalized Laplacian </a:t>
            </a:r>
            <a:r>
              <a:rPr lang="en-US" altLang="zh-CN" sz="2400" b="1" dirty="0"/>
              <a:t>L</a:t>
            </a:r>
            <a:r>
              <a:rPr lang="en-US" altLang="zh-CN" sz="2400" b="1" baseline="-25000" dirty="0"/>
              <a:t>s</a:t>
            </a:r>
            <a:r>
              <a:rPr lang="en-US" altLang="zh-CN" sz="2400" b="1" dirty="0"/>
              <a:t> = </a:t>
            </a:r>
            <a:r>
              <a:rPr lang="en-US" altLang="zh-CN" sz="2400" b="1" dirty="0" smtClean="0"/>
              <a:t>I-D</a:t>
            </a:r>
            <a:r>
              <a:rPr lang="en-US" altLang="zh-CN" sz="2400" b="1" baseline="30000" dirty="0" smtClean="0"/>
              <a:t>-1/2</a:t>
            </a:r>
            <a:r>
              <a:rPr lang="en-US" altLang="zh-CN" sz="2400" b="1" dirty="0" smtClean="0"/>
              <a:t>AD</a:t>
            </a:r>
            <a:r>
              <a:rPr lang="en-US" altLang="zh-CN" sz="2400" b="1" baseline="30000" dirty="0" smtClean="0"/>
              <a:t>-1/2</a:t>
            </a:r>
            <a:r>
              <a:rPr lang="en-US" altLang="zh-CN" sz="2400" b="1" dirty="0" smtClean="0"/>
              <a:t> = U</a:t>
            </a:r>
            <a:r>
              <a:rPr lang="el-GR" altLang="zh-CN" sz="2400" b="1" dirty="0" smtClean="0"/>
              <a:t>Λ</a:t>
            </a:r>
            <a:r>
              <a:rPr lang="en-US" altLang="zh-CN" sz="2400" b="1" dirty="0" smtClean="0"/>
              <a:t>U</a:t>
            </a:r>
            <a:r>
              <a:rPr lang="en-US" altLang="zh-CN" sz="2400" b="1" baseline="30000" dirty="0" smtClean="0"/>
              <a:t>-1</a:t>
            </a:r>
            <a:r>
              <a:rPr lang="en-US" altLang="zh-CN" sz="2400" b="1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 		</a:t>
            </a:r>
            <a:r>
              <a:rPr lang="el-GR" altLang="zh-CN" sz="2400" b="1" dirty="0" smtClean="0"/>
              <a:t>Λ</a:t>
            </a:r>
            <a:r>
              <a:rPr lang="en-US" altLang="zh-CN" sz="2400" b="1" dirty="0" smtClean="0"/>
              <a:t> = diag(</a:t>
            </a:r>
            <a:r>
              <a:rPr lang="el-GR" altLang="zh-CN" sz="2400" b="1" dirty="0"/>
              <a:t>λ</a:t>
            </a:r>
            <a:r>
              <a:rPr lang="en-US" altLang="zh-CN" sz="2400" b="1" baseline="-25000" dirty="0"/>
              <a:t>1</a:t>
            </a:r>
            <a:r>
              <a:rPr lang="en-US" altLang="zh-CN" sz="2400" b="1" dirty="0" smtClean="0"/>
              <a:t>, </a:t>
            </a:r>
            <a:r>
              <a:rPr lang="el-GR" altLang="zh-CN" sz="2400" b="1" dirty="0" smtClean="0"/>
              <a:t>λ</a:t>
            </a:r>
            <a:r>
              <a:rPr lang="en-US" altLang="zh-CN" sz="2400" b="1" baseline="-25000" dirty="0" smtClean="0"/>
              <a:t>2</a:t>
            </a:r>
            <a:r>
              <a:rPr lang="en-US" altLang="zh-CN" sz="2400" b="1" dirty="0" smtClean="0"/>
              <a:t>,..., </a:t>
            </a:r>
            <a:r>
              <a:rPr lang="el-GR" altLang="zh-CN" sz="2400" b="1" dirty="0" smtClean="0"/>
              <a:t>λ</a:t>
            </a:r>
            <a:r>
              <a:rPr lang="en-US" altLang="zh-CN" sz="2400" b="1" baseline="-25000" dirty="0" smtClean="0"/>
              <a:t>n</a:t>
            </a:r>
            <a:r>
              <a:rPr lang="en-US" altLang="zh-CN" sz="2400" b="1" dirty="0" smtClean="0"/>
              <a:t>), </a:t>
            </a:r>
            <a:r>
              <a:rPr lang="en-US" altLang="zh-CN" sz="2400" b="1" dirty="0" smtClean="0"/>
              <a:t>  </a:t>
            </a:r>
            <a:r>
              <a:rPr lang="el-GR" altLang="zh-CN" sz="2400" b="1" dirty="0" smtClean="0"/>
              <a:t>λ</a:t>
            </a:r>
            <a:r>
              <a:rPr lang="zh-CN" altLang="en-US" sz="2400" b="1" dirty="0" smtClean="0"/>
              <a:t>∈</a:t>
            </a:r>
            <a:r>
              <a:rPr lang="en-US" altLang="zh-CN" sz="2400" b="1" dirty="0" smtClean="0"/>
              <a:t>[0,2]	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	</a:t>
            </a:r>
            <a:r>
              <a:rPr lang="en-US" altLang="zh-CN" sz="2400" b="1" dirty="0" smtClean="0"/>
              <a:t>	U = [u</a:t>
            </a:r>
            <a:r>
              <a:rPr lang="en-US" altLang="zh-CN" sz="2400" b="1" baseline="-25000" dirty="0" smtClean="0"/>
              <a:t>1</a:t>
            </a:r>
            <a:r>
              <a:rPr lang="en-US" altLang="zh-CN" sz="2400" b="1" dirty="0" smtClean="0"/>
              <a:t>, u</a:t>
            </a:r>
            <a:r>
              <a:rPr lang="en-US" altLang="zh-CN" sz="2400" b="1" baseline="-25000" dirty="0" smtClean="0"/>
              <a:t>2</a:t>
            </a:r>
            <a:r>
              <a:rPr lang="en-US" altLang="zh-CN" sz="2400" b="1" dirty="0" smtClean="0"/>
              <a:t>,..., u</a:t>
            </a:r>
            <a:r>
              <a:rPr lang="en-US" altLang="zh-CN" sz="2400" b="1" baseline="-25000" dirty="0" smtClean="0"/>
              <a:t>n</a:t>
            </a:r>
            <a:r>
              <a:rPr lang="en-US" altLang="zh-CN" sz="2400" b="1" dirty="0"/>
              <a:t>] </a:t>
            </a:r>
            <a:r>
              <a:rPr lang="en-US" altLang="zh-CN" sz="2000" dirty="0" smtClean="0"/>
              <a:t>(orthogonal</a:t>
            </a:r>
            <a:r>
              <a:rPr lang="en-US" altLang="zh-CN" sz="2000" dirty="0"/>
              <a:t>)</a:t>
            </a:r>
            <a:endParaRPr lang="en-US" altLang="zh-CN" sz="20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359378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242644" y="570524"/>
            <a:ext cx="10167817" cy="5724769"/>
            <a:chOff x="1133229" y="719016"/>
            <a:chExt cx="10167817" cy="5724769"/>
          </a:xfrm>
        </p:grpSpPr>
        <p:grpSp>
          <p:nvGrpSpPr>
            <p:cNvPr id="4" name="组合 3"/>
            <p:cNvGrpSpPr/>
            <p:nvPr/>
          </p:nvGrpSpPr>
          <p:grpSpPr>
            <a:xfrm>
              <a:off x="1133229" y="719016"/>
              <a:ext cx="10167817" cy="5724769"/>
              <a:chOff x="1180121" y="1008185"/>
              <a:chExt cx="10167817" cy="5724769"/>
            </a:xfrm>
          </p:grpSpPr>
          <p:sp>
            <p:nvSpPr>
              <p:cNvPr id="2" name="文本框 1"/>
              <p:cNvSpPr txBox="1"/>
              <p:nvPr/>
            </p:nvSpPr>
            <p:spPr>
              <a:xfrm>
                <a:off x="1180121" y="1008185"/>
                <a:ext cx="10167817" cy="329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/>
                  <a:t>Graph </a:t>
                </a:r>
                <a:r>
                  <a:rPr lang="en-US" altLang="zh-CN" sz="2800" b="1" dirty="0" smtClean="0"/>
                  <a:t>Convolution</a:t>
                </a:r>
                <a:endParaRPr lang="en-US" altLang="zh-CN" sz="2400" b="1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 dirty="0"/>
                  <a:t>	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graph signal</a:t>
                </a:r>
                <a:r>
                  <a:rPr lang="en-US" altLang="zh-CN" sz="2400" b="1" dirty="0"/>
                  <a:t>	</a:t>
                </a:r>
                <a:r>
                  <a:rPr lang="en-US" altLang="zh-CN" sz="2400" b="1" dirty="0" smtClean="0"/>
                  <a:t>f = [</a:t>
                </a:r>
                <a:r>
                  <a:rPr lang="en-US" altLang="zh-CN" sz="2400" b="1" smtClean="0"/>
                  <a:t>f(v</a:t>
                </a:r>
                <a:r>
                  <a:rPr lang="en-US" altLang="zh-CN" sz="2400" b="1" baseline="-25000" smtClean="0"/>
                  <a:t>1</a:t>
                </a:r>
                <a:r>
                  <a:rPr lang="en-US" altLang="zh-CN" sz="2400" b="1" smtClean="0"/>
                  <a:t>), f(v</a:t>
                </a:r>
                <a:r>
                  <a:rPr lang="en-US" altLang="zh-CN" sz="2400" b="1" baseline="-25000" smtClean="0"/>
                  <a:t>2</a:t>
                </a:r>
                <a:r>
                  <a:rPr lang="en-US" altLang="zh-CN" sz="2400" b="1" dirty="0" smtClean="0"/>
                  <a:t>),..., f(v</a:t>
                </a:r>
                <a:r>
                  <a:rPr lang="en-US" altLang="zh-CN" sz="2400" b="1" baseline="-25000" dirty="0" smtClean="0"/>
                  <a:t>n</a:t>
                </a:r>
                <a:r>
                  <a:rPr lang="en-US" altLang="zh-CN" sz="2400" b="1" dirty="0" smtClean="0"/>
                  <a:t>)]</a:t>
                </a:r>
                <a:r>
                  <a:rPr lang="en-US" altLang="zh-CN" sz="2400" b="1" baseline="30000" dirty="0" smtClean="0"/>
                  <a:t>T</a:t>
                </a:r>
                <a:r>
                  <a:rPr lang="en-US" altLang="zh-CN" sz="2400" b="1" dirty="0" smtClean="0"/>
                  <a:t>    	</a:t>
                </a:r>
                <a:r>
                  <a:rPr lang="en-US" altLang="zh-CN" sz="2000" dirty="0" smtClean="0"/>
                  <a:t>-&gt;  X (node content)</a:t>
                </a:r>
                <a:endParaRPr lang="en-US" altLang="zh-CN" sz="2000" baseline="30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 dirty="0" smtClean="0"/>
                  <a:t> </a:t>
                </a:r>
                <a:r>
                  <a:rPr lang="en-US" altLang="zh-CN" sz="2400" b="1" dirty="0"/>
                  <a:t>		real-valued </a:t>
                </a:r>
                <a:r>
                  <a:rPr lang="en-US" altLang="zh-CN" sz="2400" b="1" dirty="0" smtClean="0"/>
                  <a:t>function f(v</a:t>
                </a:r>
                <a:r>
                  <a:rPr lang="en-US" altLang="zh-CN" sz="2400" b="1" baseline="-25000" dirty="0" smtClean="0"/>
                  <a:t>i</a:t>
                </a:r>
                <a:r>
                  <a:rPr lang="en-US" altLang="zh-CN" sz="2400" b="1" dirty="0" smtClean="0"/>
                  <a:t>) = x</a:t>
                </a:r>
                <a:r>
                  <a:rPr lang="en-US" altLang="zh-CN" sz="2400" b="1" baseline="-25000" dirty="0" smtClean="0"/>
                  <a:t>i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 dirty="0" smtClean="0"/>
                  <a:t>	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</a:rPr>
                  <a:t>graph filter </a:t>
                </a:r>
                <a:r>
                  <a:rPr lang="en-US" altLang="zh-CN" sz="2400" b="1" dirty="0" smtClean="0"/>
                  <a:t>G = Up(</a:t>
                </a:r>
                <a:r>
                  <a:rPr lang="el-GR" altLang="zh-CN" sz="2400" b="1" dirty="0" smtClean="0"/>
                  <a:t>Λ</a:t>
                </a:r>
                <a:r>
                  <a:rPr lang="en-US" altLang="zh-CN" sz="2400" b="1" dirty="0" smtClean="0"/>
                  <a:t>)U</a:t>
                </a:r>
                <a:r>
                  <a:rPr lang="en-US" altLang="zh-CN" sz="2400" b="1" baseline="30000" dirty="0" smtClean="0"/>
                  <a:t>-1</a:t>
                </a:r>
                <a:r>
                  <a:rPr lang="en-US" altLang="zh-CN" sz="2400" b="1" dirty="0" smtClean="0"/>
                  <a:t>   		</a:t>
                </a:r>
                <a:r>
                  <a:rPr lang="en-US" altLang="zh-CN" sz="2000" dirty="0" smtClean="0"/>
                  <a:t>-&gt;  A (structure)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 dirty="0"/>
                  <a:t>		frequency </a:t>
                </a:r>
                <a:r>
                  <a:rPr lang="en-US" altLang="zh-CN" sz="2400" b="1" dirty="0" smtClean="0"/>
                  <a:t>response p(</a:t>
                </a:r>
                <a:r>
                  <a:rPr lang="el-GR" altLang="zh-CN" sz="2400" b="1" dirty="0"/>
                  <a:t>Λ</a:t>
                </a:r>
                <a:r>
                  <a:rPr lang="en-US" altLang="zh-CN" sz="2400" b="1" dirty="0" smtClean="0"/>
                  <a:t>) = diag(p(</a:t>
                </a:r>
                <a:r>
                  <a:rPr lang="el-GR" altLang="zh-CN" sz="2400" b="1" dirty="0"/>
                  <a:t>λ</a:t>
                </a:r>
                <a:r>
                  <a:rPr lang="en-US" altLang="zh-CN" sz="2400" b="1" baseline="-25000" dirty="0"/>
                  <a:t>1</a:t>
                </a:r>
                <a:r>
                  <a:rPr lang="en-US" altLang="zh-CN" sz="2400" b="1" dirty="0" smtClean="0"/>
                  <a:t>), p(</a:t>
                </a:r>
                <a:r>
                  <a:rPr lang="el-GR" altLang="zh-CN" sz="2400" b="1" dirty="0" smtClean="0"/>
                  <a:t>λ</a:t>
                </a:r>
                <a:r>
                  <a:rPr lang="en-US" altLang="zh-CN" sz="2400" b="1" baseline="-25000" dirty="0" smtClean="0"/>
                  <a:t>2</a:t>
                </a:r>
                <a:r>
                  <a:rPr lang="en-US" altLang="zh-CN" sz="2400" b="1" dirty="0" smtClean="0"/>
                  <a:t>),..., p(</a:t>
                </a:r>
                <a:r>
                  <a:rPr lang="el-GR" altLang="zh-CN" sz="2400" b="1" dirty="0" smtClean="0"/>
                  <a:t>λ</a:t>
                </a:r>
                <a:r>
                  <a:rPr lang="en-US" altLang="zh-CN" sz="2400" b="1" baseline="-25000" dirty="0" smtClean="0"/>
                  <a:t>n</a:t>
                </a:r>
                <a:r>
                  <a:rPr lang="en-US" altLang="zh-CN" sz="2400" b="1" dirty="0" smtClean="0"/>
                  <a:t>))</a:t>
                </a:r>
                <a:endParaRPr lang="en-US" altLang="zh-CN" sz="24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 dirty="0" smtClean="0"/>
                  <a:t>		</a:t>
                </a:r>
                <a:r>
                  <a:rPr lang="en-US" altLang="zh-CN" sz="2400" b="1" dirty="0"/>
                  <a:t>p(</a:t>
                </a:r>
                <a:r>
                  <a:rPr lang="el-GR" altLang="zh-CN" sz="2400" b="1" dirty="0" smtClean="0"/>
                  <a:t>λ</a:t>
                </a:r>
                <a:r>
                  <a:rPr lang="en-US" altLang="zh-CN" sz="2400" b="1" dirty="0" smtClean="0"/>
                  <a:t>) = (1-1/2</a:t>
                </a:r>
                <a:r>
                  <a:rPr lang="el-GR" altLang="zh-CN" sz="2400" b="1" dirty="0" smtClean="0"/>
                  <a:t>λ</a:t>
                </a:r>
                <a:r>
                  <a:rPr lang="en-US" altLang="zh-CN" sz="2400" b="1" dirty="0" smtClean="0"/>
                  <a:t>)</a:t>
                </a:r>
                <a:r>
                  <a:rPr lang="en-US" altLang="zh-CN" sz="2400" b="1" baseline="30000" dirty="0"/>
                  <a:t>k  </a:t>
                </a:r>
                <a:r>
                  <a:rPr lang="en-US" altLang="zh-CN" sz="2400" b="1" baseline="30000" dirty="0" smtClean="0"/>
                  <a:t> </a:t>
                </a:r>
                <a:r>
                  <a:rPr lang="en-US" altLang="zh-CN" sz="2000" dirty="0" smtClean="0"/>
                  <a:t>(decreasing </a:t>
                </a:r>
                <a:r>
                  <a:rPr lang="en-US" altLang="zh-CN" sz="2000" dirty="0"/>
                  <a:t>and </a:t>
                </a:r>
                <a:r>
                  <a:rPr lang="en-US" altLang="zh-CN" sz="2000" dirty="0" smtClean="0"/>
                  <a:t>nonnegative)</a:t>
                </a:r>
                <a:endParaRPr lang="en-US" altLang="zh-CN" sz="2000" dirty="0"/>
              </a:p>
            </p:txBody>
          </p:sp>
          <p:pic>
            <p:nvPicPr>
              <p:cNvPr id="3" name="图片 2" descr="屏幕剪辑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3635" y="4405337"/>
                <a:ext cx="3249163" cy="2327617"/>
              </a:xfrm>
              <a:prstGeom prst="rect">
                <a:avLst/>
              </a:prstGeom>
            </p:spPr>
          </p:pic>
        </p:grpSp>
        <p:sp>
          <p:nvSpPr>
            <p:cNvPr id="6" name="文本框 5"/>
            <p:cNvSpPr txBox="1"/>
            <p:nvPr/>
          </p:nvSpPr>
          <p:spPr>
            <a:xfrm>
              <a:off x="6314831" y="4962769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CN" sz="2800" b="1" dirty="0" smtClean="0"/>
                <a:t>λ</a:t>
              </a:r>
              <a:r>
                <a:rPr lang="zh-CN" altLang="en-US" sz="2800" b="1" dirty="0"/>
                <a:t> ↓</a:t>
              </a:r>
              <a:r>
                <a:rPr lang="en-US" altLang="zh-CN" sz="2800" b="1" dirty="0" smtClean="0"/>
                <a:t> p(</a:t>
              </a:r>
              <a:r>
                <a:rPr lang="el-GR" altLang="zh-CN" sz="2800" b="1" dirty="0"/>
                <a:t>λ</a:t>
              </a:r>
              <a:r>
                <a:rPr lang="en-US" altLang="zh-CN" sz="2800" b="1" dirty="0" smtClean="0"/>
                <a:t>) </a:t>
              </a:r>
              <a:r>
                <a:rPr lang="zh-CN" altLang="en-US" sz="2800" b="1" dirty="0" smtClean="0"/>
                <a:t>↑</a:t>
              </a:r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0380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496643" y="972335"/>
            <a:ext cx="9851292" cy="4832092"/>
            <a:chOff x="1434123" y="644090"/>
            <a:chExt cx="9851292" cy="4832092"/>
          </a:xfrm>
        </p:grpSpPr>
        <p:sp>
          <p:nvSpPr>
            <p:cNvPr id="2" name="文本框 1"/>
            <p:cNvSpPr txBox="1"/>
            <p:nvPr/>
          </p:nvSpPr>
          <p:spPr>
            <a:xfrm>
              <a:off x="1434123" y="644090"/>
              <a:ext cx="9851292" cy="483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Graph convolution is defined as the multiplication of a graph signal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f </a:t>
              </a:r>
              <a:r>
                <a:rPr lang="en-US" altLang="zh-CN" sz="2800" b="1" dirty="0" smtClean="0"/>
                <a:t> with a graph filter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G </a:t>
              </a:r>
              <a:r>
                <a:rPr lang="en-US" altLang="zh-CN" sz="2800" b="1" dirty="0" smtClean="0"/>
                <a:t>:</a:t>
              </a:r>
            </a:p>
            <a:p>
              <a:endParaRPr lang="en-US" altLang="zh-CN" sz="2800" b="1" dirty="0" smtClean="0"/>
            </a:p>
            <a:p>
              <a:endParaRPr lang="en-US" altLang="zh-CN" sz="2800" b="1" dirty="0" smtClean="0"/>
            </a:p>
            <a:p>
              <a:r>
                <a:rPr lang="en-US" altLang="zh-CN" sz="2800" b="1" dirty="0" smtClean="0">
                  <a:solidFill>
                    <a:srgbClr val="FF0000"/>
                  </a:solidFill>
                  <a:sym typeface="Symbol" panose="05050102010706020507" pitchFamily="18" charset="2"/>
                </a:rPr>
                <a:t>f </a:t>
              </a:r>
              <a:r>
                <a:rPr lang="en-US" altLang="zh-CN" sz="2800" b="1" dirty="0" smtClean="0"/>
                <a:t>is the filtered graph signal</a:t>
              </a:r>
            </a:p>
            <a:p>
              <a:r>
                <a:rPr lang="en-US" altLang="zh-CN" sz="2800" b="1" dirty="0" smtClean="0"/>
                <a:t>eigenvalues </a:t>
              </a:r>
              <a:r>
                <a:rPr lang="el-GR" altLang="zh-CN" sz="2800" b="1" dirty="0" smtClean="0">
                  <a:solidFill>
                    <a:srgbClr val="FF0000"/>
                  </a:solidFill>
                </a:rPr>
                <a:t>λ</a:t>
              </a:r>
              <a:r>
                <a:rPr lang="en-US" altLang="zh-CN" sz="2800" b="1" baseline="-25000" dirty="0" smtClean="0">
                  <a:solidFill>
                    <a:srgbClr val="FF0000"/>
                  </a:solidFill>
                </a:rPr>
                <a:t>q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800" b="1" dirty="0" smtClean="0"/>
                <a:t>-&gt; frequencies</a:t>
              </a:r>
            </a:p>
            <a:p>
              <a:r>
                <a:rPr lang="en-US" altLang="zh-CN" sz="2800" b="1" dirty="0" smtClean="0"/>
                <a:t>eigenvectors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u</a:t>
              </a:r>
              <a:r>
                <a:rPr lang="en-US" altLang="zh-CN" sz="2800" b="1" baseline="-25000" dirty="0" smtClean="0">
                  <a:solidFill>
                    <a:srgbClr val="FF0000"/>
                  </a:solidFill>
                </a:rPr>
                <a:t>q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800" b="1" dirty="0" smtClean="0"/>
                <a:t>-&gt; Fourier basis of the graph</a:t>
              </a:r>
            </a:p>
            <a:p>
              <a:endParaRPr lang="en-US" altLang="zh-CN" sz="2800" b="1" dirty="0" smtClean="0"/>
            </a:p>
            <a:p>
              <a:endParaRPr lang="en-US" altLang="zh-CN" sz="2800" b="1" dirty="0" smtClean="0"/>
            </a:p>
            <a:p>
              <a:r>
                <a:rPr lang="en-US" altLang="zh-CN" sz="2800" b="1" dirty="0" smtClean="0">
                  <a:solidFill>
                    <a:srgbClr val="FF0000"/>
                  </a:solidFill>
                </a:rPr>
                <a:t>|z</a:t>
              </a:r>
              <a:r>
                <a:rPr lang="en-US" altLang="zh-CN" sz="2800" b="1" baseline="-25000" dirty="0" smtClean="0">
                  <a:solidFill>
                    <a:srgbClr val="FF0000"/>
                  </a:solidFill>
                </a:rPr>
                <a:t>q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| </a:t>
              </a:r>
              <a:r>
                <a:rPr lang="en-US" altLang="zh-CN" sz="2800" b="1" dirty="0" smtClean="0"/>
                <a:t>-&gt; the strength of the basis signal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u</a:t>
              </a:r>
              <a:r>
                <a:rPr lang="en-US" altLang="zh-CN" sz="2800" b="1" baseline="-25000" dirty="0" smtClean="0">
                  <a:solidFill>
                    <a:srgbClr val="FF0000"/>
                  </a:solidFill>
                </a:rPr>
                <a:t>q</a:t>
              </a:r>
              <a:r>
                <a:rPr lang="en-US" altLang="zh-CN" sz="2800" b="1" dirty="0"/>
                <a:t> </a:t>
              </a:r>
              <a:r>
                <a:rPr lang="en-US" altLang="zh-CN" sz="2800" b="1" dirty="0" smtClean="0"/>
                <a:t>presented in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f</a:t>
              </a:r>
            </a:p>
            <a:p>
              <a:r>
                <a:rPr lang="en-US" altLang="zh-CN" sz="2800" b="1" dirty="0"/>
                <a:t>z</a:t>
              </a:r>
              <a:r>
                <a:rPr lang="en-US" altLang="zh-CN" sz="2800" b="1" dirty="0" smtClean="0"/>
                <a:t> = [z</a:t>
              </a:r>
              <a:r>
                <a:rPr lang="en-US" altLang="zh-CN" sz="2800" b="1" baseline="-25000" dirty="0" smtClean="0"/>
                <a:t>1</a:t>
              </a:r>
              <a:r>
                <a:rPr lang="en-US" altLang="zh-CN" sz="2800" b="1" dirty="0" smtClean="0"/>
                <a:t>, z</a:t>
              </a:r>
              <a:r>
                <a:rPr lang="en-US" altLang="zh-CN" sz="2800" b="1" baseline="-25000" dirty="0" smtClean="0"/>
                <a:t>2</a:t>
              </a:r>
              <a:r>
                <a:rPr lang="en-US" altLang="zh-CN" sz="2800" b="1" dirty="0" smtClean="0"/>
                <a:t>,..., z</a:t>
              </a:r>
              <a:r>
                <a:rPr lang="en-US" altLang="zh-CN" sz="2800" b="1" baseline="-25000" dirty="0" smtClean="0"/>
                <a:t>n</a:t>
              </a:r>
              <a:r>
                <a:rPr lang="en-US" altLang="zh-CN" sz="2800" b="1" dirty="0" smtClean="0"/>
                <a:t>]</a:t>
              </a:r>
              <a:r>
                <a:rPr lang="en-US" altLang="zh-CN" sz="2800" b="1" baseline="30000" dirty="0" smtClean="0"/>
                <a:t>T</a:t>
              </a:r>
            </a:p>
          </p:txBody>
        </p:sp>
        <p:pic>
          <p:nvPicPr>
            <p:cNvPr id="3" name="图片 2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8341" y="1561792"/>
              <a:ext cx="1489844" cy="636570"/>
            </a:xfrm>
            <a:prstGeom prst="rect">
              <a:avLst/>
            </a:prstGeom>
          </p:spPr>
        </p:pic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624" y="3650348"/>
              <a:ext cx="3628392" cy="9191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813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031626" y="656491"/>
            <a:ext cx="10362965" cy="5562484"/>
            <a:chOff x="1195752" y="656491"/>
            <a:chExt cx="10362965" cy="5562484"/>
          </a:xfrm>
        </p:grpSpPr>
        <p:grpSp>
          <p:nvGrpSpPr>
            <p:cNvPr id="6" name="组合 5"/>
            <p:cNvGrpSpPr/>
            <p:nvPr/>
          </p:nvGrpSpPr>
          <p:grpSpPr>
            <a:xfrm>
              <a:off x="1195752" y="656491"/>
              <a:ext cx="10362965" cy="4401205"/>
              <a:chOff x="1289537" y="648677"/>
              <a:chExt cx="10362965" cy="4401205"/>
            </a:xfrm>
          </p:grpSpPr>
          <p:sp>
            <p:nvSpPr>
              <p:cNvPr id="2" name="文本框 1"/>
              <p:cNvSpPr txBox="1"/>
              <p:nvPr/>
            </p:nvSpPr>
            <p:spPr>
              <a:xfrm>
                <a:off x="1289537" y="648677"/>
                <a:ext cx="9480063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/>
                  <a:t>A graph </a:t>
                </a:r>
                <a:r>
                  <a:rPr lang="en-US" altLang="zh-CN" sz="2800" b="1" dirty="0" smtClean="0"/>
                  <a:t>signal f </a:t>
                </a:r>
                <a:r>
                  <a:rPr lang="en-US" altLang="zh-CN" sz="2800" b="1" dirty="0"/>
                  <a:t>is 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smooth</a:t>
                </a:r>
                <a:r>
                  <a:rPr lang="en-US" altLang="zh-CN" sz="2800" b="1" dirty="0"/>
                  <a:t> if nearby nodes on the graph </a:t>
                </a:r>
                <a:r>
                  <a:rPr lang="en-US" altLang="zh-CN" sz="2800" b="1" dirty="0" smtClean="0"/>
                  <a:t>have similar </a:t>
                </a:r>
                <a:r>
                  <a:rPr lang="en-US" altLang="zh-CN" sz="2800" b="1" dirty="0"/>
                  <a:t>features </a:t>
                </a:r>
                <a:r>
                  <a:rPr lang="en-US" altLang="zh-CN" sz="2800" b="1" dirty="0" smtClean="0"/>
                  <a:t>representations</a:t>
                </a:r>
              </a:p>
              <a:p>
                <a:endParaRPr lang="en-US" altLang="zh-CN" sz="2800" b="1" dirty="0"/>
              </a:p>
              <a:p>
                <a:r>
                  <a:rPr lang="en-US" altLang="zh-CN" sz="2800" b="1" dirty="0"/>
                  <a:t>s</a:t>
                </a:r>
                <a:r>
                  <a:rPr lang="en-US" altLang="zh-CN" sz="2800" b="1" dirty="0" smtClean="0"/>
                  <a:t>moothness </a:t>
                </a:r>
                <a:r>
                  <a:rPr lang="en-US" altLang="zh-CN" sz="2800" b="1" dirty="0"/>
                  <a:t>of a </a:t>
                </a:r>
                <a:r>
                  <a:rPr lang="en-US" altLang="zh-CN" sz="2800" b="1" dirty="0" smtClean="0"/>
                  <a:t>basis signal 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u</a:t>
                </a:r>
                <a:r>
                  <a:rPr lang="en-US" altLang="zh-CN" sz="2800" b="1" baseline="-25000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altLang="zh-CN" sz="2800" b="1" baseline="-25000" dirty="0" smtClean="0"/>
                  <a:t> </a:t>
                </a:r>
                <a:r>
                  <a:rPr lang="en-US" altLang="zh-CN" sz="2800" b="1" dirty="0" smtClean="0"/>
                  <a:t>can </a:t>
                </a:r>
                <a:r>
                  <a:rPr lang="en-US" altLang="zh-CN" sz="2800" b="1" dirty="0"/>
                  <a:t>be measured by 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Laplacian-Beltrami</a:t>
                </a:r>
                <a:r>
                  <a:rPr lang="en-US" altLang="zh-CN" sz="2800" b="1" dirty="0"/>
                  <a:t> </a:t>
                </a:r>
                <a:r>
                  <a:rPr lang="en-US" altLang="zh-CN" sz="2800" b="1" dirty="0" smtClean="0"/>
                  <a:t>operator</a:t>
                </a:r>
              </a:p>
              <a:p>
                <a:endParaRPr lang="en-US" altLang="zh-CN" sz="2800" b="1" dirty="0"/>
              </a:p>
              <a:p>
                <a:endParaRPr lang="en-US" altLang="zh-CN" sz="2800" b="1" dirty="0" smtClean="0"/>
              </a:p>
              <a:p>
                <a:endParaRPr lang="en-US" altLang="zh-CN" sz="2800" b="1" dirty="0"/>
              </a:p>
              <a:p>
                <a:endParaRPr lang="en-US" altLang="zh-CN" sz="2800" b="1" dirty="0" smtClean="0"/>
              </a:p>
              <a:p>
                <a:r>
                  <a:rPr lang="en-US" altLang="zh-CN" sz="2800" b="1" dirty="0"/>
                  <a:t>graph convolution with a 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low-pass</a:t>
                </a:r>
                <a:r>
                  <a:rPr lang="en-US" altLang="zh-CN" sz="2800" b="1" dirty="0"/>
                  <a:t> graph </a:t>
                </a:r>
                <a:r>
                  <a:rPr lang="en-US" altLang="zh-CN" sz="2800" b="1" dirty="0" smtClean="0"/>
                  <a:t>filter G</a:t>
                </a:r>
              </a:p>
            </p:txBody>
          </p:sp>
          <p:pic>
            <p:nvPicPr>
              <p:cNvPr id="4" name="图片 3" descr="屏幕剪辑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4686" y="2910960"/>
                <a:ext cx="5275961" cy="1613153"/>
              </a:xfrm>
              <a:prstGeom prst="rect">
                <a:avLst/>
              </a:prstGeom>
            </p:spPr>
          </p:pic>
          <p:sp>
            <p:nvSpPr>
              <p:cNvPr id="5" name="文本框 4"/>
              <p:cNvSpPr txBox="1"/>
              <p:nvPr/>
            </p:nvSpPr>
            <p:spPr>
              <a:xfrm>
                <a:off x="7441093" y="3394995"/>
                <a:ext cx="42114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altLang="zh-CN" sz="2800" b="1" dirty="0" smtClean="0"/>
                  <a:t>λ</a:t>
                </a:r>
                <a:r>
                  <a:rPr lang="en-US" altLang="zh-CN" sz="2800" b="1" baseline="-25000" dirty="0"/>
                  <a:t>q</a:t>
                </a:r>
                <a:r>
                  <a:rPr lang="en-US" altLang="zh-CN" sz="2800" b="1" dirty="0" smtClean="0"/>
                  <a:t> </a:t>
                </a:r>
                <a:r>
                  <a:rPr lang="zh-CN" altLang="en-US" sz="2800" b="1" dirty="0"/>
                  <a:t>↓</a:t>
                </a:r>
                <a:r>
                  <a:rPr lang="zh-CN" altLang="en-US" sz="2800" b="1" dirty="0" smtClean="0"/>
                  <a:t> </a:t>
                </a:r>
                <a:r>
                  <a:rPr lang="el-GR" altLang="zh-CN" sz="2800" b="1" dirty="0" smtClean="0"/>
                  <a:t>Ω</a:t>
                </a:r>
                <a:r>
                  <a:rPr lang="en-US" altLang="zh-CN" sz="2800" b="1" dirty="0" smtClean="0"/>
                  <a:t>(</a:t>
                </a:r>
                <a:r>
                  <a:rPr lang="en-US" altLang="zh-CN" sz="2800" b="1" dirty="0"/>
                  <a:t>u</a:t>
                </a:r>
                <a:r>
                  <a:rPr lang="en-US" altLang="zh-CN" sz="2800" b="1" baseline="-25000" dirty="0"/>
                  <a:t>q</a:t>
                </a:r>
                <a:r>
                  <a:rPr lang="en-US" altLang="zh-CN" sz="2800" b="1" dirty="0" smtClean="0"/>
                  <a:t>) </a:t>
                </a:r>
                <a:r>
                  <a:rPr lang="zh-CN" altLang="en-US" sz="2800" b="1" dirty="0" smtClean="0"/>
                  <a:t>↓ </a:t>
                </a:r>
                <a:r>
                  <a:rPr lang="en-US" altLang="zh-CN" sz="2800" b="1" dirty="0" smtClean="0"/>
                  <a:t>-&gt; smoother</a:t>
                </a:r>
                <a:endParaRPr lang="zh-CN" altLang="en-US" sz="2800" dirty="0"/>
              </a:p>
            </p:txBody>
          </p:sp>
        </p:grpSp>
        <p:pic>
          <p:nvPicPr>
            <p:cNvPr id="7" name="图片 6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0901" y="5278175"/>
              <a:ext cx="8332802" cy="940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201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820984" y="1422398"/>
            <a:ext cx="8940482" cy="3524288"/>
            <a:chOff x="1820984" y="1375508"/>
            <a:chExt cx="8940482" cy="3524288"/>
          </a:xfrm>
        </p:grpSpPr>
        <p:sp>
          <p:nvSpPr>
            <p:cNvPr id="2" name="文本框 1"/>
            <p:cNvSpPr txBox="1"/>
            <p:nvPr/>
          </p:nvSpPr>
          <p:spPr>
            <a:xfrm>
              <a:off x="1820984" y="1375508"/>
              <a:ext cx="56541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/>
                <a:t>1-order graph convolution (k=1) </a:t>
              </a:r>
              <a:endParaRPr lang="zh-CN" altLang="en-US" sz="2800" b="1" dirty="0"/>
            </a:p>
          </p:txBody>
        </p:sp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5444" y="2330619"/>
              <a:ext cx="2518455" cy="858058"/>
            </a:xfrm>
            <a:prstGeom prst="rect">
              <a:avLst/>
            </a:prstGeom>
          </p:spPr>
        </p:pic>
        <p:pic>
          <p:nvPicPr>
            <p:cNvPr id="6" name="图片 5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2334" y="4289300"/>
              <a:ext cx="1412519" cy="610496"/>
            </a:xfrm>
            <a:prstGeom prst="rect">
              <a:avLst/>
            </a:prstGeom>
          </p:spPr>
        </p:pic>
        <p:grpSp>
          <p:nvGrpSpPr>
            <p:cNvPr id="8" name="组合 7"/>
            <p:cNvGrpSpPr/>
            <p:nvPr/>
          </p:nvGrpSpPr>
          <p:grpSpPr>
            <a:xfrm>
              <a:off x="2024184" y="3358855"/>
              <a:ext cx="8737282" cy="760267"/>
              <a:chOff x="2929325" y="3398386"/>
              <a:chExt cx="8737282" cy="760267"/>
            </a:xfrm>
          </p:grpSpPr>
          <p:pic>
            <p:nvPicPr>
              <p:cNvPr id="5" name="图片 4" descr="屏幕剪辑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9325" y="3398386"/>
                <a:ext cx="5926180" cy="760267"/>
              </a:xfrm>
              <a:prstGeom prst="rect">
                <a:avLst/>
              </a:prstGeom>
            </p:spPr>
          </p:pic>
          <p:sp>
            <p:nvSpPr>
              <p:cNvPr id="3" name="文本框 2"/>
              <p:cNvSpPr txBox="1"/>
              <p:nvPr/>
            </p:nvSpPr>
            <p:spPr>
              <a:xfrm>
                <a:off x="8737600" y="3580831"/>
                <a:ext cx="29290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 =  </a:t>
                </a:r>
                <a:r>
                  <a:rPr lang="en-US" altLang="zh-CN" sz="2400" dirty="0" smtClean="0"/>
                  <a:t>½(I </a:t>
                </a:r>
                <a:r>
                  <a:rPr lang="en-US" altLang="zh-CN" sz="2400" dirty="0"/>
                  <a:t>+ D</a:t>
                </a:r>
                <a:r>
                  <a:rPr lang="en-US" altLang="zh-CN" sz="2400" baseline="30000" dirty="0"/>
                  <a:t>-1/2</a:t>
                </a:r>
                <a:r>
                  <a:rPr lang="en-US" altLang="zh-CN" sz="2400" dirty="0"/>
                  <a:t>AD</a:t>
                </a:r>
                <a:r>
                  <a:rPr lang="en-US" altLang="zh-CN" sz="2400" baseline="30000" dirty="0"/>
                  <a:t>-1/2</a:t>
                </a:r>
                <a:r>
                  <a:rPr lang="en-US" altLang="zh-CN" sz="2400" dirty="0"/>
                  <a:t>)</a:t>
                </a:r>
                <a:endParaRPr lang="zh-CN" altLang="en-US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869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031632" y="554892"/>
            <a:ext cx="10011325" cy="5808202"/>
            <a:chOff x="1242647" y="625231"/>
            <a:chExt cx="10011325" cy="5808202"/>
          </a:xfrm>
        </p:grpSpPr>
        <p:grpSp>
          <p:nvGrpSpPr>
            <p:cNvPr id="8" name="组合 7"/>
            <p:cNvGrpSpPr/>
            <p:nvPr/>
          </p:nvGrpSpPr>
          <p:grpSpPr>
            <a:xfrm>
              <a:off x="1242647" y="625231"/>
              <a:ext cx="9751233" cy="5587999"/>
              <a:chOff x="1273908" y="812801"/>
              <a:chExt cx="9751233" cy="5587999"/>
            </a:xfrm>
          </p:grpSpPr>
          <p:sp>
            <p:nvSpPr>
              <p:cNvPr id="2" name="文本框 1"/>
              <p:cNvSpPr txBox="1"/>
              <p:nvPr/>
            </p:nvSpPr>
            <p:spPr>
              <a:xfrm>
                <a:off x="1273908" y="812801"/>
                <a:ext cx="45464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smtClean="0"/>
                  <a:t>k-order </a:t>
                </a:r>
                <a:r>
                  <a:rPr lang="en-US" altLang="zh-CN" sz="2800" b="1" dirty="0"/>
                  <a:t>graph </a:t>
                </a:r>
                <a:r>
                  <a:rPr lang="en-US" altLang="zh-CN" sz="2800" b="1" dirty="0" smtClean="0"/>
                  <a:t>convolution</a:t>
                </a:r>
                <a:endParaRPr lang="zh-CN" altLang="en-US" sz="2800" b="1" dirty="0"/>
              </a:p>
            </p:txBody>
          </p:sp>
          <p:pic>
            <p:nvPicPr>
              <p:cNvPr id="3" name="图片 2" descr="屏幕剪辑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1422" y="2764118"/>
                <a:ext cx="2827486" cy="796313"/>
              </a:xfrm>
              <a:prstGeom prst="rect">
                <a:avLst/>
              </a:prstGeom>
            </p:spPr>
          </p:pic>
          <p:pic>
            <p:nvPicPr>
              <p:cNvPr id="4" name="图片 3" descr="屏幕剪辑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9994" y="1580839"/>
                <a:ext cx="5465147" cy="947446"/>
              </a:xfrm>
              <a:prstGeom prst="rect">
                <a:avLst/>
              </a:prstGeom>
            </p:spPr>
          </p:pic>
          <p:pic>
            <p:nvPicPr>
              <p:cNvPr id="5" name="图片 4" descr="屏幕剪辑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38031" y="1571854"/>
                <a:ext cx="3620776" cy="956431"/>
              </a:xfrm>
              <a:prstGeom prst="rect">
                <a:avLst/>
              </a:prstGeom>
            </p:spPr>
          </p:pic>
          <p:pic>
            <p:nvPicPr>
              <p:cNvPr id="6" name="图片 5" descr="屏幕剪辑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38031" y="3796264"/>
                <a:ext cx="8456567" cy="2604536"/>
              </a:xfrm>
              <a:prstGeom prst="rect">
                <a:avLst/>
              </a:prstGeom>
            </p:spPr>
          </p:pic>
          <p:sp>
            <p:nvSpPr>
              <p:cNvPr id="7" name="文本框 6"/>
              <p:cNvSpPr txBox="1"/>
              <p:nvPr/>
            </p:nvSpPr>
            <p:spPr>
              <a:xfrm>
                <a:off x="4245205" y="2896798"/>
                <a:ext cx="32608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= [½(I </a:t>
                </a:r>
                <a:r>
                  <a:rPr lang="en-US" altLang="zh-CN" sz="2400" dirty="0"/>
                  <a:t>+ D</a:t>
                </a:r>
                <a:r>
                  <a:rPr lang="en-US" altLang="zh-CN" sz="2400" baseline="30000" dirty="0"/>
                  <a:t>-1/2</a:t>
                </a:r>
                <a:r>
                  <a:rPr lang="en-US" altLang="zh-CN" sz="2400" dirty="0"/>
                  <a:t>AD</a:t>
                </a:r>
                <a:r>
                  <a:rPr lang="en-US" altLang="zh-CN" sz="2400" baseline="30000" dirty="0"/>
                  <a:t>-1/2</a:t>
                </a:r>
                <a:r>
                  <a:rPr lang="en-US" altLang="zh-CN" sz="2400" dirty="0" smtClean="0"/>
                  <a:t>)]</a:t>
                </a:r>
                <a:r>
                  <a:rPr lang="en-US" altLang="zh-CN" sz="2400" baseline="30000" dirty="0" smtClean="0"/>
                  <a:t>k </a:t>
                </a:r>
                <a:r>
                  <a:rPr lang="en-US" altLang="zh-CN" sz="2400" dirty="0" smtClean="0"/>
                  <a:t>X</a:t>
                </a:r>
                <a:endParaRPr lang="zh-CN" altLang="en-US" sz="2400" dirty="0"/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8417939" y="5910213"/>
              <a:ext cx="28360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/>
                <a:t>k</a:t>
              </a:r>
              <a:r>
                <a:rPr lang="zh-CN" altLang="en-US" sz="2800" b="1" dirty="0" smtClean="0"/>
                <a:t>↑ </a:t>
              </a:r>
              <a:r>
                <a:rPr lang="en-US" altLang="zh-CN" sz="2800" b="1" dirty="0" smtClean="0"/>
                <a:t>-&gt; smoother</a:t>
              </a:r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831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184</Words>
  <Application>Microsoft Office PowerPoint</Application>
  <PresentationFormat>宽屏</PresentationFormat>
  <Paragraphs>55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Symbol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宏威</dc:creator>
  <cp:lastModifiedBy>陈 宏威</cp:lastModifiedBy>
  <cp:revision>129</cp:revision>
  <dcterms:created xsi:type="dcterms:W3CDTF">2019-09-24T01:26:32Z</dcterms:created>
  <dcterms:modified xsi:type="dcterms:W3CDTF">2019-10-21T03:22:39Z</dcterms:modified>
</cp:coreProperties>
</file>